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</p:sldMasterIdLst>
  <p:notesMasterIdLst>
    <p:notesMasterId r:id="rId12"/>
  </p:notesMasterIdLst>
  <p:sldIdLst>
    <p:sldId id="491" r:id="rId3"/>
    <p:sldId id="499" r:id="rId4"/>
    <p:sldId id="504" r:id="rId5"/>
    <p:sldId id="505" r:id="rId6"/>
    <p:sldId id="506" r:id="rId7"/>
    <p:sldId id="502" r:id="rId8"/>
    <p:sldId id="507" r:id="rId9"/>
    <p:sldId id="496" r:id="rId10"/>
    <p:sldId id="503" r:id="rId11"/>
  </p:sldIdLst>
  <p:sldSz cx="6858000" cy="9144000" type="screen4x3"/>
  <p:notesSz cx="6858000" cy="9144000"/>
  <p:defaultTextStyle>
    <a:lvl1pPr>
      <a:defRPr>
        <a:latin typeface="Calibri"/>
        <a:ea typeface="Calibri"/>
        <a:cs typeface="Calibri"/>
        <a:sym typeface="Calibri"/>
      </a:defRPr>
    </a:lvl1pPr>
    <a:lvl2pPr indent="457200">
      <a:defRPr>
        <a:latin typeface="Calibri"/>
        <a:ea typeface="Calibri"/>
        <a:cs typeface="Calibri"/>
        <a:sym typeface="Calibri"/>
      </a:defRPr>
    </a:lvl2pPr>
    <a:lvl3pPr indent="914400">
      <a:defRPr>
        <a:latin typeface="Calibri"/>
        <a:ea typeface="Calibri"/>
        <a:cs typeface="Calibri"/>
        <a:sym typeface="Calibri"/>
      </a:defRPr>
    </a:lvl3pPr>
    <a:lvl4pPr indent="1371600">
      <a:defRPr>
        <a:latin typeface="Calibri"/>
        <a:ea typeface="Calibri"/>
        <a:cs typeface="Calibri"/>
        <a:sym typeface="Calibri"/>
      </a:defRPr>
    </a:lvl4pPr>
    <a:lvl5pPr indent="1828800">
      <a:defRPr>
        <a:latin typeface="Calibri"/>
        <a:ea typeface="Calibri"/>
        <a:cs typeface="Calibri"/>
        <a:sym typeface="Calibri"/>
      </a:defRPr>
    </a:lvl5pPr>
    <a:lvl6pPr indent="2286000">
      <a:defRPr>
        <a:latin typeface="Calibri"/>
        <a:ea typeface="Calibri"/>
        <a:cs typeface="Calibri"/>
        <a:sym typeface="Calibri"/>
      </a:defRPr>
    </a:lvl6pPr>
    <a:lvl7pPr indent="2743200">
      <a:defRPr>
        <a:latin typeface="Calibri"/>
        <a:ea typeface="Calibri"/>
        <a:cs typeface="Calibri"/>
        <a:sym typeface="Calibri"/>
      </a:defRPr>
    </a:lvl7pPr>
    <a:lvl8pPr indent="3200400">
      <a:defRPr>
        <a:latin typeface="Calibri"/>
        <a:ea typeface="Calibri"/>
        <a:cs typeface="Calibri"/>
        <a:sym typeface="Calibri"/>
      </a:defRPr>
    </a:lvl8pPr>
    <a:lvl9pPr indent="3657600">
      <a:defRPr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1791" userDrawn="1">
          <p15:clr>
            <a:srgbClr val="A4A3A4"/>
          </p15:clr>
        </p15:guide>
        <p15:guide id="2" pos="19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BDF080"/>
    <a:srgbClr val="DE9BFF"/>
    <a:srgbClr val="7DFF7D"/>
    <a:srgbClr val="7DBEFF"/>
    <a:srgbClr val="FF97CB"/>
    <a:srgbClr val="FFFF6D"/>
    <a:srgbClr val="FFC5C5"/>
    <a:srgbClr val="DAADE5"/>
    <a:srgbClr val="DEC8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FFA0E4-7793-4B6E-B425-30C6BF40C852}" v="3" dt="2020-02-29T04:28:37.330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72C4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72C4"/>
          </a:solidFill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03" autoAdjust="0"/>
    <p:restoredTop sz="95332" autoAdjust="0"/>
  </p:normalViewPr>
  <p:slideViewPr>
    <p:cSldViewPr snapToGrid="0" snapToObjects="1">
      <p:cViewPr>
        <p:scale>
          <a:sx n="151" d="100"/>
          <a:sy n="151" d="100"/>
        </p:scale>
        <p:origin x="2096" y="144"/>
      </p:cViewPr>
      <p:guideLst>
        <p:guide orient="horz" pos="1791"/>
        <p:guide pos="19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yl schofield" userId="3ecefe4ea3413776" providerId="LiveId" clId="{44FFA0E4-7793-4B6E-B425-30C6BF40C852}"/>
    <pc:docChg chg="modSld">
      <pc:chgData name="cheryl schofield" userId="3ecefe4ea3413776" providerId="LiveId" clId="{44FFA0E4-7793-4B6E-B425-30C6BF40C852}" dt="2020-02-29T04:32:16.534" v="63" actId="20577"/>
      <pc:docMkLst>
        <pc:docMk/>
      </pc:docMkLst>
      <pc:sldChg chg="modSp mod">
        <pc:chgData name="cheryl schofield" userId="3ecefe4ea3413776" providerId="LiveId" clId="{44FFA0E4-7793-4B6E-B425-30C6BF40C852}" dt="2020-02-29T04:05:20.155" v="6" actId="20577"/>
        <pc:sldMkLst>
          <pc:docMk/>
          <pc:sldMk cId="2077641394" sldId="491"/>
        </pc:sldMkLst>
        <pc:graphicFrameChg chg="modGraphic">
          <ac:chgData name="cheryl schofield" userId="3ecefe4ea3413776" providerId="LiveId" clId="{44FFA0E4-7793-4B6E-B425-30C6BF40C852}" dt="2020-02-29T04:05:20.155" v="6" actId="20577"/>
          <ac:graphicFrameMkLst>
            <pc:docMk/>
            <pc:sldMk cId="2077641394" sldId="491"/>
            <ac:graphicFrameMk id="40" creationId="{00000000-0000-0000-0000-000000000000}"/>
          </ac:graphicFrameMkLst>
        </pc:graphicFrameChg>
      </pc:sldChg>
      <pc:sldChg chg="modSp mod">
        <pc:chgData name="cheryl schofield" userId="3ecefe4ea3413776" providerId="LiveId" clId="{44FFA0E4-7793-4B6E-B425-30C6BF40C852}" dt="2020-02-29T04:28:28.337" v="57"/>
        <pc:sldMkLst>
          <pc:docMk/>
          <pc:sldMk cId="1261607460" sldId="496"/>
        </pc:sldMkLst>
        <pc:spChg chg="mod">
          <ac:chgData name="cheryl schofield" userId="3ecefe4ea3413776" providerId="LiveId" clId="{44FFA0E4-7793-4B6E-B425-30C6BF40C852}" dt="2020-02-29T04:28:28.337" v="57"/>
          <ac:spMkLst>
            <pc:docMk/>
            <pc:sldMk cId="1261607460" sldId="496"/>
            <ac:spMk id="77" creationId="{00000000-0000-0000-0000-000000000000}"/>
          </ac:spMkLst>
        </pc:spChg>
        <pc:spChg chg="mod">
          <ac:chgData name="cheryl schofield" userId="3ecefe4ea3413776" providerId="LiveId" clId="{44FFA0E4-7793-4B6E-B425-30C6BF40C852}" dt="2020-02-29T04:28:21.985" v="56" actId="20577"/>
          <ac:spMkLst>
            <pc:docMk/>
            <pc:sldMk cId="1261607460" sldId="496"/>
            <ac:spMk id="191" creationId="{00000000-0000-0000-0000-000000000000}"/>
          </ac:spMkLst>
        </pc:spChg>
      </pc:sldChg>
      <pc:sldChg chg="modSp mod">
        <pc:chgData name="cheryl schofield" userId="3ecefe4ea3413776" providerId="LiveId" clId="{44FFA0E4-7793-4B6E-B425-30C6BF40C852}" dt="2020-02-29T04:24:18.729" v="40" actId="20577"/>
        <pc:sldMkLst>
          <pc:docMk/>
          <pc:sldMk cId="3543910595" sldId="502"/>
        </pc:sldMkLst>
        <pc:spChg chg="mod">
          <ac:chgData name="cheryl schofield" userId="3ecefe4ea3413776" providerId="LiveId" clId="{44FFA0E4-7793-4B6E-B425-30C6BF40C852}" dt="2020-02-29T04:24:18.729" v="40" actId="20577"/>
          <ac:spMkLst>
            <pc:docMk/>
            <pc:sldMk cId="3543910595" sldId="502"/>
            <ac:spMk id="131" creationId="{00000000-0000-0000-0000-000000000000}"/>
          </ac:spMkLst>
        </pc:spChg>
        <pc:spChg chg="mod">
          <ac:chgData name="cheryl schofield" userId="3ecefe4ea3413776" providerId="LiveId" clId="{44FFA0E4-7793-4B6E-B425-30C6BF40C852}" dt="2020-02-29T04:19:49.061" v="21" actId="20577"/>
          <ac:spMkLst>
            <pc:docMk/>
            <pc:sldMk cId="3543910595" sldId="502"/>
            <ac:spMk id="158" creationId="{00000000-0000-0000-0000-000000000000}"/>
          </ac:spMkLst>
        </pc:spChg>
      </pc:sldChg>
      <pc:sldChg chg="modSp mod">
        <pc:chgData name="cheryl schofield" userId="3ecefe4ea3413776" providerId="LiveId" clId="{44FFA0E4-7793-4B6E-B425-30C6BF40C852}" dt="2020-02-29T04:32:16.534" v="63" actId="20577"/>
        <pc:sldMkLst>
          <pc:docMk/>
          <pc:sldMk cId="4268630821" sldId="503"/>
        </pc:sldMkLst>
        <pc:spChg chg="mod">
          <ac:chgData name="cheryl schofield" userId="3ecefe4ea3413776" providerId="LiveId" clId="{44FFA0E4-7793-4B6E-B425-30C6BF40C852}" dt="2020-02-29T04:28:32.851" v="58"/>
          <ac:spMkLst>
            <pc:docMk/>
            <pc:sldMk cId="4268630821" sldId="503"/>
            <ac:spMk id="77" creationId="{00000000-0000-0000-0000-000000000000}"/>
          </ac:spMkLst>
        </pc:spChg>
        <pc:spChg chg="mod">
          <ac:chgData name="cheryl schofield" userId="3ecefe4ea3413776" providerId="LiveId" clId="{44FFA0E4-7793-4B6E-B425-30C6BF40C852}" dt="2020-02-29T04:32:13.837" v="61" actId="20577"/>
          <ac:spMkLst>
            <pc:docMk/>
            <pc:sldMk cId="4268630821" sldId="503"/>
            <ac:spMk id="125" creationId="{00000000-0000-0000-0000-000000000000}"/>
          </ac:spMkLst>
        </pc:spChg>
        <pc:spChg chg="mod">
          <ac:chgData name="cheryl schofield" userId="3ecefe4ea3413776" providerId="LiveId" clId="{44FFA0E4-7793-4B6E-B425-30C6BF40C852}" dt="2020-02-29T04:28:37.330" v="59"/>
          <ac:spMkLst>
            <pc:docMk/>
            <pc:sldMk cId="4268630821" sldId="503"/>
            <ac:spMk id="142" creationId="{00000000-0000-0000-0000-000000000000}"/>
          </ac:spMkLst>
        </pc:spChg>
        <pc:spChg chg="mod">
          <ac:chgData name="cheryl schofield" userId="3ecefe4ea3413776" providerId="LiveId" clId="{44FFA0E4-7793-4B6E-B425-30C6BF40C852}" dt="2020-02-29T04:32:16.534" v="63" actId="20577"/>
          <ac:spMkLst>
            <pc:docMk/>
            <pc:sldMk cId="4268630821" sldId="503"/>
            <ac:spMk id="175" creationId="{00000000-0000-0000-0000-000000000000}"/>
          </ac:spMkLst>
        </pc:spChg>
      </pc:sldChg>
      <pc:sldChg chg="modSp mod">
        <pc:chgData name="cheryl schofield" userId="3ecefe4ea3413776" providerId="LiveId" clId="{44FFA0E4-7793-4B6E-B425-30C6BF40C852}" dt="2020-02-29T04:19:02.734" v="17" actId="20577"/>
        <pc:sldMkLst>
          <pc:docMk/>
          <pc:sldMk cId="719088415" sldId="506"/>
        </pc:sldMkLst>
        <pc:spChg chg="mod">
          <ac:chgData name="cheryl schofield" userId="3ecefe4ea3413776" providerId="LiveId" clId="{44FFA0E4-7793-4B6E-B425-30C6BF40C852}" dt="2020-02-29T04:11:57.362" v="8" actId="20577"/>
          <ac:spMkLst>
            <pc:docMk/>
            <pc:sldMk cId="719088415" sldId="506"/>
            <ac:spMk id="44" creationId="{00000000-0000-0000-0000-000000000000}"/>
          </ac:spMkLst>
        </pc:spChg>
        <pc:spChg chg="mod">
          <ac:chgData name="cheryl schofield" userId="3ecefe4ea3413776" providerId="LiveId" clId="{44FFA0E4-7793-4B6E-B425-30C6BF40C852}" dt="2020-02-29T04:16:58.705" v="10" actId="20577"/>
          <ac:spMkLst>
            <pc:docMk/>
            <pc:sldMk cId="719088415" sldId="506"/>
            <ac:spMk id="46" creationId="{00000000-0000-0000-0000-000000000000}"/>
          </ac:spMkLst>
        </pc:spChg>
        <pc:spChg chg="mod">
          <ac:chgData name="cheryl schofield" userId="3ecefe4ea3413776" providerId="LiveId" clId="{44FFA0E4-7793-4B6E-B425-30C6BF40C852}" dt="2020-02-29T04:17:01.934" v="13" actId="20577"/>
          <ac:spMkLst>
            <pc:docMk/>
            <pc:sldMk cId="719088415" sldId="506"/>
            <ac:spMk id="48" creationId="{00000000-0000-0000-0000-000000000000}"/>
          </ac:spMkLst>
        </pc:spChg>
        <pc:spChg chg="mod">
          <ac:chgData name="cheryl schofield" userId="3ecefe4ea3413776" providerId="LiveId" clId="{44FFA0E4-7793-4B6E-B425-30C6BF40C852}" dt="2020-02-29T04:17:34.415" v="15" actId="1076"/>
          <ac:spMkLst>
            <pc:docMk/>
            <pc:sldMk cId="719088415" sldId="506"/>
            <ac:spMk id="54" creationId="{00000000-0000-0000-0000-000000000000}"/>
          </ac:spMkLst>
        </pc:spChg>
        <pc:spChg chg="mod">
          <ac:chgData name="cheryl schofield" userId="3ecefe4ea3413776" providerId="LiveId" clId="{44FFA0E4-7793-4B6E-B425-30C6BF40C852}" dt="2020-02-29T04:19:02.734" v="17" actId="20577"/>
          <ac:spMkLst>
            <pc:docMk/>
            <pc:sldMk cId="719088415" sldId="506"/>
            <ac:spMk id="59" creationId="{00000000-0000-0000-0000-000000000000}"/>
          </ac:spMkLst>
        </pc:spChg>
      </pc:sldChg>
      <pc:sldChg chg="modSp mod">
        <pc:chgData name="cheryl schofield" userId="3ecefe4ea3413776" providerId="LiveId" clId="{44FFA0E4-7793-4B6E-B425-30C6BF40C852}" dt="2020-02-29T04:22:38.604" v="33" actId="20577"/>
        <pc:sldMkLst>
          <pc:docMk/>
          <pc:sldMk cId="1027008594" sldId="507"/>
        </pc:sldMkLst>
        <pc:spChg chg="mod">
          <ac:chgData name="cheryl schofield" userId="3ecefe4ea3413776" providerId="LiveId" clId="{44FFA0E4-7793-4B6E-B425-30C6BF40C852}" dt="2020-02-29T04:22:38.604" v="33" actId="20577"/>
          <ac:spMkLst>
            <pc:docMk/>
            <pc:sldMk cId="1027008594" sldId="507"/>
            <ac:spMk id="131" creationId="{00000000-0000-0000-0000-000000000000}"/>
          </ac:spMkLst>
        </pc:spChg>
        <pc:spChg chg="mod">
          <ac:chgData name="cheryl schofield" userId="3ecefe4ea3413776" providerId="LiveId" clId="{44FFA0E4-7793-4B6E-B425-30C6BF40C852}" dt="2020-02-29T04:19:53.786" v="25" actId="20577"/>
          <ac:spMkLst>
            <pc:docMk/>
            <pc:sldMk cId="1027008594" sldId="507"/>
            <ac:spMk id="158" creationId="{00000000-0000-0000-0000-000000000000}"/>
          </ac:spMkLst>
        </pc:spChg>
        <pc:cxnChg chg="mod">
          <ac:chgData name="cheryl schofield" userId="3ecefe4ea3413776" providerId="LiveId" clId="{44FFA0E4-7793-4B6E-B425-30C6BF40C852}" dt="2020-02-29T04:22:21.170" v="26" actId="14100"/>
          <ac:cxnSpMkLst>
            <pc:docMk/>
            <pc:sldMk cId="1027008594" sldId="507"/>
            <ac:cxnSpMk id="31" creationId="{00000000-0000-0000-0000-000000000000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Shape 50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506" name="Shape 50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711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712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222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665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203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175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656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71487" y="486835"/>
            <a:ext cx="5915026" cy="1947332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71487" y="2434166"/>
            <a:ext cx="2914651" cy="6709834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100"/>
              <a:t>Click to edit Master text styles</a:t>
            </a:r>
          </a:p>
          <a:p>
            <a:pPr lvl="1">
              <a:defRPr sz="1800"/>
            </a:pPr>
            <a:r>
              <a:rPr sz="2100"/>
              <a:t>Second level</a:t>
            </a:r>
          </a:p>
          <a:p>
            <a:pPr lvl="2">
              <a:defRPr sz="1800"/>
            </a:pPr>
            <a:r>
              <a:rPr sz="2100"/>
              <a:t>Third level</a:t>
            </a:r>
          </a:p>
          <a:p>
            <a:pPr lvl="3">
              <a:defRPr sz="1800"/>
            </a:pPr>
            <a:r>
              <a:rPr sz="2100"/>
              <a:t>Fourth level</a:t>
            </a:r>
          </a:p>
          <a:p>
            <a:pPr lvl="4">
              <a:defRPr sz="1800"/>
            </a:pPr>
            <a:r>
              <a:rPr sz="2100"/>
              <a:t>Fifth level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9" name="Shape 109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10" name="Shape 110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1" name="Shape 111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2" name="Shape 112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3" name="Shape 113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4" name="Shape 114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15" name="Shape 115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6" name="Shape 116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7" name="Shape 117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8" name="Shape 118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19" name="Shape 119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2" name="Shape 122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3" name="Shape 123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24" name="Shape 124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2881313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125" name="Shape 125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29" name="Shape 129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2" name="Shape 132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3" name="Shape 133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34" name="Shape 134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5" name="Shape 135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6" name="Shape 136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7" name="Shape 137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38" name="Shape 138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9" name="Shape 139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xfrm>
            <a:off x="473075" y="487362"/>
            <a:ext cx="5915025" cy="176688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43" name="Shape 143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4" cy="1098550"/>
          </a:xfrm>
          <a:prstGeom prst="rect">
            <a:avLst/>
          </a:prstGeom>
        </p:spPr>
        <p:txBody>
          <a:bodyPr anchor="b"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2400" b="1"/>
            </a:lvl1pPr>
          </a:lstStyle>
          <a:p>
            <a:pPr lvl="0">
              <a:defRPr sz="1800" b="0"/>
            </a:pPr>
            <a:r>
              <a:rPr sz="2400" b="1"/>
              <a:t>Click to edit Master text styles</a:t>
            </a:r>
          </a:p>
        </p:txBody>
      </p:sp>
      <p:sp>
        <p:nvSpPr>
          <p:cNvPr id="144" name="Shape 144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48" name="Shape 148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9" name="Shape 149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0" name="Shape 150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1" name="Shape 151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53" name="Shape 153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5" name="Shape 155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6" name="Shape 156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57" name="Shape 157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8" name="Shape 158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0" name="Shape 160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1" name="Shape 161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76688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62" name="Shape 162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2" name="Shape 182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83" name="Shape 183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4" name="Shape 184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Shape 185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Shape 186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7" name="Shape 187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88" name="Shape 188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9" name="Shape 189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0" name="Shape 190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1" name="Shape 191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92" name="Shape 192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3" name="Shape 193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4" name="Shape 194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5" name="Shape 195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6" name="Shape 196"/>
          <p:cNvSpPr>
            <a:spLocks noGrp="1"/>
          </p:cNvSpPr>
          <p:nvPr>
            <p:ph type="title"/>
          </p:nvPr>
        </p:nvSpPr>
        <p:spPr>
          <a:xfrm>
            <a:off x="473075" y="0"/>
            <a:ext cx="2211389" cy="2743200"/>
          </a:xfrm>
          <a:prstGeom prst="rect">
            <a:avLst/>
          </a:prstGeom>
        </p:spPr>
        <p:txBody>
          <a:bodyPr anchor="b"/>
          <a:lstStyle>
            <a:lvl1pPr defTabSz="914400">
              <a:defRPr sz="3200"/>
            </a:lvl1pPr>
          </a:lstStyle>
          <a:p>
            <a:pPr lvl="0">
              <a:defRPr sz="1800"/>
            </a:pPr>
            <a:r>
              <a:rPr sz="3200"/>
              <a:t>Click to edit Master title style</a:t>
            </a:r>
          </a:p>
        </p:txBody>
      </p:sp>
      <p:sp>
        <p:nvSpPr>
          <p:cNvPr id="197" name="Shape 197"/>
          <p:cNvSpPr>
            <a:spLocks noGrp="1"/>
          </p:cNvSpPr>
          <p:nvPr>
            <p:ph type="body" idx="1"/>
          </p:nvPr>
        </p:nvSpPr>
        <p:spPr>
          <a:xfrm>
            <a:off x="2916238" y="1316037"/>
            <a:ext cx="3471863" cy="78279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3200"/>
            </a:lvl1pPr>
            <a:lvl2pPr marL="718457" indent="-261257" defTabSz="914400">
              <a:spcBef>
                <a:spcPts val="1000"/>
              </a:spcBef>
              <a:defRPr sz="3200"/>
            </a:lvl2pPr>
            <a:lvl3pPr marL="1219200" indent="-304800" defTabSz="914400">
              <a:spcBef>
                <a:spcPts val="1000"/>
              </a:spcBef>
              <a:defRPr sz="3200"/>
            </a:lvl3pPr>
            <a:lvl4pPr marL="1737360" indent="-365760" defTabSz="914400">
              <a:spcBef>
                <a:spcPts val="1000"/>
              </a:spcBef>
              <a:defRPr sz="3200"/>
            </a:lvl4pPr>
            <a:lvl5pPr marL="2194560" indent="-365760" defTabSz="914400">
              <a:spcBef>
                <a:spcPts val="1000"/>
              </a:spcBef>
              <a:defRPr sz="3200"/>
            </a:lvl5pPr>
          </a:lstStyle>
          <a:p>
            <a:pPr lvl="0">
              <a:defRPr sz="1800"/>
            </a:pPr>
            <a:r>
              <a:rPr sz="3200"/>
              <a:t>Click to edit Master text styles</a:t>
            </a:r>
          </a:p>
          <a:p>
            <a:pPr lvl="1">
              <a:defRPr sz="1800"/>
            </a:pPr>
            <a:r>
              <a:rPr sz="3200"/>
              <a:t>Second level</a:t>
            </a:r>
          </a:p>
          <a:p>
            <a:pPr lvl="2">
              <a:defRPr sz="1800"/>
            </a:pPr>
            <a:r>
              <a:rPr sz="3200"/>
              <a:t>Third level</a:t>
            </a:r>
          </a:p>
          <a:p>
            <a:pPr lvl="3">
              <a:defRPr sz="1800"/>
            </a:pPr>
            <a:r>
              <a:rPr sz="3200"/>
              <a:t>Fourth level</a:t>
            </a:r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  <p:sp>
        <p:nvSpPr>
          <p:cNvPr id="198" name="Shape 198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1" name="Shape 201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02" name="Shape 202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3" name="Shape 203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4" name="Shape 204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5" name="Shape 205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6" name="Shape 206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07" name="Shape 207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8" name="Shape 208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9" name="Shape 209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0" name="Shape 210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11" name="Shape 211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2" name="Shape 212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3" name="Shape 213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4" name="Shape 214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5" name="Shape 215"/>
          <p:cNvSpPr>
            <a:spLocks noGrp="1"/>
          </p:cNvSpPr>
          <p:nvPr>
            <p:ph type="title"/>
          </p:nvPr>
        </p:nvSpPr>
        <p:spPr>
          <a:xfrm>
            <a:off x="473075" y="0"/>
            <a:ext cx="2211389" cy="2743200"/>
          </a:xfrm>
          <a:prstGeom prst="rect">
            <a:avLst/>
          </a:prstGeom>
        </p:spPr>
        <p:txBody>
          <a:bodyPr anchor="b"/>
          <a:lstStyle>
            <a:lvl1pPr defTabSz="914400">
              <a:defRPr sz="3200"/>
            </a:lvl1pPr>
          </a:lstStyle>
          <a:p>
            <a:pPr lvl="0">
              <a:defRPr sz="1800"/>
            </a:pPr>
            <a:r>
              <a:rPr sz="3200"/>
              <a:t>Click to edit Master title style</a:t>
            </a:r>
          </a:p>
        </p:txBody>
      </p:sp>
      <p:sp>
        <p:nvSpPr>
          <p:cNvPr id="216" name="Shape 216"/>
          <p:cNvSpPr>
            <a:spLocks noGrp="1"/>
          </p:cNvSpPr>
          <p:nvPr>
            <p:ph type="body" idx="1"/>
          </p:nvPr>
        </p:nvSpPr>
        <p:spPr>
          <a:xfrm>
            <a:off x="473075" y="2743200"/>
            <a:ext cx="2211389" cy="6400801"/>
          </a:xfrm>
          <a:prstGeom prst="rect">
            <a:avLst/>
          </a:prstGeom>
        </p:spPr>
        <p:txBody>
          <a:bodyPr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1600"/>
            </a:lvl1pPr>
          </a:lstStyle>
          <a:p>
            <a:pPr lvl="0">
              <a:defRPr sz="1800"/>
            </a:pPr>
            <a:r>
              <a:rPr sz="1600"/>
              <a:t>Click to edit Master text styles</a:t>
            </a:r>
          </a:p>
        </p:txBody>
      </p:sp>
      <p:sp>
        <p:nvSpPr>
          <p:cNvPr id="217" name="Shape 217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0" name="Shape 220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21" name="Shape 221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2" name="Shape 222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3" name="Shape 223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4" name="Shape 224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5" name="Shape 225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26" name="Shape 226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7" name="Shape 227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8" name="Shape 228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9" name="Shape 229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30" name="Shape 230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1" name="Shape 231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2" name="Shape 232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3" name="Shape 233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4" name="Shape 234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35" name="Shape 235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5915026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236" name="Shape 236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9" name="Shape 239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40" name="Shape 240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1" name="Shape 241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2" name="Shape 242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3" name="Shape 243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4" name="Shape 244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45" name="Shape 245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6" name="Shape 246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7" name="Shape 247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8" name="Shape 248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49" name="Shape 249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0" name="Shape 250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1" name="Shape 251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2" name="Shape 252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3" name="Shape 253"/>
          <p:cNvSpPr>
            <a:spLocks noGrp="1"/>
          </p:cNvSpPr>
          <p:nvPr>
            <p:ph type="title"/>
          </p:nvPr>
        </p:nvSpPr>
        <p:spPr>
          <a:xfrm>
            <a:off x="4908550" y="487362"/>
            <a:ext cx="1477963" cy="865663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54" name="Shape 254"/>
          <p:cNvSpPr>
            <a:spLocks noGrp="1"/>
          </p:cNvSpPr>
          <p:nvPr>
            <p:ph type="body" idx="1"/>
          </p:nvPr>
        </p:nvSpPr>
        <p:spPr>
          <a:xfrm>
            <a:off x="471487" y="487362"/>
            <a:ext cx="4284664" cy="8656638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255" name="Shape 255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8" name="Shape 258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9" name="Shape 259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0" name="Shape 260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1" name="Shape 261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2" name="Shape 262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3" name="Shape 263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4" name="Shape 264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65" name="Shape 265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66" name="Shape 266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67" name="Shape 267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8" name="Shape 268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9" name="Shape 269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0" name="Shape 270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1" name="Shape 271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2" name="Shape 272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73" name="Shape 273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74" name="Shape 274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75" name="Shape 275"/>
          <p:cNvSpPr>
            <a:spLocks noGrp="1"/>
          </p:cNvSpPr>
          <p:nvPr>
            <p:ph type="title"/>
          </p:nvPr>
        </p:nvSpPr>
        <p:spPr>
          <a:xfrm>
            <a:off x="857250" y="0"/>
            <a:ext cx="5143500" cy="4679950"/>
          </a:xfrm>
          <a:prstGeom prst="rect">
            <a:avLst/>
          </a:prstGeom>
        </p:spPr>
        <p:txBody>
          <a:bodyPr anchor="b"/>
          <a:lstStyle>
            <a:lvl1pPr algn="ctr" defTabSz="914400">
              <a:defRPr sz="6000"/>
            </a:lvl1pPr>
          </a:lstStyle>
          <a:p>
            <a:pPr lvl="0">
              <a:defRPr sz="1800"/>
            </a:pPr>
            <a:r>
              <a:rPr sz="6000"/>
              <a:t>Click to edit Master title style</a:t>
            </a:r>
          </a:p>
        </p:txBody>
      </p:sp>
      <p:sp>
        <p:nvSpPr>
          <p:cNvPr id="276" name="Shape 276"/>
          <p:cNvSpPr>
            <a:spLocks noGrp="1"/>
          </p:cNvSpPr>
          <p:nvPr>
            <p:ph type="body" idx="1"/>
          </p:nvPr>
        </p:nvSpPr>
        <p:spPr>
          <a:xfrm>
            <a:off x="857250" y="4802187"/>
            <a:ext cx="5143500" cy="4341813"/>
          </a:xfrm>
          <a:prstGeom prst="rect">
            <a:avLst/>
          </a:prstGeom>
        </p:spPr>
        <p:txBody>
          <a:bodyPr/>
          <a:lstStyle>
            <a:lvl1pPr marL="0" indent="0" algn="ctr" defTabSz="914400">
              <a:spcBef>
                <a:spcPts val="1000"/>
              </a:spcBef>
              <a:buSzTx/>
              <a:buFontTx/>
              <a:buNone/>
              <a:defRPr sz="2400"/>
            </a:lvl1pPr>
          </a:lstStyle>
          <a:p>
            <a:pPr lvl="0">
              <a:defRPr sz="1800"/>
            </a:pPr>
            <a:r>
              <a:rPr sz="2400"/>
              <a:t>Click to edit Master subtitle style</a:t>
            </a:r>
          </a:p>
        </p:txBody>
      </p:sp>
      <p:sp>
        <p:nvSpPr>
          <p:cNvPr id="277" name="Shape 277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0" name="Shape 280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1" name="Shape 281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2" name="Shape 282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3" name="Shape 283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4" name="Shape 284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5" name="Shape 285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6" name="Shape 286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87" name="Shape 287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88" name="Shape 288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89" name="Shape 289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0" name="Shape 290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1" name="Shape 291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2" name="Shape 292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Shape 293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4" name="Shape 294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95" name="Shape 295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96" name="Shape 296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97" name="Shape 297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98" name="Shape 298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5915026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299" name="Shape 299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2" name="Shape 302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3" name="Shape 303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4" name="Shape 304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5" name="Shape 305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6" name="Shape 306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7" name="Shape 307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8" name="Shape 308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09" name="Shape 309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0" name="Shape 310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1" name="Shape 311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2" name="Shape 312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3" name="Shape 313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4" name="Shape 314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5" name="Shape 315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6" name="Shape 316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7" name="Shape 317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8" name="Shape 318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9" name="Shape 319"/>
          <p:cNvSpPr>
            <a:spLocks noGrp="1"/>
          </p:cNvSpPr>
          <p:nvPr>
            <p:ph type="title"/>
          </p:nvPr>
        </p:nvSpPr>
        <p:spPr>
          <a:xfrm>
            <a:off x="468312" y="0"/>
            <a:ext cx="5915026" cy="6083300"/>
          </a:xfrm>
          <a:prstGeom prst="rect">
            <a:avLst/>
          </a:prstGeom>
        </p:spPr>
        <p:txBody>
          <a:bodyPr anchor="b"/>
          <a:lstStyle>
            <a:lvl1pPr defTabSz="914400">
              <a:defRPr sz="6000"/>
            </a:lvl1pPr>
          </a:lstStyle>
          <a:p>
            <a:pPr lvl="0">
              <a:defRPr sz="1800"/>
            </a:pPr>
            <a:r>
              <a:rPr sz="6000"/>
              <a:t>Click to edit Master title style</a:t>
            </a:r>
          </a:p>
        </p:txBody>
      </p:sp>
      <p:sp>
        <p:nvSpPr>
          <p:cNvPr id="320" name="Shape 320"/>
          <p:cNvSpPr>
            <a:spLocks noGrp="1"/>
          </p:cNvSpPr>
          <p:nvPr>
            <p:ph type="body" idx="1"/>
          </p:nvPr>
        </p:nvSpPr>
        <p:spPr>
          <a:xfrm>
            <a:off x="468312" y="6119812"/>
            <a:ext cx="5915026" cy="3024189"/>
          </a:xfrm>
          <a:prstGeom prst="rect">
            <a:avLst/>
          </a:prstGeom>
        </p:spPr>
        <p:txBody>
          <a:bodyPr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888888"/>
                </a:solidFill>
              </a:rPr>
              <a:t>Click to edit Master text styles</a:t>
            </a:r>
          </a:p>
        </p:txBody>
      </p:sp>
      <p:sp>
        <p:nvSpPr>
          <p:cNvPr id="321" name="Shape 321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72381" y="486835"/>
            <a:ext cx="5915026" cy="176741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/>
          </p:nvPr>
        </p:nvSpPr>
        <p:spPr>
          <a:xfrm>
            <a:off x="472381" y="2241550"/>
            <a:ext cx="2901256" cy="1098550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</a:lstStyle>
          <a:p>
            <a:pPr lvl="0">
              <a:defRPr b="0"/>
            </a:pPr>
            <a:r>
              <a:rPr b="1"/>
              <a:t>Click to edit Master text styles</a:t>
            </a:r>
          </a:p>
        </p:txBody>
      </p:sp>
      <p:sp>
        <p:nvSpPr>
          <p:cNvPr id="28" name="Shape 2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4" name="Shape 324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5" name="Shape 325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6" name="Shape 326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7" name="Shape 327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8" name="Shape 328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9" name="Shape 329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Shape 330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31" name="Shape 331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32" name="Shape 332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33" name="Shape 333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Shape 334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Shape 335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Shape 336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Shape 337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Shape 338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39" name="Shape 339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40" name="Shape 340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41" name="Shape 341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42" name="Shape 342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2881313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343" name="Shape 343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6" name="Shape 346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7" name="Shape 347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8" name="Shape 348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9" name="Shape 349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0" name="Shape 350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1" name="Shape 351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2" name="Shape 352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53" name="Shape 353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54" name="Shape 354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55" name="Shape 355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6" name="Shape 356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7" name="Shape 357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8" name="Shape 358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9" name="Shape 359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0" name="Shape 360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61" name="Shape 361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62" name="Shape 362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63" name="Shape 363"/>
          <p:cNvSpPr>
            <a:spLocks noGrp="1"/>
          </p:cNvSpPr>
          <p:nvPr>
            <p:ph type="title"/>
          </p:nvPr>
        </p:nvSpPr>
        <p:spPr>
          <a:xfrm>
            <a:off x="473075" y="487362"/>
            <a:ext cx="5915025" cy="176688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64" name="Shape 364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4" cy="1098550"/>
          </a:xfrm>
          <a:prstGeom prst="rect">
            <a:avLst/>
          </a:prstGeom>
        </p:spPr>
        <p:txBody>
          <a:bodyPr anchor="b"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2400" b="1"/>
            </a:lvl1pPr>
          </a:lstStyle>
          <a:p>
            <a:pPr lvl="0">
              <a:defRPr sz="1800" b="0"/>
            </a:pPr>
            <a:r>
              <a:rPr sz="2400" b="1"/>
              <a:t>Click to edit Master text styles</a:t>
            </a:r>
          </a:p>
        </p:txBody>
      </p:sp>
      <p:sp>
        <p:nvSpPr>
          <p:cNvPr id="365" name="Shape 365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Shape 367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8" name="Shape 368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9" name="Shape 369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0" name="Shape 370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1" name="Shape 371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2" name="Shape 372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3" name="Shape 373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75" name="Shape 375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76" name="Shape 376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77" name="Shape 377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8" name="Shape 378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9" name="Shape 379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0" name="Shape 380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1" name="Shape 381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2" name="Shape 382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83" name="Shape 383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84" name="Shape 384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85" name="Shape 385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76688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86" name="Shape 386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9" name="Shape 389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0" name="Shape 390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1" name="Shape 391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2" name="Shape 392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3" name="Shape 393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4" name="Shape 394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5" name="Shape 395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96" name="Shape 396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97" name="Shape 397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98" name="Shape 398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9" name="Shape 399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0" name="Shape 400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1" name="Shape 401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2" name="Shape 402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3" name="Shape 403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04" name="Shape 404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05" name="Shape 405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06" name="Shape 406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9" name="Shape 409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0" name="Shape 410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1" name="Shape 411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2" name="Shape 412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3" name="Shape 413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4" name="Shape 414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5" name="Shape 415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16" name="Shape 416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17" name="Shape 417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18" name="Shape 418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9" name="Shape 419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0" name="Shape 420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1" name="Shape 421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2" name="Shape 422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3" name="Shape 423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24" name="Shape 424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25" name="Shape 425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26" name="Shape 426"/>
          <p:cNvSpPr>
            <a:spLocks noGrp="1"/>
          </p:cNvSpPr>
          <p:nvPr>
            <p:ph type="title"/>
          </p:nvPr>
        </p:nvSpPr>
        <p:spPr>
          <a:xfrm>
            <a:off x="473075" y="0"/>
            <a:ext cx="2211389" cy="2743200"/>
          </a:xfrm>
          <a:prstGeom prst="rect">
            <a:avLst/>
          </a:prstGeom>
        </p:spPr>
        <p:txBody>
          <a:bodyPr anchor="b"/>
          <a:lstStyle>
            <a:lvl1pPr defTabSz="914400">
              <a:defRPr sz="3200"/>
            </a:lvl1pPr>
          </a:lstStyle>
          <a:p>
            <a:pPr lvl="0">
              <a:defRPr sz="1800"/>
            </a:pPr>
            <a:r>
              <a:rPr sz="3200"/>
              <a:t>Click to edit Master title style</a:t>
            </a:r>
          </a:p>
        </p:txBody>
      </p:sp>
      <p:sp>
        <p:nvSpPr>
          <p:cNvPr id="427" name="Shape 427"/>
          <p:cNvSpPr>
            <a:spLocks noGrp="1"/>
          </p:cNvSpPr>
          <p:nvPr>
            <p:ph type="body" idx="1"/>
          </p:nvPr>
        </p:nvSpPr>
        <p:spPr>
          <a:xfrm>
            <a:off x="2916238" y="1316037"/>
            <a:ext cx="3471863" cy="78279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3200"/>
            </a:lvl1pPr>
            <a:lvl2pPr marL="718457" indent="-261257" defTabSz="914400">
              <a:spcBef>
                <a:spcPts val="1000"/>
              </a:spcBef>
              <a:defRPr sz="3200"/>
            </a:lvl2pPr>
            <a:lvl3pPr marL="1219200" indent="-304800" defTabSz="914400">
              <a:spcBef>
                <a:spcPts val="1000"/>
              </a:spcBef>
              <a:defRPr sz="3200"/>
            </a:lvl3pPr>
            <a:lvl4pPr marL="1737360" indent="-365760" defTabSz="914400">
              <a:spcBef>
                <a:spcPts val="1000"/>
              </a:spcBef>
              <a:defRPr sz="3200"/>
            </a:lvl4pPr>
            <a:lvl5pPr marL="2194560" indent="-365760" defTabSz="914400">
              <a:spcBef>
                <a:spcPts val="1000"/>
              </a:spcBef>
              <a:defRPr sz="3200"/>
            </a:lvl5pPr>
          </a:lstStyle>
          <a:p>
            <a:pPr lvl="0">
              <a:defRPr sz="1800"/>
            </a:pPr>
            <a:r>
              <a:rPr sz="3200"/>
              <a:t>Click to edit Master text styles</a:t>
            </a:r>
          </a:p>
          <a:p>
            <a:pPr lvl="1">
              <a:defRPr sz="1800"/>
            </a:pPr>
            <a:r>
              <a:rPr sz="3200"/>
              <a:t>Second level</a:t>
            </a:r>
          </a:p>
          <a:p>
            <a:pPr lvl="2">
              <a:defRPr sz="1800"/>
            </a:pPr>
            <a:r>
              <a:rPr sz="3200"/>
              <a:t>Third level</a:t>
            </a:r>
          </a:p>
          <a:p>
            <a:pPr lvl="3">
              <a:defRPr sz="1800"/>
            </a:pPr>
            <a:r>
              <a:rPr sz="3200"/>
              <a:t>Fourth level</a:t>
            </a:r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  <p:sp>
        <p:nvSpPr>
          <p:cNvPr id="428" name="Shape 428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Shape 430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1" name="Shape 431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2" name="Shape 432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3" name="Shape 433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4" name="Shape 434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5" name="Shape 435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6" name="Shape 436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7" name="Shape 437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38" name="Shape 438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39" name="Shape 439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40" name="Shape 440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1" name="Shape 441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2" name="Shape 442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3" name="Shape 443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4" name="Shape 444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5" name="Shape 445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46" name="Shape 446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47" name="Shape 447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48" name="Shape 448"/>
          <p:cNvSpPr>
            <a:spLocks noGrp="1"/>
          </p:cNvSpPr>
          <p:nvPr>
            <p:ph type="title"/>
          </p:nvPr>
        </p:nvSpPr>
        <p:spPr>
          <a:xfrm>
            <a:off x="473075" y="0"/>
            <a:ext cx="2211389" cy="2743200"/>
          </a:xfrm>
          <a:prstGeom prst="rect">
            <a:avLst/>
          </a:prstGeom>
        </p:spPr>
        <p:txBody>
          <a:bodyPr anchor="b"/>
          <a:lstStyle>
            <a:lvl1pPr defTabSz="914400">
              <a:defRPr sz="3200"/>
            </a:lvl1pPr>
          </a:lstStyle>
          <a:p>
            <a:pPr lvl="0">
              <a:defRPr sz="1800"/>
            </a:pPr>
            <a:r>
              <a:rPr sz="3200"/>
              <a:t>Click to edit Master title style</a:t>
            </a:r>
          </a:p>
        </p:txBody>
      </p:sp>
      <p:sp>
        <p:nvSpPr>
          <p:cNvPr id="449" name="Shape 449"/>
          <p:cNvSpPr>
            <a:spLocks noGrp="1"/>
          </p:cNvSpPr>
          <p:nvPr>
            <p:ph type="body" idx="1"/>
          </p:nvPr>
        </p:nvSpPr>
        <p:spPr>
          <a:xfrm>
            <a:off x="473075" y="2743200"/>
            <a:ext cx="2211389" cy="6400801"/>
          </a:xfrm>
          <a:prstGeom prst="rect">
            <a:avLst/>
          </a:prstGeom>
        </p:spPr>
        <p:txBody>
          <a:bodyPr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1600"/>
            </a:lvl1pPr>
          </a:lstStyle>
          <a:p>
            <a:pPr lvl="0">
              <a:defRPr sz="1800"/>
            </a:pPr>
            <a:r>
              <a:rPr sz="1600"/>
              <a:t>Click to edit Master text styles</a:t>
            </a:r>
          </a:p>
        </p:txBody>
      </p:sp>
      <p:sp>
        <p:nvSpPr>
          <p:cNvPr id="450" name="Shape 450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Shape 452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3" name="Shape 453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4" name="Shape 454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5" name="Shape 455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6" name="Shape 456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7" name="Shape 457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8" name="Shape 458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9" name="Shape 459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0" name="Shape 460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1" name="Shape 461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2" name="Shape 462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3" name="Shape 463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4" name="Shape 464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5" name="Shape 465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6" name="Shape 466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7" name="Shape 467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8" name="Shape 468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9" name="Shape 469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70" name="Shape 470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71" name="Shape 471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5915026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472" name="Shape 472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Shape 474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5" name="Shape 475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6" name="Shape 476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7" name="Shape 477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8" name="Shape 478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9" name="Shape 479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0" name="Shape 480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1" name="Shape 481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82" name="Shape 482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83" name="Shape 483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84" name="Shape 484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5" name="Shape 485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6" name="Shape 486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7" name="Shape 487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8" name="Shape 488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9" name="Shape 489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90" name="Shape 490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91" name="Shape 491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92" name="Shape 492"/>
          <p:cNvSpPr>
            <a:spLocks noGrp="1"/>
          </p:cNvSpPr>
          <p:nvPr>
            <p:ph type="title"/>
          </p:nvPr>
        </p:nvSpPr>
        <p:spPr>
          <a:xfrm>
            <a:off x="4908550" y="487362"/>
            <a:ext cx="1477963" cy="865663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93" name="Shape 493"/>
          <p:cNvSpPr>
            <a:spLocks noGrp="1"/>
          </p:cNvSpPr>
          <p:nvPr>
            <p:ph type="body" idx="1"/>
          </p:nvPr>
        </p:nvSpPr>
        <p:spPr>
          <a:xfrm>
            <a:off x="471487" y="487362"/>
            <a:ext cx="4284664" cy="8656638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494" name="Shape 494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0" name="Group 500"/>
          <p:cNvGrpSpPr/>
          <p:nvPr/>
        </p:nvGrpSpPr>
        <p:grpSpPr>
          <a:xfrm>
            <a:off x="1567642" y="2076137"/>
            <a:ext cx="4060630" cy="4983294"/>
            <a:chOff x="117" y="0"/>
            <a:chExt cx="4060629" cy="4983293"/>
          </a:xfrm>
        </p:grpSpPr>
        <p:sp>
          <p:nvSpPr>
            <p:cNvPr id="496" name="Shape 496"/>
            <p:cNvSpPr/>
            <p:nvPr/>
          </p:nvSpPr>
          <p:spPr>
            <a:xfrm>
              <a:off x="3020929" y="81238"/>
              <a:ext cx="723075" cy="121958"/>
            </a:xfrm>
            <a:prstGeom prst="roundRect">
              <a:avLst>
                <a:gd name="adj" fmla="val 0"/>
              </a:avLst>
            </a:prstGeom>
            <a:solidFill>
              <a:srgbClr val="BDD7EE"/>
            </a:solidFill>
            <a:ln w="3175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25717" tIns="25717" rIns="25717" bIns="25717" numCol="1" anchor="ctr">
              <a:noAutofit/>
            </a:bodyPr>
            <a:lstStyle/>
            <a:p>
              <a:pPr lvl="0" algn="ctr"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7" name="Shape 497"/>
            <p:cNvSpPr/>
            <p:nvPr/>
          </p:nvSpPr>
          <p:spPr>
            <a:xfrm>
              <a:off x="3006087" y="67790"/>
              <a:ext cx="1054660" cy="1679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5717" tIns="25717" rIns="25717" bIns="25717" numCol="1" anchor="t">
              <a:spAutoFit/>
            </a:bodyPr>
            <a:lstStyle>
              <a:lvl1pPr>
                <a:defRPr sz="900">
                  <a:latin typeface="Sassoon Infant Std"/>
                  <a:ea typeface="Sassoon Infant Std"/>
                  <a:cs typeface="Sassoon Infant Std"/>
                  <a:sym typeface="Sassoon Infant Std"/>
                </a:defRPr>
              </a:lvl1pPr>
            </a:lstStyle>
            <a:p>
              <a:pPr lvl="0">
                <a:defRPr sz="1800"/>
              </a:pPr>
              <a:r>
                <a:rPr sz="900"/>
                <a:t>Fluency and precision</a:t>
              </a:r>
            </a:p>
          </p:txBody>
        </p:sp>
        <p:sp>
          <p:nvSpPr>
            <p:cNvPr id="498" name="Shape 498"/>
            <p:cNvSpPr/>
            <p:nvPr/>
          </p:nvSpPr>
          <p:spPr>
            <a:xfrm>
              <a:off x="3919" y="27641"/>
              <a:ext cx="152317" cy="138023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BDD7EE"/>
            </a:solidFill>
            <a:ln w="3175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25717" tIns="25717" rIns="25717" bIns="25717" numCol="1" anchor="ctr">
              <a:noAutofit/>
            </a:bodyPr>
            <a:lstStyle/>
            <a:p>
              <a:pPr lvl="0" algn="ctr"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9" name="Shape 499"/>
            <p:cNvSpPr/>
            <p:nvPr/>
          </p:nvSpPr>
          <p:spPr>
            <a:xfrm>
              <a:off x="117" y="0"/>
              <a:ext cx="3744580" cy="4983293"/>
            </a:xfrm>
            <a:prstGeom prst="rect">
              <a:avLst/>
            </a:prstGeom>
            <a:noFill/>
            <a:ln w="12700" cap="flat">
              <a:solidFill>
                <a:srgbClr val="0070C0"/>
              </a:solidFill>
              <a:prstDash val="solid"/>
              <a:miter lim="800000"/>
            </a:ln>
            <a:effectLst/>
          </p:spPr>
          <p:txBody>
            <a:bodyPr wrap="square" lIns="25717" tIns="25717" rIns="25717" bIns="25717" numCol="1" anchor="ctr">
              <a:noAutofit/>
            </a:bodyPr>
            <a:lstStyle/>
            <a:p>
              <a:pPr lvl="0" algn="ctr"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501" name="Shape 501"/>
          <p:cNvSpPr/>
          <p:nvPr/>
        </p:nvSpPr>
        <p:spPr>
          <a:xfrm>
            <a:off x="3220717" y="6968614"/>
            <a:ext cx="731267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717" tIns="25717" rIns="25717" bIns="25717">
            <a:spAutoFit/>
          </a:bodyPr>
          <a:lstStyle>
            <a:lvl1pPr>
              <a:defRPr sz="5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500"/>
              <a:t>masterthecurriculum.co.uk</a:t>
            </a:r>
          </a:p>
        </p:txBody>
      </p:sp>
      <p:sp>
        <p:nvSpPr>
          <p:cNvPr id="502" name="Shape 502"/>
          <p:cNvSpPr>
            <a:spLocks noGrp="1"/>
          </p:cNvSpPr>
          <p:nvPr>
            <p:ph type="title"/>
          </p:nvPr>
        </p:nvSpPr>
        <p:spPr>
          <a:xfrm>
            <a:off x="1789509" y="2000249"/>
            <a:ext cx="3278982" cy="2632474"/>
          </a:xfrm>
          <a:prstGeom prst="rect">
            <a:avLst/>
          </a:prstGeom>
        </p:spPr>
        <p:txBody>
          <a:bodyPr lIns="25717" tIns="25717" rIns="25717" bIns="25717" anchor="b"/>
          <a:lstStyle>
            <a:lvl1pPr algn="ctr">
              <a:defRPr sz="4400"/>
            </a:lvl1pPr>
          </a:lstStyle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503" name="Shape 503"/>
          <p:cNvSpPr>
            <a:spLocks noGrp="1"/>
          </p:cNvSpPr>
          <p:nvPr>
            <p:ph type="body" idx="1"/>
          </p:nvPr>
        </p:nvSpPr>
        <p:spPr>
          <a:xfrm>
            <a:off x="1982390" y="4701778"/>
            <a:ext cx="2893220" cy="2441973"/>
          </a:xfrm>
          <a:prstGeom prst="rect">
            <a:avLst/>
          </a:prstGeom>
        </p:spPr>
        <p:txBody>
          <a:bodyPr lIns="25717" tIns="25717" rIns="25717" bIns="25717"/>
          <a:lstStyle>
            <a:lvl1pPr marL="0" indent="0" algn="ctr">
              <a:buSzTx/>
              <a:buFontTx/>
              <a:buNone/>
              <a:defRPr sz="1600"/>
            </a:lvl1pPr>
            <a:lvl2pPr marL="0" indent="342900" algn="ctr">
              <a:buSzTx/>
              <a:buFontTx/>
              <a:buNone/>
              <a:defRPr sz="1600"/>
            </a:lvl2pPr>
            <a:lvl3pPr marL="0" indent="685800" algn="ctr">
              <a:buSzTx/>
              <a:buFontTx/>
              <a:buNone/>
              <a:defRPr sz="1600"/>
            </a:lvl3pPr>
            <a:lvl4pPr marL="0" indent="1028700" algn="ctr">
              <a:buSzTx/>
              <a:buFontTx/>
              <a:buNone/>
              <a:defRPr sz="1600"/>
            </a:lvl4pPr>
            <a:lvl5pPr marL="0" indent="1371600" algn="ctr">
              <a:buSzTx/>
              <a:buFont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Body Level One</a:t>
            </a:r>
          </a:p>
          <a:p>
            <a:pPr lvl="1">
              <a:defRPr sz="1800"/>
            </a:pPr>
            <a:r>
              <a:rPr sz="1600"/>
              <a:t>Body Level Two</a:t>
            </a:r>
          </a:p>
          <a:p>
            <a:pPr lvl="2">
              <a:defRPr sz="1800"/>
            </a:pPr>
            <a:r>
              <a:rPr sz="1600"/>
              <a:t>Body Level Three</a:t>
            </a:r>
          </a:p>
          <a:p>
            <a:pPr lvl="3">
              <a:defRPr sz="1800"/>
            </a:pPr>
            <a:r>
              <a:rPr sz="1600"/>
              <a:t>Body Level Four</a:t>
            </a:r>
          </a:p>
          <a:p>
            <a:pPr lvl="4">
              <a:defRPr sz="1800"/>
            </a:pPr>
            <a:r>
              <a:rPr sz="1600"/>
              <a:t>Body Level Five</a:t>
            </a:r>
          </a:p>
        </p:txBody>
      </p:sp>
      <p:sp>
        <p:nvSpPr>
          <p:cNvPr id="504" name="Shape 504"/>
          <p:cNvSpPr>
            <a:spLocks noGrp="1"/>
          </p:cNvSpPr>
          <p:nvPr>
            <p:ph type="sldNum" sz="quarter" idx="2"/>
          </p:nvPr>
        </p:nvSpPr>
        <p:spPr>
          <a:xfrm>
            <a:off x="4224635" y="6767514"/>
            <a:ext cx="867967" cy="292736"/>
          </a:xfrm>
          <a:prstGeom prst="rect">
            <a:avLst/>
          </a:prstGeom>
        </p:spPr>
        <p:txBody>
          <a:bodyPr lIns="25717" tIns="25717" rIns="25717" bIns="25717"/>
          <a:lstStyle>
            <a:lvl1pPr>
              <a:defRPr sz="1600"/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497013"/>
            <a:ext cx="5143500" cy="3182937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188"/>
            <a:ext cx="5143500" cy="22082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218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471487" y="486835"/>
            <a:ext cx="5915026" cy="176741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5894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279650"/>
            <a:ext cx="5915025" cy="38036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6119813"/>
            <a:ext cx="5915025" cy="2000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0391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3638"/>
            <a:ext cx="2881312" cy="580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433638"/>
            <a:ext cx="2881313" cy="580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847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075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3" cy="10985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" y="3340100"/>
            <a:ext cx="2900363" cy="4913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0"/>
            <a:ext cx="2916237" cy="10985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6237" cy="4913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8294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7601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75412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6238" y="1316038"/>
            <a:ext cx="3471862" cy="64992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2673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16238" y="1316038"/>
            <a:ext cx="3471862" cy="6499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7210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5027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550" y="487363"/>
            <a:ext cx="1477963" cy="774858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7363"/>
            <a:ext cx="4284662" cy="77485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10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472381" y="0"/>
            <a:ext cx="2211884" cy="2743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Click to edit Master title style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2915542" y="1316568"/>
            <a:ext cx="3471864" cy="782743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538842" indent="-195942">
              <a:defRPr sz="2400"/>
            </a:lvl2pPr>
            <a:lvl3pPr marL="914400" indent="-228600">
              <a:defRPr sz="2400"/>
            </a:lvl3pPr>
            <a:lvl4pPr marL="1303019" indent="-274319">
              <a:defRPr sz="2400"/>
            </a:lvl4pPr>
            <a:lvl5pPr marL="1645920" indent="-274320">
              <a:defRPr sz="2400"/>
            </a:lvl5pPr>
          </a:lstStyle>
          <a:p>
            <a:pPr lvl="0">
              <a:defRPr sz="1800"/>
            </a:pPr>
            <a:r>
              <a:rPr sz="2400"/>
              <a:t>Click to edit Master text styles</a:t>
            </a:r>
          </a:p>
          <a:p>
            <a:pPr lvl="1">
              <a:defRPr sz="1800"/>
            </a:pPr>
            <a:r>
              <a:rPr sz="2400"/>
              <a:t>Second level</a:t>
            </a:r>
          </a:p>
          <a:p>
            <a:pPr lvl="2">
              <a:defRPr sz="1800"/>
            </a:pPr>
            <a:r>
              <a:rPr sz="2400"/>
              <a:t>Third level</a:t>
            </a:r>
          </a:p>
          <a:p>
            <a:pPr lvl="3">
              <a:defRPr sz="1800"/>
            </a:pPr>
            <a:r>
              <a:rPr sz="2400"/>
              <a:t>Fourth level</a:t>
            </a:r>
          </a:p>
          <a:p>
            <a:pPr lvl="4">
              <a:defRPr sz="1800"/>
            </a:pPr>
            <a:r>
              <a:rPr sz="2400"/>
              <a:t>Fifth level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472381" y="0"/>
            <a:ext cx="2211884" cy="2743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Click to edit Master title style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xfrm>
            <a:off x="472381" y="2743200"/>
            <a:ext cx="2211884" cy="64008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 lvl="0">
              <a:defRPr sz="1800"/>
            </a:pPr>
            <a:r>
              <a:rPr sz="1200"/>
              <a:t>Click to edit Master text styles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471487" y="486835"/>
            <a:ext cx="5915026" cy="1947332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71487" y="2434166"/>
            <a:ext cx="5915026" cy="6709834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100"/>
              <a:t>Click to edit Master text styles</a:t>
            </a:r>
          </a:p>
          <a:p>
            <a:pPr lvl="1">
              <a:defRPr sz="1800"/>
            </a:pPr>
            <a:r>
              <a:rPr sz="2100"/>
              <a:t>Second level</a:t>
            </a:r>
          </a:p>
          <a:p>
            <a:pPr lvl="2">
              <a:defRPr sz="1800"/>
            </a:pPr>
            <a:r>
              <a:rPr sz="2100"/>
              <a:t>Third level</a:t>
            </a:r>
          </a:p>
          <a:p>
            <a:pPr lvl="3">
              <a:defRPr sz="1800"/>
            </a:pPr>
            <a:r>
              <a:rPr sz="2100"/>
              <a:t>Fourth level</a:t>
            </a:r>
          </a:p>
          <a:p>
            <a:pPr lvl="4">
              <a:defRPr sz="1800"/>
            </a:pPr>
            <a:r>
              <a:rPr sz="2100"/>
              <a:t>Fifth level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xfrm>
            <a:off x="4907757" y="486833"/>
            <a:ext cx="1478756" cy="865716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idx="1"/>
          </p:nvPr>
        </p:nvSpPr>
        <p:spPr>
          <a:xfrm>
            <a:off x="471487" y="486833"/>
            <a:ext cx="4350546" cy="865716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100"/>
              <a:t>Click to edit Master text styles</a:t>
            </a:r>
          </a:p>
          <a:p>
            <a:pPr lvl="1">
              <a:defRPr sz="1800"/>
            </a:pPr>
            <a:r>
              <a:rPr sz="2100"/>
              <a:t>Second level</a:t>
            </a:r>
          </a:p>
          <a:p>
            <a:pPr lvl="2">
              <a:defRPr sz="1800"/>
            </a:pPr>
            <a:r>
              <a:rPr sz="2100"/>
              <a:t>Third level</a:t>
            </a:r>
          </a:p>
          <a:p>
            <a:pPr lvl="3">
              <a:defRPr sz="1800"/>
            </a:pPr>
            <a:r>
              <a:rPr sz="2100"/>
              <a:t>Fourth level</a:t>
            </a:r>
          </a:p>
          <a:p>
            <a:pPr lvl="4">
              <a:defRPr sz="1800"/>
            </a:pPr>
            <a:r>
              <a:rPr sz="2100"/>
              <a:t>Fifth level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0" name="Shape 90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91" name="Shape 91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2" name="Shape 92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3" name="Shape 93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4" name="Shape 94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5" name="Shape 95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96" name="Shape 96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7" name="Shape 97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8" name="Shape 98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9" name="Shape 99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00" name="Shape 100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1" name="Shape 101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2" name="Shape 102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3" name="Shape 103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xfrm>
            <a:off x="468312" y="0"/>
            <a:ext cx="5915026" cy="6083300"/>
          </a:xfrm>
          <a:prstGeom prst="rect">
            <a:avLst/>
          </a:prstGeom>
        </p:spPr>
        <p:txBody>
          <a:bodyPr anchor="b"/>
          <a:lstStyle>
            <a:lvl1pPr defTabSz="914400">
              <a:defRPr sz="6000"/>
            </a:lvl1pPr>
          </a:lstStyle>
          <a:p>
            <a:pPr lvl="0">
              <a:defRPr sz="1800"/>
            </a:pPr>
            <a:r>
              <a:rPr sz="6000"/>
              <a:t>Click to edit Master title style</a:t>
            </a:r>
          </a:p>
        </p:txBody>
      </p:sp>
      <p:sp>
        <p:nvSpPr>
          <p:cNvPr id="105" name="Shape 105"/>
          <p:cNvSpPr>
            <a:spLocks noGrp="1"/>
          </p:cNvSpPr>
          <p:nvPr>
            <p:ph type="body" idx="1"/>
          </p:nvPr>
        </p:nvSpPr>
        <p:spPr>
          <a:xfrm>
            <a:off x="468312" y="6119812"/>
            <a:ext cx="5915026" cy="3024189"/>
          </a:xfrm>
          <a:prstGeom prst="rect">
            <a:avLst/>
          </a:prstGeom>
        </p:spPr>
        <p:txBody>
          <a:bodyPr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888888"/>
                </a:solidFill>
              </a:rPr>
              <a:t>Click to edit Master text styles</a:t>
            </a:r>
          </a:p>
        </p:txBody>
      </p:sp>
      <p:sp>
        <p:nvSpPr>
          <p:cNvPr id="106" name="Shape 106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126904" y="143046"/>
            <a:ext cx="6648815" cy="221113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Shape 3"/>
          <p:cNvSpPr/>
          <p:nvPr/>
        </p:nvSpPr>
        <p:spPr>
          <a:xfrm>
            <a:off x="119919" y="134910"/>
            <a:ext cx="6657031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Shape 4"/>
          <p:cNvSpPr/>
          <p:nvPr/>
        </p:nvSpPr>
        <p:spPr>
          <a:xfrm>
            <a:off x="2952944" y="8982236"/>
            <a:ext cx="904699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5" name="Shape 5"/>
          <p:cNvSpPr/>
          <p:nvPr/>
        </p:nvSpPr>
        <p:spPr>
          <a:xfrm>
            <a:off x="4893767" y="153042"/>
            <a:ext cx="1363513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lvl="1"/>
            <a:r>
              <a:rPr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Fluency &amp; </a:t>
            </a:r>
            <a:r>
              <a:rPr lang="en-GB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P</a:t>
            </a:r>
            <a:r>
              <a:rPr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recision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xfrm>
            <a:off x="4843462" y="8475136"/>
            <a:ext cx="1543051" cy="3581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2" r:id="rId9"/>
    <p:sldLayoutId id="2147483663" r:id="rId10"/>
    <p:sldLayoutId id="2147483664" r:id="rId11"/>
    <p:sldLayoutId id="2147483665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  <p:sldLayoutId id="2147483676" r:id="rId22"/>
    <p:sldLayoutId id="2147483677" r:id="rId23"/>
    <p:sldLayoutId id="2147483678" r:id="rId24"/>
    <p:sldLayoutId id="2147483679" r:id="rId25"/>
    <p:sldLayoutId id="2147483680" r:id="rId26"/>
    <p:sldLayoutId id="2147483681" r:id="rId27"/>
    <p:sldLayoutId id="2147483682" r:id="rId28"/>
  </p:sldLayoutIdLst>
  <p:transition spd="med"/>
  <p:txStyles>
    <p:titleStyle>
      <a:lvl1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1pPr>
      <a:lvl2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2pPr>
      <a:lvl3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3pPr>
      <a:lvl4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4pPr>
      <a:lvl5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5pPr>
      <a:lvl6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6pPr>
      <a:lvl7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7pPr>
      <a:lvl8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8pPr>
      <a:lvl9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9pPr>
    </p:titleStyle>
    <p:bodyStyle>
      <a:lvl1pPr marL="171450" indent="-171450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1pPr>
      <a:lvl2pPr marL="542925" indent="-200025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2pPr>
      <a:lvl3pPr marL="925830" indent="-240030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3pPr>
      <a:lvl4pPr marL="13056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4pPr>
      <a:lvl5pPr marL="16485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5pPr>
      <a:lvl6pPr marL="19914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6pPr>
      <a:lvl7pPr marL="23343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7pPr>
      <a:lvl8pPr marL="26772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8pPr>
      <a:lvl9pPr marL="30201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9pPr>
    </p:bodyStyle>
    <p:otherStyle>
      <a:lvl1pPr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indent="4572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indent="9144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indent="13716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indent="18288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indent="22860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indent="27432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indent="32004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indent="36576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"/>
          <p:cNvSpPr/>
          <p:nvPr userDrawn="1"/>
        </p:nvSpPr>
        <p:spPr>
          <a:xfrm>
            <a:off x="126904" y="143046"/>
            <a:ext cx="6648815" cy="221113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" name="Shape 3"/>
          <p:cNvSpPr/>
          <p:nvPr userDrawn="1"/>
        </p:nvSpPr>
        <p:spPr>
          <a:xfrm>
            <a:off x="119919" y="134910"/>
            <a:ext cx="6657031" cy="4402273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" name="Shape 4"/>
          <p:cNvSpPr/>
          <p:nvPr userDrawn="1"/>
        </p:nvSpPr>
        <p:spPr>
          <a:xfrm>
            <a:off x="2996084" y="4380447"/>
            <a:ext cx="904699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0" name="Shape 5"/>
          <p:cNvSpPr/>
          <p:nvPr userDrawn="1"/>
        </p:nvSpPr>
        <p:spPr>
          <a:xfrm>
            <a:off x="4637735" y="156851"/>
            <a:ext cx="1773882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lvl="1"/>
            <a:r>
              <a:rPr lang="en-GB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Reasoning &amp;</a:t>
            </a:r>
            <a:r>
              <a:rPr lang="en-GB" sz="800" baseline="0" dirty="0">
                <a:latin typeface="Sassoon Infant Std"/>
                <a:ea typeface="Sassoon Infant Std"/>
                <a:cs typeface="Sassoon Infant Std"/>
                <a:sym typeface="Sassoon Infant Std"/>
              </a:rPr>
              <a:t> Problem Solving</a:t>
            </a:r>
            <a:endParaRPr sz="800" dirty="0">
              <a:latin typeface="Sassoon Infant Std"/>
              <a:ea typeface="Sassoon Infant Std"/>
              <a:cs typeface="Sassoon Infant Std"/>
              <a:sym typeface="Sassoon Infant Std"/>
            </a:endParaRPr>
          </a:p>
        </p:txBody>
      </p:sp>
      <p:sp>
        <p:nvSpPr>
          <p:cNvPr id="20" name="Shape 2"/>
          <p:cNvSpPr/>
          <p:nvPr userDrawn="1"/>
        </p:nvSpPr>
        <p:spPr>
          <a:xfrm>
            <a:off x="125673" y="4673633"/>
            <a:ext cx="6648815" cy="221113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Shape 3"/>
          <p:cNvSpPr/>
          <p:nvPr userDrawn="1"/>
        </p:nvSpPr>
        <p:spPr>
          <a:xfrm>
            <a:off x="118688" y="4665497"/>
            <a:ext cx="6657031" cy="4402273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" name="Shape 4"/>
          <p:cNvSpPr/>
          <p:nvPr userDrawn="1"/>
        </p:nvSpPr>
        <p:spPr>
          <a:xfrm>
            <a:off x="2994853" y="8911034"/>
            <a:ext cx="904699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3" name="Shape 5"/>
          <p:cNvSpPr/>
          <p:nvPr userDrawn="1"/>
        </p:nvSpPr>
        <p:spPr>
          <a:xfrm>
            <a:off x="4651519" y="4682412"/>
            <a:ext cx="1773882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1" indent="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effectLst/>
                <a:latin typeface="Sassoon Infant Std" panose="020B0503020103030203" pitchFamily="34" charset="0"/>
                <a:ea typeface="Calibri"/>
                <a:cs typeface="Calibri"/>
                <a:sym typeface="Calibri"/>
              </a:rPr>
              <a:t>Reasoning &amp;</a:t>
            </a:r>
            <a:r>
              <a:rPr lang="en-US" sz="800" baseline="0" dirty="0">
                <a:effectLst/>
                <a:latin typeface="Sassoon Infant Std" panose="020B0503020103030203" pitchFamily="34" charset="0"/>
                <a:ea typeface="Calibri"/>
                <a:cs typeface="Calibri"/>
                <a:sym typeface="Calibri"/>
              </a:rPr>
              <a:t> Problem Solving</a:t>
            </a:r>
            <a:endParaRPr lang="uk-UA" sz="800" dirty="0"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9689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tiff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tiff"/><Relationship Id="rId10" Type="http://schemas.openxmlformats.org/officeDocument/2006/relationships/image" Target="../media/image12.png"/><Relationship Id="rId4" Type="http://schemas.openxmlformats.org/officeDocument/2006/relationships/image" Target="../media/image6.tiff"/><Relationship Id="rId9" Type="http://schemas.openxmlformats.org/officeDocument/2006/relationships/image" Target="../media/image11.gif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tiff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tiff"/><Relationship Id="rId10" Type="http://schemas.openxmlformats.org/officeDocument/2006/relationships/image" Target="../media/image12.png"/><Relationship Id="rId4" Type="http://schemas.openxmlformats.org/officeDocument/2006/relationships/image" Target="../media/image6.tiff"/><Relationship Id="rId9" Type="http://schemas.openxmlformats.org/officeDocument/2006/relationships/image" Target="../media/image11.gif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1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17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gif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10" Type="http://schemas.openxmlformats.org/officeDocument/2006/relationships/image" Target="../media/image17.gif"/><Relationship Id="rId4" Type="http://schemas.openxmlformats.org/officeDocument/2006/relationships/image" Target="../media/image5.tiff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gif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10" Type="http://schemas.openxmlformats.org/officeDocument/2006/relationships/image" Target="../media/image17.gif"/><Relationship Id="rId4" Type="http://schemas.openxmlformats.org/officeDocument/2006/relationships/image" Target="../media/image5.tiff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3D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graphicFrame>
        <p:nvGraphicFramePr>
          <p:cNvPr id="40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013920"/>
              </p:ext>
            </p:extLst>
          </p:nvPr>
        </p:nvGraphicFramePr>
        <p:xfrm>
          <a:off x="411480" y="581895"/>
          <a:ext cx="6160986" cy="82275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3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3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3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7480">
                <a:tc gridSpan="3"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bg1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Lesson 9 – 3D Shapes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876">
                <a:tc>
                  <a:txBody>
                    <a:bodyPr/>
                    <a:lstStyle/>
                    <a:p>
                      <a:r>
                        <a:rPr lang="en-US" sz="900" dirty="0">
                          <a:effectLst/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NC</a:t>
                      </a:r>
                      <a:r>
                        <a:rPr lang="en-US" sz="900" baseline="0" dirty="0">
                          <a:effectLst/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 Objective:</a:t>
                      </a:r>
                      <a:endParaRPr lang="en-US" sz="900" dirty="0">
                        <a:effectLst/>
                        <a:latin typeface="Sassoon Infant Std" charset="0"/>
                        <a:ea typeface="Sassoon Infant Std" charset="0"/>
                        <a:cs typeface="Sassoon Infant Std" charset="0"/>
                      </a:endParaRPr>
                    </a:p>
                    <a:p>
                      <a:r>
                        <a:rPr lang="en-US" sz="900" dirty="0" err="1">
                          <a:effectLst/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Recognise</a:t>
                      </a:r>
                      <a:r>
                        <a:rPr lang="en-US" sz="900" dirty="0">
                          <a:effectLst/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 3D shapes in different orientations and describe them. </a:t>
                      </a:r>
                    </a:p>
                    <a:p>
                      <a:br>
                        <a:rPr lang="en-US" sz="900" dirty="0">
                          <a:effectLst/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</a:br>
                      <a:endParaRPr lang="en-US" sz="900" dirty="0">
                        <a:effectLst/>
                        <a:latin typeface="Sassoon Infant Std" charset="0"/>
                        <a:ea typeface="Sassoon Infant Std" charset="0"/>
                        <a:cs typeface="Sassoon Infant Std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Resources needed:</a:t>
                      </a:r>
                    </a:p>
                    <a:p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3D shapes</a:t>
                      </a:r>
                    </a:p>
                    <a:p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Differentiated Worksheets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Vocabulary:</a:t>
                      </a:r>
                    </a:p>
                    <a:p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Cube, cuboid, prism, pyramid, cone, cylinder, sphere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1832">
                <a:tc gridSpan="3">
                  <a:txBody>
                    <a:bodyPr/>
                    <a:lstStyle/>
                    <a:p>
                      <a:pPr marL="0" marR="0" indent="0" algn="l" defTabSz="914400" rtl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Children recognise and describe 3D shapes in different orientations. They use properties including the </a:t>
                      </a:r>
                    </a:p>
                    <a:p>
                      <a:pPr marL="0" marR="0" indent="0" algn="l" defTabSz="914400" rtl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number of faces, edges and vertices to describe the shape. Where a shape has a curved surface, children should know that this is not called a face. e.g. a cylinder has 2 circular faces and a curved surface.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4940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Key questions: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panose="020B0503020103030203" pitchFamily="34" charset="0"/>
                          <a:ea typeface="Sassoon Infant Std" charset="0"/>
                          <a:cs typeface="Sassoon Infant Std" charset="0"/>
                        </a:rPr>
                        <a:t>How many faces/edges/vertices/curved surfaces does a shape have? </a:t>
                      </a:r>
                    </a:p>
                    <a:p>
                      <a:pPr marL="0" marR="0" indent="0" algn="l" defTabSz="914400" rtl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panose="020B0503020103030203" pitchFamily="34" charset="0"/>
                          <a:ea typeface="Sassoon Infant Std" charset="0"/>
                          <a:cs typeface="Sassoon Infant Std" charset="0"/>
                        </a:rPr>
                        <a:t>Can you spot objects around the classroom that are cubes/cuboids?</a:t>
                      </a:r>
                    </a:p>
                    <a:p>
                      <a:pPr marL="0" marR="0" indent="0" algn="l" defTabSz="914400" rtl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panose="020B0503020103030203" pitchFamily="34" charset="0"/>
                          <a:ea typeface="Sassoon Infant Std" charset="0"/>
                          <a:cs typeface="Sassoon Infant Std" charset="0"/>
                        </a:rPr>
                        <a:t>Can you guess the shape from the description given?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997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9801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19943"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Children describe simple 3D shapes</a:t>
                      </a:r>
                      <a:r>
                        <a:rPr lang="en-US" sz="1050" baseline="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. They will find what is the same and what is different in two shapes.</a:t>
                      </a:r>
                      <a:endParaRPr lang="en-US" sz="1050" dirty="0">
                        <a:latin typeface="Sassoon Infant Std" charset="0"/>
                        <a:ea typeface="Sassoon Infant Std" charset="0"/>
                        <a:cs typeface="Sassoon Infant Std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Children describe harder 3D shapes. They will find what is the same and what is different in the shapes.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Children match the correspondence between shapes and their property and solve true-false questions</a:t>
                      </a:r>
                      <a:r>
                        <a:rPr lang="en-US" sz="1050" baseline="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.</a:t>
                      </a:r>
                      <a:endParaRPr lang="en-US" sz="1050" dirty="0">
                        <a:latin typeface="Sassoon Infant Std" charset="0"/>
                        <a:ea typeface="Sassoon Infant Std" charset="0"/>
                        <a:cs typeface="Sassoon Infant Std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1155">
                <a:tc gridSpan="3"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85766">
                <a:tc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850336" y="3141185"/>
            <a:ext cx="1292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accent5">
                    <a:lumMod val="20000"/>
                    <a:lumOff val="80000"/>
                  </a:schemeClr>
                </a:solidFill>
                <a:latin typeface="Sassoon Infant Std" charset="0"/>
                <a:ea typeface="Sassoon Infant Std" charset="0"/>
                <a:cs typeface="Sassoon Infant Std" charset="0"/>
              </a:rPr>
              <a:t>Working Towards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037450" y="3152204"/>
            <a:ext cx="1175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accent5">
                    <a:lumMod val="20000"/>
                    <a:lumOff val="80000"/>
                  </a:schemeClr>
                </a:solidFill>
                <a:latin typeface="Sassoon Infant Std" charset="0"/>
                <a:ea typeface="Sassoon Infant Std" charset="0"/>
                <a:cs typeface="Sassoon Infant Std" charset="0"/>
              </a:rPr>
              <a:t>Working Within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252860" y="3141185"/>
            <a:ext cx="10711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solidFill>
                  <a:schemeClr val="accent5">
                    <a:lumMod val="20000"/>
                    <a:lumOff val="80000"/>
                  </a:schemeClr>
                </a:solidFill>
                <a:latin typeface="Sassoon Infant Std" charset="0"/>
                <a:ea typeface="Sassoon Infant Std" charset="0"/>
                <a:cs typeface="Sassoon Infant Std" charset="0"/>
              </a:rPr>
              <a:t>Greater Depth</a:t>
            </a:r>
            <a:endParaRPr lang="en-US" sz="1200" dirty="0">
              <a:solidFill>
                <a:schemeClr val="accent5">
                  <a:lumMod val="20000"/>
                  <a:lumOff val="80000"/>
                </a:schemeClr>
              </a:solidFill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grpSp>
        <p:nvGrpSpPr>
          <p:cNvPr id="44" name="Group 7"/>
          <p:cNvGrpSpPr/>
          <p:nvPr/>
        </p:nvGrpSpPr>
        <p:grpSpPr>
          <a:xfrm>
            <a:off x="4568223" y="3154911"/>
            <a:ext cx="652875" cy="199165"/>
            <a:chOff x="186654" y="5706509"/>
            <a:chExt cx="652875" cy="199165"/>
          </a:xfrm>
        </p:grpSpPr>
        <p:sp>
          <p:nvSpPr>
            <p:cNvPr id="46" name="Shape 176"/>
            <p:cNvSpPr/>
            <p:nvPr/>
          </p:nvSpPr>
          <p:spPr>
            <a:xfrm>
              <a:off x="186654" y="5706512"/>
              <a:ext cx="216329" cy="19916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7" name="Shape 177"/>
            <p:cNvSpPr/>
            <p:nvPr/>
          </p:nvSpPr>
          <p:spPr>
            <a:xfrm>
              <a:off x="402981" y="5706510"/>
              <a:ext cx="216329" cy="199163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8" name="Shape 178"/>
            <p:cNvSpPr/>
            <p:nvPr/>
          </p:nvSpPr>
          <p:spPr>
            <a:xfrm>
              <a:off x="623201" y="5706509"/>
              <a:ext cx="216328" cy="19916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49" name="Group 11"/>
          <p:cNvGrpSpPr/>
          <p:nvPr/>
        </p:nvGrpSpPr>
        <p:grpSpPr>
          <a:xfrm>
            <a:off x="2538168" y="3152205"/>
            <a:ext cx="432656" cy="199164"/>
            <a:chOff x="186654" y="5706510"/>
            <a:chExt cx="432656" cy="199164"/>
          </a:xfrm>
        </p:grpSpPr>
        <p:sp>
          <p:nvSpPr>
            <p:cNvPr id="50" name="Shape 176"/>
            <p:cNvSpPr/>
            <p:nvPr/>
          </p:nvSpPr>
          <p:spPr>
            <a:xfrm>
              <a:off x="186654" y="5706512"/>
              <a:ext cx="216329" cy="19916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1" name="Shape 177"/>
            <p:cNvSpPr/>
            <p:nvPr/>
          </p:nvSpPr>
          <p:spPr>
            <a:xfrm>
              <a:off x="402981" y="5706510"/>
              <a:ext cx="216329" cy="199163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52" name="Shape 176"/>
          <p:cNvSpPr/>
          <p:nvPr/>
        </p:nvSpPr>
        <p:spPr>
          <a:xfrm>
            <a:off x="604686" y="3152206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3" name="TextBox 52"/>
          <p:cNvSpPr txBox="1"/>
          <p:nvPr/>
        </p:nvSpPr>
        <p:spPr>
          <a:xfrm>
            <a:off x="2289576" y="6671207"/>
            <a:ext cx="2316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assoon Infant Std" charset="0"/>
                <a:ea typeface="Sassoon Infant Std" charset="0"/>
                <a:cs typeface="Sassoon Infant Std" charset="0"/>
              </a:rPr>
              <a:t>Reasoning &amp; Problem Solving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965135" y="7463280"/>
            <a:ext cx="3607331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Children continue working on </a:t>
            </a: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D shapes</a:t>
            </a: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.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200" dirty="0">
              <a:solidFill>
                <a:srgbClr val="000000"/>
              </a:solidFill>
              <a:latin typeface="Sassoon Infant Std" charset="0"/>
              <a:ea typeface="Sassoon Infant Std" charset="0"/>
              <a:cs typeface="Sassoon Infant Std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They will fill the table with shapes according to the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given rule and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solve true or </a:t>
            </a: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false questions.</a:t>
            </a: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F511196-F3C2-354A-A2DE-2798AD653F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20" y="7025740"/>
            <a:ext cx="2297402" cy="1536365"/>
          </a:xfrm>
          <a:prstGeom prst="rect">
            <a:avLst/>
          </a:prstGeom>
        </p:spPr>
      </p:pic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C8E9BA68-3512-A44F-B9AA-977AAA3C4A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13" y="3426952"/>
            <a:ext cx="1849749" cy="2466332"/>
          </a:xfrm>
          <a:prstGeom prst="rect">
            <a:avLst/>
          </a:prstGeom>
        </p:spPr>
      </p:pic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C45AA05C-52B2-5D42-BB81-FB0DF7F7FA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803" y="3429203"/>
            <a:ext cx="1810339" cy="2413786"/>
          </a:xfrm>
          <a:prstGeom prst="rect">
            <a:avLst/>
          </a:prstGeom>
        </p:spPr>
      </p:pic>
      <p:pic>
        <p:nvPicPr>
          <p:cNvPr id="15" name="Picture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A5585D7-4262-FF40-9447-31FD1337D8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081" y="3418184"/>
            <a:ext cx="1810339" cy="241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64139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кутник 13"/>
          <p:cNvSpPr/>
          <p:nvPr/>
        </p:nvSpPr>
        <p:spPr>
          <a:xfrm>
            <a:off x="2267127" y="2133184"/>
            <a:ext cx="17879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Sassoon Infant Std" panose="020B0503020103030203" pitchFamily="34" charset="0"/>
              </a:rPr>
              <a:t>This shape is a ________. 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faces.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edges.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vertices.</a:t>
            </a:r>
            <a:endParaRPr lang="uk-UA" sz="1200" dirty="0"/>
          </a:p>
        </p:txBody>
      </p:sp>
      <p:sp>
        <p:nvSpPr>
          <p:cNvPr id="45" name="Прямокутник 44"/>
          <p:cNvSpPr/>
          <p:nvPr/>
        </p:nvSpPr>
        <p:spPr>
          <a:xfrm>
            <a:off x="2267127" y="3389653"/>
            <a:ext cx="22140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Sassoon Infant Std" panose="020B0503020103030203" pitchFamily="34" charset="0"/>
              </a:rPr>
              <a:t>This shape is a ____________. 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faces.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edges.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vertices.</a:t>
            </a:r>
            <a:endParaRPr lang="uk-UA" sz="1200" dirty="0"/>
          </a:p>
        </p:txBody>
      </p:sp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3D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8" name="Rectangle 33"/>
          <p:cNvSpPr/>
          <p:nvPr/>
        </p:nvSpPr>
        <p:spPr>
          <a:xfrm>
            <a:off x="204164" y="4443337"/>
            <a:ext cx="6480000" cy="2194756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2" name="5-Point Star 116"/>
          <p:cNvSpPr/>
          <p:nvPr/>
        </p:nvSpPr>
        <p:spPr>
          <a:xfrm>
            <a:off x="709605" y="163837"/>
            <a:ext cx="186151" cy="171411"/>
          </a:xfrm>
          <a:prstGeom prst="star5">
            <a:avLst/>
          </a:prstGeom>
          <a:solidFill>
            <a:schemeClr val="accent5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5" name="Прямокутник 664"/>
          <p:cNvSpPr/>
          <p:nvPr/>
        </p:nvSpPr>
        <p:spPr>
          <a:xfrm>
            <a:off x="188465" y="6654450"/>
            <a:ext cx="66572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What is the same and what is different about these two shapes?</a:t>
            </a:r>
          </a:p>
        </p:txBody>
      </p:sp>
      <p:sp>
        <p:nvSpPr>
          <p:cNvPr id="739" name="Rectangle 33"/>
          <p:cNvSpPr/>
          <p:nvPr/>
        </p:nvSpPr>
        <p:spPr>
          <a:xfrm>
            <a:off x="213321" y="6947807"/>
            <a:ext cx="6480000" cy="1902872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7" name="Rectangle 33"/>
          <p:cNvSpPr/>
          <p:nvPr/>
        </p:nvSpPr>
        <p:spPr>
          <a:xfrm>
            <a:off x="204164" y="1972432"/>
            <a:ext cx="4180111" cy="1194409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2" name="Прямокутник 911"/>
          <p:cNvSpPr/>
          <p:nvPr/>
        </p:nvSpPr>
        <p:spPr>
          <a:xfrm>
            <a:off x="188465" y="4480299"/>
            <a:ext cx="6479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Choose one of these 3D shapes and describe it to a friend thinking about the number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of faces it has and the number of edges and vertices.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Can your friend identify the shape from your description? </a:t>
            </a:r>
          </a:p>
        </p:txBody>
      </p:sp>
      <p:sp>
        <p:nvSpPr>
          <p:cNvPr id="158" name="Прямокутник 157"/>
          <p:cNvSpPr/>
          <p:nvPr/>
        </p:nvSpPr>
        <p:spPr>
          <a:xfrm>
            <a:off x="222479" y="1714226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Describe this 3D shape.</a:t>
            </a:r>
          </a:p>
        </p:txBody>
      </p:sp>
      <p:sp>
        <p:nvSpPr>
          <p:cNvPr id="168" name="Rectangle 33"/>
          <p:cNvSpPr/>
          <p:nvPr/>
        </p:nvSpPr>
        <p:spPr>
          <a:xfrm>
            <a:off x="204164" y="3207273"/>
            <a:ext cx="4180111" cy="1189477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Куб 12"/>
          <p:cNvSpPr/>
          <p:nvPr/>
        </p:nvSpPr>
        <p:spPr>
          <a:xfrm>
            <a:off x="312735" y="2052667"/>
            <a:ext cx="1534103" cy="1046107"/>
          </a:xfrm>
          <a:prstGeom prst="cube">
            <a:avLst/>
          </a:prstGeom>
          <a:solidFill>
            <a:srgbClr val="BDF080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77" name="Групувати 676"/>
          <p:cNvGrpSpPr/>
          <p:nvPr/>
        </p:nvGrpSpPr>
        <p:grpSpPr>
          <a:xfrm>
            <a:off x="312735" y="2052667"/>
            <a:ext cx="1534103" cy="1046107"/>
            <a:chOff x="568967" y="798751"/>
            <a:chExt cx="1534103" cy="1046107"/>
          </a:xfrm>
          <a:solidFill>
            <a:srgbClr val="BDF080"/>
          </a:solidFill>
        </p:grpSpPr>
        <p:cxnSp>
          <p:nvCxnSpPr>
            <p:cNvPr id="669" name="Пряма сполучна лінія 668"/>
            <p:cNvCxnSpPr/>
            <p:nvPr/>
          </p:nvCxnSpPr>
          <p:spPr>
            <a:xfrm>
              <a:off x="832336" y="798751"/>
              <a:ext cx="10223" cy="788755"/>
            </a:xfrm>
            <a:prstGeom prst="line">
              <a:avLst/>
            </a:prstGeom>
            <a:grpFill/>
            <a:ln w="12700" cap="flat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73" name="Пряма сполучна лінія 672"/>
            <p:cNvCxnSpPr/>
            <p:nvPr/>
          </p:nvCxnSpPr>
          <p:spPr>
            <a:xfrm flipH="1">
              <a:off x="832338" y="1587506"/>
              <a:ext cx="1270732" cy="3221"/>
            </a:xfrm>
            <a:prstGeom prst="line">
              <a:avLst/>
            </a:prstGeom>
            <a:grpFill/>
            <a:ln w="12700" cap="flat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75" name="Пряма сполучна лінія 674"/>
            <p:cNvCxnSpPr/>
            <p:nvPr/>
          </p:nvCxnSpPr>
          <p:spPr>
            <a:xfrm flipV="1">
              <a:off x="568967" y="1587506"/>
              <a:ext cx="273592" cy="257352"/>
            </a:xfrm>
            <a:prstGeom prst="line">
              <a:avLst/>
            </a:prstGeom>
            <a:grpFill/>
            <a:ln w="12700" cap="flat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40" name="Прямокутник 39"/>
          <p:cNvSpPr/>
          <p:nvPr/>
        </p:nvSpPr>
        <p:spPr>
          <a:xfrm>
            <a:off x="222479" y="336170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3D shapes.</a:t>
            </a:r>
          </a:p>
        </p:txBody>
      </p:sp>
      <p:sp>
        <p:nvSpPr>
          <p:cNvPr id="2" name="Прямокутник 1"/>
          <p:cNvSpPr/>
          <p:nvPr/>
        </p:nvSpPr>
        <p:spPr>
          <a:xfrm>
            <a:off x="202247" y="584338"/>
            <a:ext cx="6471444" cy="1165282"/>
          </a:xfrm>
          <a:prstGeom prst="rect">
            <a:avLst/>
          </a:prstGeom>
          <a:noFill/>
          <a:ln w="19050" cap="flat">
            <a:solidFill>
              <a:srgbClr val="0070C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08" y="734303"/>
            <a:ext cx="766593" cy="7434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097" y="678349"/>
            <a:ext cx="594664" cy="8163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336" y="651068"/>
            <a:ext cx="702131" cy="8403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698" y="717943"/>
            <a:ext cx="1291979" cy="7412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496" y="642954"/>
            <a:ext cx="979819" cy="979819"/>
          </a:xfrm>
          <a:prstGeom prst="rect">
            <a:avLst/>
          </a:prstGeom>
        </p:spPr>
      </p:pic>
      <p:sp>
        <p:nvSpPr>
          <p:cNvPr id="47" name="Cube 6"/>
          <p:cNvSpPr/>
          <p:nvPr/>
        </p:nvSpPr>
        <p:spPr>
          <a:xfrm>
            <a:off x="5348515" y="716654"/>
            <a:ext cx="385982" cy="743875"/>
          </a:xfrm>
          <a:prstGeom prst="cube">
            <a:avLst/>
          </a:prstGeom>
          <a:solidFill>
            <a:srgbClr val="DF5AC9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521" y="803415"/>
            <a:ext cx="622231" cy="638698"/>
          </a:xfrm>
          <a:prstGeom prst="rect">
            <a:avLst/>
          </a:prstGeom>
        </p:spPr>
      </p:pic>
      <p:sp>
        <p:nvSpPr>
          <p:cNvPr id="50" name="Прямокутник 49"/>
          <p:cNvSpPr/>
          <p:nvPr/>
        </p:nvSpPr>
        <p:spPr>
          <a:xfrm>
            <a:off x="212664" y="1502008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uk-UA" sz="1200" dirty="0">
                <a:latin typeface="Sassoon Infant Std" panose="020B0503020103030203"/>
              </a:rPr>
              <a:t> </a:t>
            </a:r>
            <a:r>
              <a:rPr lang="en-US" sz="1200" dirty="0">
                <a:latin typeface="Sassoon Infant Std" panose="020B0503020103030203"/>
              </a:rPr>
              <a:t>    Cube            Pyramid           Sphere        Cylinder               Prism            Cuboid        Cone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0" t="14105" r="70690" b="75242"/>
          <a:stretch/>
        </p:blipFill>
        <p:spPr>
          <a:xfrm>
            <a:off x="312735" y="3287295"/>
            <a:ext cx="1477024" cy="1051247"/>
          </a:xfrm>
          <a:prstGeom prst="rect">
            <a:avLst/>
          </a:prstGeom>
        </p:spPr>
      </p:pic>
      <p:sp>
        <p:nvSpPr>
          <p:cNvPr id="61" name="Rectangle 33"/>
          <p:cNvSpPr/>
          <p:nvPr/>
        </p:nvSpPr>
        <p:spPr>
          <a:xfrm>
            <a:off x="4452142" y="1972432"/>
            <a:ext cx="2232022" cy="2424318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564" y="2133184"/>
            <a:ext cx="1414567" cy="811636"/>
          </a:xfrm>
          <a:prstGeom prst="rect">
            <a:avLst/>
          </a:prstGeom>
        </p:spPr>
      </p:pic>
      <p:sp>
        <p:nvSpPr>
          <p:cNvPr id="63" name="Прямокутник 62"/>
          <p:cNvSpPr/>
          <p:nvPr/>
        </p:nvSpPr>
        <p:spPr>
          <a:xfrm>
            <a:off x="4710713" y="3437887"/>
            <a:ext cx="17879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Sassoon Infant Std" panose="020B0503020103030203" pitchFamily="34" charset="0"/>
              </a:rPr>
              <a:t>This shape is a ________. 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faces.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edges.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vertices.</a:t>
            </a:r>
            <a:endParaRPr lang="uk-UA" sz="1200" dirty="0"/>
          </a:p>
        </p:txBody>
      </p:sp>
      <p:pic>
        <p:nvPicPr>
          <p:cNvPr id="64" name="Рисунок 6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26" y="5193217"/>
            <a:ext cx="1466512" cy="1399761"/>
          </a:xfrm>
          <a:prstGeom prst="rect">
            <a:avLst/>
          </a:prstGeom>
        </p:spPr>
      </p:pic>
      <p:sp>
        <p:nvSpPr>
          <p:cNvPr id="65" name="Cube 6"/>
          <p:cNvSpPr/>
          <p:nvPr/>
        </p:nvSpPr>
        <p:spPr>
          <a:xfrm>
            <a:off x="2267127" y="5293644"/>
            <a:ext cx="624327" cy="1082986"/>
          </a:xfrm>
          <a:prstGeom prst="cube">
            <a:avLst/>
          </a:prstGeom>
          <a:solidFill>
            <a:srgbClr val="DF5AC9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8" t="46384" r="43046" b="43039"/>
          <a:stretch/>
        </p:blipFill>
        <p:spPr>
          <a:xfrm>
            <a:off x="5631261" y="7167706"/>
            <a:ext cx="753628" cy="652582"/>
          </a:xfrm>
          <a:prstGeom prst="rect">
            <a:avLst/>
          </a:prstGeom>
        </p:spPr>
      </p:pic>
      <p:pic>
        <p:nvPicPr>
          <p:cNvPr id="68" name="Рисунок 6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1705">
            <a:off x="3406347" y="5464570"/>
            <a:ext cx="1659911" cy="952407"/>
          </a:xfrm>
          <a:prstGeom prst="rect">
            <a:avLst/>
          </a:prstGeom>
        </p:spPr>
      </p:pic>
      <p:pic>
        <p:nvPicPr>
          <p:cNvPr id="69" name="Рисунок 6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0" t="14105" r="70690" b="75242"/>
          <a:stretch/>
        </p:blipFill>
        <p:spPr>
          <a:xfrm>
            <a:off x="5184088" y="5374588"/>
            <a:ext cx="1477024" cy="1051247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79" y="6975438"/>
            <a:ext cx="1070753" cy="1022016"/>
          </a:xfrm>
          <a:prstGeom prst="rect">
            <a:avLst/>
          </a:prstGeom>
        </p:spPr>
      </p:pic>
      <p:pic>
        <p:nvPicPr>
          <p:cNvPr id="72" name="Рисунок 7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0" t="14105" r="70690" b="75242"/>
          <a:stretch/>
        </p:blipFill>
        <p:spPr>
          <a:xfrm>
            <a:off x="336600" y="8000586"/>
            <a:ext cx="1118310" cy="795938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1705">
            <a:off x="5464764" y="8066784"/>
            <a:ext cx="1086623" cy="623472"/>
          </a:xfrm>
          <a:prstGeom prst="rect">
            <a:avLst/>
          </a:prstGeom>
        </p:spPr>
      </p:pic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9005"/>
              </p:ext>
            </p:extLst>
          </p:nvPr>
        </p:nvGraphicFramePr>
        <p:xfrm>
          <a:off x="1431132" y="7103357"/>
          <a:ext cx="1802574" cy="16252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287">
                  <a:extLst>
                    <a:ext uri="{9D8B030D-6E8A-4147-A177-3AD203B41FA5}">
                      <a16:colId xmlns:a16="http://schemas.microsoft.com/office/drawing/2014/main" val="459008793"/>
                    </a:ext>
                  </a:extLst>
                </a:gridCol>
                <a:gridCol w="901287">
                  <a:extLst>
                    <a:ext uri="{9D8B030D-6E8A-4147-A177-3AD203B41FA5}">
                      <a16:colId xmlns:a16="http://schemas.microsoft.com/office/drawing/2014/main" val="3842254403"/>
                    </a:ext>
                  </a:extLst>
                </a:gridCol>
              </a:tblGrid>
              <a:tr h="361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Same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Different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207342"/>
                  </a:ext>
                </a:extLst>
              </a:tr>
              <a:tr h="1263839">
                <a:tc>
                  <a:txBody>
                    <a:bodyPr/>
                    <a:lstStyle/>
                    <a:p>
                      <a:endParaRPr lang="uk-UA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2853651"/>
                  </a:ext>
                </a:extLst>
              </a:tr>
            </a:tbl>
          </a:graphicData>
        </a:graphic>
      </p:graphicFrame>
      <p:graphicFrame>
        <p:nvGraphicFramePr>
          <p:cNvPr id="75" name="Таблиця 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845892"/>
              </p:ext>
            </p:extLst>
          </p:nvPr>
        </p:nvGraphicFramePr>
        <p:xfrm>
          <a:off x="3442219" y="7103357"/>
          <a:ext cx="1802574" cy="16252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287">
                  <a:extLst>
                    <a:ext uri="{9D8B030D-6E8A-4147-A177-3AD203B41FA5}">
                      <a16:colId xmlns:a16="http://schemas.microsoft.com/office/drawing/2014/main" val="459008793"/>
                    </a:ext>
                  </a:extLst>
                </a:gridCol>
                <a:gridCol w="901287">
                  <a:extLst>
                    <a:ext uri="{9D8B030D-6E8A-4147-A177-3AD203B41FA5}">
                      <a16:colId xmlns:a16="http://schemas.microsoft.com/office/drawing/2014/main" val="3842254403"/>
                    </a:ext>
                  </a:extLst>
                </a:gridCol>
              </a:tblGrid>
              <a:tr h="361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Same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Different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207342"/>
                  </a:ext>
                </a:extLst>
              </a:tr>
              <a:tr h="1263839">
                <a:tc>
                  <a:txBody>
                    <a:bodyPr/>
                    <a:lstStyle/>
                    <a:p>
                      <a:endParaRPr lang="uk-UA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2853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836029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кутник 13"/>
          <p:cNvSpPr/>
          <p:nvPr/>
        </p:nvSpPr>
        <p:spPr>
          <a:xfrm>
            <a:off x="2267127" y="2133184"/>
            <a:ext cx="17879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Sassoon Infant Std" panose="020B0503020103030203" pitchFamily="34" charset="0"/>
              </a:rPr>
              <a:t>This shape is a ________. 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faces.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edges.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vertices.</a:t>
            </a:r>
            <a:endParaRPr lang="uk-UA" sz="1200" dirty="0"/>
          </a:p>
        </p:txBody>
      </p:sp>
      <p:sp>
        <p:nvSpPr>
          <p:cNvPr id="45" name="Прямокутник 44"/>
          <p:cNvSpPr/>
          <p:nvPr/>
        </p:nvSpPr>
        <p:spPr>
          <a:xfrm>
            <a:off x="2267127" y="3389653"/>
            <a:ext cx="22140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Sassoon Infant Std" panose="020B0503020103030203" pitchFamily="34" charset="0"/>
              </a:rPr>
              <a:t>This shape is a ____________. 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faces.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edges.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vertices.</a:t>
            </a:r>
            <a:endParaRPr lang="uk-UA" sz="1200" dirty="0"/>
          </a:p>
        </p:txBody>
      </p:sp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3D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8" name="Rectangle 33"/>
          <p:cNvSpPr/>
          <p:nvPr/>
        </p:nvSpPr>
        <p:spPr>
          <a:xfrm>
            <a:off x="204164" y="4443337"/>
            <a:ext cx="6480000" cy="2194756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2" name="5-Point Star 116"/>
          <p:cNvSpPr/>
          <p:nvPr/>
        </p:nvSpPr>
        <p:spPr>
          <a:xfrm>
            <a:off x="709605" y="163837"/>
            <a:ext cx="186151" cy="171411"/>
          </a:xfrm>
          <a:prstGeom prst="star5">
            <a:avLst/>
          </a:prstGeom>
          <a:solidFill>
            <a:schemeClr val="accent5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5" name="Прямокутник 664"/>
          <p:cNvSpPr/>
          <p:nvPr/>
        </p:nvSpPr>
        <p:spPr>
          <a:xfrm>
            <a:off x="188465" y="6654450"/>
            <a:ext cx="66572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What is the same and what is different about these two shapes?</a:t>
            </a:r>
          </a:p>
        </p:txBody>
      </p:sp>
      <p:sp>
        <p:nvSpPr>
          <p:cNvPr id="739" name="Rectangle 33"/>
          <p:cNvSpPr/>
          <p:nvPr/>
        </p:nvSpPr>
        <p:spPr>
          <a:xfrm>
            <a:off x="213321" y="6947807"/>
            <a:ext cx="6480000" cy="1902872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7" name="Rectangle 33"/>
          <p:cNvSpPr/>
          <p:nvPr/>
        </p:nvSpPr>
        <p:spPr>
          <a:xfrm>
            <a:off x="204164" y="1972432"/>
            <a:ext cx="4180111" cy="1194409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2" name="Прямокутник 911"/>
          <p:cNvSpPr/>
          <p:nvPr/>
        </p:nvSpPr>
        <p:spPr>
          <a:xfrm>
            <a:off x="188465" y="4480299"/>
            <a:ext cx="6479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Choose one of these 3D shapes and describe it to a friend thinking about the number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of faces it has and the number of edges and vertices.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Can your friend identify the shape from your description? </a:t>
            </a:r>
          </a:p>
        </p:txBody>
      </p:sp>
      <p:sp>
        <p:nvSpPr>
          <p:cNvPr id="158" name="Прямокутник 157"/>
          <p:cNvSpPr/>
          <p:nvPr/>
        </p:nvSpPr>
        <p:spPr>
          <a:xfrm>
            <a:off x="222479" y="1714226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Describe this 3D shape.</a:t>
            </a:r>
          </a:p>
        </p:txBody>
      </p:sp>
      <p:sp>
        <p:nvSpPr>
          <p:cNvPr id="168" name="Rectangle 33"/>
          <p:cNvSpPr/>
          <p:nvPr/>
        </p:nvSpPr>
        <p:spPr>
          <a:xfrm>
            <a:off x="204164" y="3207273"/>
            <a:ext cx="4180111" cy="1189477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Куб 12"/>
          <p:cNvSpPr/>
          <p:nvPr/>
        </p:nvSpPr>
        <p:spPr>
          <a:xfrm>
            <a:off x="312735" y="2052667"/>
            <a:ext cx="1534103" cy="1046107"/>
          </a:xfrm>
          <a:prstGeom prst="cube">
            <a:avLst/>
          </a:prstGeom>
          <a:solidFill>
            <a:srgbClr val="BDF080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77" name="Групувати 676"/>
          <p:cNvGrpSpPr/>
          <p:nvPr/>
        </p:nvGrpSpPr>
        <p:grpSpPr>
          <a:xfrm>
            <a:off x="312735" y="2052667"/>
            <a:ext cx="1534103" cy="1046107"/>
            <a:chOff x="568967" y="798751"/>
            <a:chExt cx="1534103" cy="1046107"/>
          </a:xfrm>
          <a:solidFill>
            <a:srgbClr val="BDF080"/>
          </a:solidFill>
        </p:grpSpPr>
        <p:cxnSp>
          <p:nvCxnSpPr>
            <p:cNvPr id="669" name="Пряма сполучна лінія 668"/>
            <p:cNvCxnSpPr/>
            <p:nvPr/>
          </p:nvCxnSpPr>
          <p:spPr>
            <a:xfrm>
              <a:off x="832336" y="798751"/>
              <a:ext cx="10223" cy="788755"/>
            </a:xfrm>
            <a:prstGeom prst="line">
              <a:avLst/>
            </a:prstGeom>
            <a:grpFill/>
            <a:ln w="12700" cap="flat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73" name="Пряма сполучна лінія 672"/>
            <p:cNvCxnSpPr/>
            <p:nvPr/>
          </p:nvCxnSpPr>
          <p:spPr>
            <a:xfrm flipH="1">
              <a:off x="832338" y="1587506"/>
              <a:ext cx="1270732" cy="3221"/>
            </a:xfrm>
            <a:prstGeom prst="line">
              <a:avLst/>
            </a:prstGeom>
            <a:grpFill/>
            <a:ln w="12700" cap="flat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75" name="Пряма сполучна лінія 674"/>
            <p:cNvCxnSpPr/>
            <p:nvPr/>
          </p:nvCxnSpPr>
          <p:spPr>
            <a:xfrm flipV="1">
              <a:off x="568967" y="1587506"/>
              <a:ext cx="273592" cy="257352"/>
            </a:xfrm>
            <a:prstGeom prst="line">
              <a:avLst/>
            </a:prstGeom>
            <a:grpFill/>
            <a:ln w="12700" cap="flat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40" name="Прямокутник 39"/>
          <p:cNvSpPr/>
          <p:nvPr/>
        </p:nvSpPr>
        <p:spPr>
          <a:xfrm>
            <a:off x="222479" y="336170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3D shapes.</a:t>
            </a:r>
          </a:p>
        </p:txBody>
      </p:sp>
      <p:sp>
        <p:nvSpPr>
          <p:cNvPr id="2" name="Прямокутник 1"/>
          <p:cNvSpPr/>
          <p:nvPr/>
        </p:nvSpPr>
        <p:spPr>
          <a:xfrm>
            <a:off x="202247" y="584338"/>
            <a:ext cx="6471444" cy="1165282"/>
          </a:xfrm>
          <a:prstGeom prst="rect">
            <a:avLst/>
          </a:prstGeom>
          <a:noFill/>
          <a:ln w="19050" cap="flat">
            <a:solidFill>
              <a:srgbClr val="0070C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08" y="734303"/>
            <a:ext cx="766593" cy="7434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097" y="678349"/>
            <a:ext cx="594664" cy="8163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336" y="651068"/>
            <a:ext cx="702131" cy="8403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698" y="717943"/>
            <a:ext cx="1291979" cy="7412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496" y="642954"/>
            <a:ext cx="979819" cy="979819"/>
          </a:xfrm>
          <a:prstGeom prst="rect">
            <a:avLst/>
          </a:prstGeom>
        </p:spPr>
      </p:pic>
      <p:sp>
        <p:nvSpPr>
          <p:cNvPr id="47" name="Cube 6"/>
          <p:cNvSpPr/>
          <p:nvPr/>
        </p:nvSpPr>
        <p:spPr>
          <a:xfrm>
            <a:off x="5348515" y="716654"/>
            <a:ext cx="385982" cy="743875"/>
          </a:xfrm>
          <a:prstGeom prst="cube">
            <a:avLst/>
          </a:prstGeom>
          <a:solidFill>
            <a:srgbClr val="DF5AC9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521" y="803415"/>
            <a:ext cx="622231" cy="638698"/>
          </a:xfrm>
          <a:prstGeom prst="rect">
            <a:avLst/>
          </a:prstGeom>
        </p:spPr>
      </p:pic>
      <p:sp>
        <p:nvSpPr>
          <p:cNvPr id="50" name="Прямокутник 49"/>
          <p:cNvSpPr/>
          <p:nvPr/>
        </p:nvSpPr>
        <p:spPr>
          <a:xfrm>
            <a:off x="212664" y="1502008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uk-UA" sz="1200" dirty="0">
                <a:latin typeface="Sassoon Infant Std" panose="020B0503020103030203"/>
              </a:rPr>
              <a:t> </a:t>
            </a:r>
            <a:r>
              <a:rPr lang="en-US" sz="1200" dirty="0">
                <a:latin typeface="Sassoon Infant Std" panose="020B0503020103030203"/>
              </a:rPr>
              <a:t>    Cube            Pyramid           Sphere        Cylinder               Prism            Cuboid        Cone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0" t="14105" r="70690" b="75242"/>
          <a:stretch/>
        </p:blipFill>
        <p:spPr>
          <a:xfrm>
            <a:off x="312735" y="3287295"/>
            <a:ext cx="1477024" cy="1051247"/>
          </a:xfrm>
          <a:prstGeom prst="rect">
            <a:avLst/>
          </a:prstGeom>
        </p:spPr>
      </p:pic>
      <p:sp>
        <p:nvSpPr>
          <p:cNvPr id="61" name="Rectangle 33"/>
          <p:cNvSpPr/>
          <p:nvPr/>
        </p:nvSpPr>
        <p:spPr>
          <a:xfrm>
            <a:off x="4452142" y="1972432"/>
            <a:ext cx="2232022" cy="2424318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564" y="2133184"/>
            <a:ext cx="1414567" cy="811636"/>
          </a:xfrm>
          <a:prstGeom prst="rect">
            <a:avLst/>
          </a:prstGeom>
        </p:spPr>
      </p:pic>
      <p:sp>
        <p:nvSpPr>
          <p:cNvPr id="63" name="Прямокутник 62"/>
          <p:cNvSpPr/>
          <p:nvPr/>
        </p:nvSpPr>
        <p:spPr>
          <a:xfrm>
            <a:off x="4710713" y="3437887"/>
            <a:ext cx="17879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Sassoon Infant Std" panose="020B0503020103030203" pitchFamily="34" charset="0"/>
              </a:rPr>
              <a:t>This shape is a ________. 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faces.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edges.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vertices.</a:t>
            </a:r>
            <a:endParaRPr lang="uk-UA" sz="1200" dirty="0"/>
          </a:p>
        </p:txBody>
      </p:sp>
      <p:pic>
        <p:nvPicPr>
          <p:cNvPr id="64" name="Рисунок 6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26" y="5193217"/>
            <a:ext cx="1466512" cy="1399761"/>
          </a:xfrm>
          <a:prstGeom prst="rect">
            <a:avLst/>
          </a:prstGeom>
        </p:spPr>
      </p:pic>
      <p:sp>
        <p:nvSpPr>
          <p:cNvPr id="65" name="Cube 6"/>
          <p:cNvSpPr/>
          <p:nvPr/>
        </p:nvSpPr>
        <p:spPr>
          <a:xfrm>
            <a:off x="2267127" y="5293644"/>
            <a:ext cx="624327" cy="1082986"/>
          </a:xfrm>
          <a:prstGeom prst="cube">
            <a:avLst/>
          </a:prstGeom>
          <a:solidFill>
            <a:srgbClr val="DF5AC9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8" t="46384" r="43046" b="43039"/>
          <a:stretch/>
        </p:blipFill>
        <p:spPr>
          <a:xfrm>
            <a:off x="5631261" y="7167706"/>
            <a:ext cx="753628" cy="652582"/>
          </a:xfrm>
          <a:prstGeom prst="rect">
            <a:avLst/>
          </a:prstGeom>
        </p:spPr>
      </p:pic>
      <p:pic>
        <p:nvPicPr>
          <p:cNvPr id="68" name="Рисунок 6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1705">
            <a:off x="3406347" y="5464570"/>
            <a:ext cx="1659911" cy="952407"/>
          </a:xfrm>
          <a:prstGeom prst="rect">
            <a:avLst/>
          </a:prstGeom>
        </p:spPr>
      </p:pic>
      <p:pic>
        <p:nvPicPr>
          <p:cNvPr id="69" name="Рисунок 6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0" t="14105" r="70690" b="75242"/>
          <a:stretch/>
        </p:blipFill>
        <p:spPr>
          <a:xfrm>
            <a:off x="5184088" y="5374588"/>
            <a:ext cx="1477024" cy="1051247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79" y="6975438"/>
            <a:ext cx="1070753" cy="1022016"/>
          </a:xfrm>
          <a:prstGeom prst="rect">
            <a:avLst/>
          </a:prstGeom>
        </p:spPr>
      </p:pic>
      <p:pic>
        <p:nvPicPr>
          <p:cNvPr id="72" name="Рисунок 7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0" t="14105" r="70690" b="75242"/>
          <a:stretch/>
        </p:blipFill>
        <p:spPr>
          <a:xfrm>
            <a:off x="336600" y="8000586"/>
            <a:ext cx="1118310" cy="795938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1705">
            <a:off x="5464764" y="8066784"/>
            <a:ext cx="1086623" cy="623472"/>
          </a:xfrm>
          <a:prstGeom prst="rect">
            <a:avLst/>
          </a:prstGeom>
        </p:spPr>
      </p:pic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9005"/>
              </p:ext>
            </p:extLst>
          </p:nvPr>
        </p:nvGraphicFramePr>
        <p:xfrm>
          <a:off x="1431132" y="7103357"/>
          <a:ext cx="1802574" cy="16252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287">
                  <a:extLst>
                    <a:ext uri="{9D8B030D-6E8A-4147-A177-3AD203B41FA5}">
                      <a16:colId xmlns:a16="http://schemas.microsoft.com/office/drawing/2014/main" val="459008793"/>
                    </a:ext>
                  </a:extLst>
                </a:gridCol>
                <a:gridCol w="901287">
                  <a:extLst>
                    <a:ext uri="{9D8B030D-6E8A-4147-A177-3AD203B41FA5}">
                      <a16:colId xmlns:a16="http://schemas.microsoft.com/office/drawing/2014/main" val="3842254403"/>
                    </a:ext>
                  </a:extLst>
                </a:gridCol>
              </a:tblGrid>
              <a:tr h="361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Same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Different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207342"/>
                  </a:ext>
                </a:extLst>
              </a:tr>
              <a:tr h="1263839">
                <a:tc>
                  <a:txBody>
                    <a:bodyPr/>
                    <a:lstStyle/>
                    <a:p>
                      <a:endParaRPr lang="uk-UA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2853651"/>
                  </a:ext>
                </a:extLst>
              </a:tr>
            </a:tbl>
          </a:graphicData>
        </a:graphic>
      </p:graphicFrame>
      <p:graphicFrame>
        <p:nvGraphicFramePr>
          <p:cNvPr id="75" name="Таблиця 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845892"/>
              </p:ext>
            </p:extLst>
          </p:nvPr>
        </p:nvGraphicFramePr>
        <p:xfrm>
          <a:off x="3442219" y="7103357"/>
          <a:ext cx="1802574" cy="16252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287">
                  <a:extLst>
                    <a:ext uri="{9D8B030D-6E8A-4147-A177-3AD203B41FA5}">
                      <a16:colId xmlns:a16="http://schemas.microsoft.com/office/drawing/2014/main" val="459008793"/>
                    </a:ext>
                  </a:extLst>
                </a:gridCol>
                <a:gridCol w="901287">
                  <a:extLst>
                    <a:ext uri="{9D8B030D-6E8A-4147-A177-3AD203B41FA5}">
                      <a16:colId xmlns:a16="http://schemas.microsoft.com/office/drawing/2014/main" val="3842254403"/>
                    </a:ext>
                  </a:extLst>
                </a:gridCol>
              </a:tblGrid>
              <a:tr h="361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Same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Different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207342"/>
                  </a:ext>
                </a:extLst>
              </a:tr>
              <a:tr h="1263839">
                <a:tc>
                  <a:txBody>
                    <a:bodyPr/>
                    <a:lstStyle/>
                    <a:p>
                      <a:endParaRPr lang="uk-UA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2853651"/>
                  </a:ext>
                </a:extLst>
              </a:tr>
            </a:tbl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2794296" y="66803"/>
            <a:ext cx="132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en-US" dirty="0">
                <a:solidFill>
                  <a:srgbClr val="FF0000"/>
                </a:solidFill>
                <a:latin typeface="Sassoon Infant Std" pitchFamily="34" charset="0"/>
                <a:cs typeface="Trebuchet MS"/>
              </a:rPr>
              <a:t>Answers</a:t>
            </a:r>
          </a:p>
        </p:txBody>
      </p:sp>
      <p:sp>
        <p:nvSpPr>
          <p:cNvPr id="44" name="Прямокутник 43"/>
          <p:cNvSpPr/>
          <p:nvPr/>
        </p:nvSpPr>
        <p:spPr>
          <a:xfrm>
            <a:off x="2741176" y="2317426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6</a:t>
            </a:r>
          </a:p>
        </p:txBody>
      </p:sp>
      <p:sp>
        <p:nvSpPr>
          <p:cNvPr id="46" name="Прямокутник 45"/>
          <p:cNvSpPr/>
          <p:nvPr/>
        </p:nvSpPr>
        <p:spPr>
          <a:xfrm>
            <a:off x="2749605" y="2499561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12</a:t>
            </a:r>
          </a:p>
        </p:txBody>
      </p:sp>
      <p:sp>
        <p:nvSpPr>
          <p:cNvPr id="48" name="Прямокутник 47"/>
          <p:cNvSpPr/>
          <p:nvPr/>
        </p:nvSpPr>
        <p:spPr>
          <a:xfrm>
            <a:off x="2757666" y="2681941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8</a:t>
            </a:r>
          </a:p>
        </p:txBody>
      </p:sp>
      <p:sp>
        <p:nvSpPr>
          <p:cNvPr id="49" name="Прямокутник 48"/>
          <p:cNvSpPr/>
          <p:nvPr/>
        </p:nvSpPr>
        <p:spPr>
          <a:xfrm>
            <a:off x="3190703" y="2131129"/>
            <a:ext cx="8234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cuboid</a:t>
            </a:r>
          </a:p>
        </p:txBody>
      </p:sp>
      <p:sp>
        <p:nvSpPr>
          <p:cNvPr id="51" name="Прямокутник 50"/>
          <p:cNvSpPr/>
          <p:nvPr/>
        </p:nvSpPr>
        <p:spPr>
          <a:xfrm>
            <a:off x="2734467" y="3572635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4</a:t>
            </a:r>
          </a:p>
        </p:txBody>
      </p:sp>
      <p:sp>
        <p:nvSpPr>
          <p:cNvPr id="52" name="Прямокутник 51"/>
          <p:cNvSpPr/>
          <p:nvPr/>
        </p:nvSpPr>
        <p:spPr>
          <a:xfrm>
            <a:off x="2735306" y="3746435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6</a:t>
            </a:r>
          </a:p>
        </p:txBody>
      </p:sp>
      <p:sp>
        <p:nvSpPr>
          <p:cNvPr id="53" name="Прямокутник 52"/>
          <p:cNvSpPr/>
          <p:nvPr/>
        </p:nvSpPr>
        <p:spPr>
          <a:xfrm>
            <a:off x="2735306" y="3932776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4</a:t>
            </a:r>
          </a:p>
        </p:txBody>
      </p:sp>
      <p:sp>
        <p:nvSpPr>
          <p:cNvPr id="54" name="Прямокутник 53"/>
          <p:cNvSpPr/>
          <p:nvPr/>
        </p:nvSpPr>
        <p:spPr>
          <a:xfrm>
            <a:off x="2960566" y="3188455"/>
            <a:ext cx="15903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triangular </a:t>
            </a:r>
          </a:p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pyramid</a:t>
            </a:r>
          </a:p>
        </p:txBody>
      </p:sp>
      <p:sp>
        <p:nvSpPr>
          <p:cNvPr id="55" name="Прямокутник 54"/>
          <p:cNvSpPr/>
          <p:nvPr/>
        </p:nvSpPr>
        <p:spPr>
          <a:xfrm>
            <a:off x="5257867" y="3245490"/>
            <a:ext cx="15903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triangular </a:t>
            </a:r>
          </a:p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prism</a:t>
            </a:r>
          </a:p>
        </p:txBody>
      </p:sp>
      <p:sp>
        <p:nvSpPr>
          <p:cNvPr id="56" name="Прямокутник 55"/>
          <p:cNvSpPr/>
          <p:nvPr/>
        </p:nvSpPr>
        <p:spPr>
          <a:xfrm>
            <a:off x="5173766" y="3617947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5</a:t>
            </a:r>
          </a:p>
        </p:txBody>
      </p:sp>
      <p:sp>
        <p:nvSpPr>
          <p:cNvPr id="57" name="Прямокутник 56"/>
          <p:cNvSpPr/>
          <p:nvPr/>
        </p:nvSpPr>
        <p:spPr>
          <a:xfrm>
            <a:off x="5174605" y="3791747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9</a:t>
            </a:r>
          </a:p>
        </p:txBody>
      </p:sp>
      <p:sp>
        <p:nvSpPr>
          <p:cNvPr id="58" name="Прямокутник 57"/>
          <p:cNvSpPr/>
          <p:nvPr/>
        </p:nvSpPr>
        <p:spPr>
          <a:xfrm>
            <a:off x="5174605" y="3978088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6</a:t>
            </a:r>
          </a:p>
        </p:txBody>
      </p:sp>
      <p:sp>
        <p:nvSpPr>
          <p:cNvPr id="59" name="Прямокутник 58"/>
          <p:cNvSpPr/>
          <p:nvPr/>
        </p:nvSpPr>
        <p:spPr>
          <a:xfrm>
            <a:off x="1431131" y="7454339"/>
            <a:ext cx="90028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Pyramids</a:t>
            </a:r>
          </a:p>
        </p:txBody>
      </p:sp>
      <p:sp>
        <p:nvSpPr>
          <p:cNvPr id="60" name="Прямокутник 59"/>
          <p:cNvSpPr/>
          <p:nvPr/>
        </p:nvSpPr>
        <p:spPr>
          <a:xfrm>
            <a:off x="2333425" y="7468239"/>
            <a:ext cx="9002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Number of vertices, number of edges, number of faces</a:t>
            </a:r>
          </a:p>
        </p:txBody>
      </p:sp>
      <p:sp>
        <p:nvSpPr>
          <p:cNvPr id="66" name="Прямокутник 65"/>
          <p:cNvSpPr/>
          <p:nvPr/>
        </p:nvSpPr>
        <p:spPr>
          <a:xfrm>
            <a:off x="3405056" y="7454339"/>
            <a:ext cx="90028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Prisms</a:t>
            </a:r>
          </a:p>
        </p:txBody>
      </p:sp>
      <p:sp>
        <p:nvSpPr>
          <p:cNvPr id="67" name="Прямокутник 66"/>
          <p:cNvSpPr/>
          <p:nvPr/>
        </p:nvSpPr>
        <p:spPr>
          <a:xfrm>
            <a:off x="4307350" y="7468239"/>
            <a:ext cx="9002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Number of vertices, number of edges, number of faces</a:t>
            </a:r>
          </a:p>
        </p:txBody>
      </p:sp>
    </p:spTree>
    <p:extLst>
      <p:ext uri="{BB962C8B-B14F-4D97-AF65-F5344CB8AC3E}">
        <p14:creationId xmlns:p14="http://schemas.microsoft.com/office/powerpoint/2010/main" val="326373035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кутник 13"/>
          <p:cNvSpPr/>
          <p:nvPr/>
        </p:nvSpPr>
        <p:spPr>
          <a:xfrm>
            <a:off x="2267127" y="2133184"/>
            <a:ext cx="21673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Sassoon Infant Std" panose="020B0503020103030203" pitchFamily="34" charset="0"/>
              </a:rPr>
              <a:t>This shape is a _____________. 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faces.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edges.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vertices.</a:t>
            </a:r>
            <a:endParaRPr lang="uk-UA" sz="12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03" t="14039" r="9669" b="75521"/>
          <a:stretch/>
        </p:blipFill>
        <p:spPr>
          <a:xfrm>
            <a:off x="198484" y="659756"/>
            <a:ext cx="1236090" cy="744575"/>
          </a:xfrm>
          <a:prstGeom prst="rect">
            <a:avLst/>
          </a:prstGeom>
        </p:spPr>
      </p:pic>
      <p:sp>
        <p:nvSpPr>
          <p:cNvPr id="45" name="Прямокутник 44"/>
          <p:cNvSpPr/>
          <p:nvPr/>
        </p:nvSpPr>
        <p:spPr>
          <a:xfrm>
            <a:off x="2267127" y="3389653"/>
            <a:ext cx="22140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Sassoon Infant Std" panose="020B0503020103030203" pitchFamily="34" charset="0"/>
              </a:rPr>
              <a:t>This shape is a ____________. 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faces.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edges.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vertices.</a:t>
            </a:r>
            <a:endParaRPr lang="uk-UA" sz="1200" dirty="0"/>
          </a:p>
        </p:txBody>
      </p:sp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3D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8" name="Rectangle 33"/>
          <p:cNvSpPr/>
          <p:nvPr/>
        </p:nvSpPr>
        <p:spPr>
          <a:xfrm>
            <a:off x="204164" y="4443337"/>
            <a:ext cx="6480000" cy="2194756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5" name="Прямокутник 664"/>
          <p:cNvSpPr/>
          <p:nvPr/>
        </p:nvSpPr>
        <p:spPr>
          <a:xfrm>
            <a:off x="188465" y="6654450"/>
            <a:ext cx="66572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What is the same and what is different about these two shapes?</a:t>
            </a:r>
          </a:p>
        </p:txBody>
      </p:sp>
      <p:sp>
        <p:nvSpPr>
          <p:cNvPr id="739" name="Rectangle 33"/>
          <p:cNvSpPr/>
          <p:nvPr/>
        </p:nvSpPr>
        <p:spPr>
          <a:xfrm>
            <a:off x="213321" y="6947807"/>
            <a:ext cx="6480000" cy="1902872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7" name="Rectangle 33"/>
          <p:cNvSpPr/>
          <p:nvPr/>
        </p:nvSpPr>
        <p:spPr>
          <a:xfrm>
            <a:off x="204164" y="1972432"/>
            <a:ext cx="4180111" cy="1194409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2" name="Прямокутник 911"/>
          <p:cNvSpPr/>
          <p:nvPr/>
        </p:nvSpPr>
        <p:spPr>
          <a:xfrm>
            <a:off x="188465" y="4480299"/>
            <a:ext cx="6479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Choose one of these 3D shapes and describe it to a friend thinking about the number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of faces it has and the number of edges and vertices.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Can your friend identify the shape from your description? </a:t>
            </a:r>
          </a:p>
        </p:txBody>
      </p:sp>
      <p:sp>
        <p:nvSpPr>
          <p:cNvPr id="158" name="Прямокутник 157"/>
          <p:cNvSpPr/>
          <p:nvPr/>
        </p:nvSpPr>
        <p:spPr>
          <a:xfrm>
            <a:off x="222479" y="1714226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Describe this 3D shape.</a:t>
            </a:r>
          </a:p>
        </p:txBody>
      </p:sp>
      <p:sp>
        <p:nvSpPr>
          <p:cNvPr id="168" name="Rectangle 33"/>
          <p:cNvSpPr/>
          <p:nvPr/>
        </p:nvSpPr>
        <p:spPr>
          <a:xfrm>
            <a:off x="204164" y="3207273"/>
            <a:ext cx="4180111" cy="1189477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Прямокутник 39"/>
          <p:cNvSpPr/>
          <p:nvPr/>
        </p:nvSpPr>
        <p:spPr>
          <a:xfrm>
            <a:off x="222479" y="336170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3D shapes.</a:t>
            </a:r>
          </a:p>
        </p:txBody>
      </p:sp>
      <p:sp>
        <p:nvSpPr>
          <p:cNvPr id="2" name="Прямокутник 1"/>
          <p:cNvSpPr/>
          <p:nvPr/>
        </p:nvSpPr>
        <p:spPr>
          <a:xfrm>
            <a:off x="202247" y="584338"/>
            <a:ext cx="6471444" cy="1165282"/>
          </a:xfrm>
          <a:prstGeom prst="rect">
            <a:avLst/>
          </a:prstGeom>
          <a:noFill/>
          <a:ln w="19050" cap="flat">
            <a:solidFill>
              <a:srgbClr val="0070C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Прямокутник 49"/>
          <p:cNvSpPr/>
          <p:nvPr/>
        </p:nvSpPr>
        <p:spPr>
          <a:xfrm>
            <a:off x="212664" y="1502008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uk-UA" sz="1200" dirty="0">
                <a:latin typeface="Sassoon Infant Std" panose="020B0503020103030203"/>
              </a:rPr>
              <a:t> </a:t>
            </a:r>
            <a:r>
              <a:rPr lang="en-US" sz="1200" dirty="0">
                <a:latin typeface="Sassoon Infant Std" panose="020B0503020103030203"/>
              </a:rPr>
              <a:t>6-sided pyramid           Cylinder              5-sided prism                   Cone                6-sided prism</a:t>
            </a:r>
          </a:p>
        </p:txBody>
      </p:sp>
      <p:sp>
        <p:nvSpPr>
          <p:cNvPr id="61" name="Rectangle 33"/>
          <p:cNvSpPr/>
          <p:nvPr/>
        </p:nvSpPr>
        <p:spPr>
          <a:xfrm>
            <a:off x="4452142" y="1972432"/>
            <a:ext cx="2232022" cy="2424318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Прямокутник 62"/>
          <p:cNvSpPr/>
          <p:nvPr/>
        </p:nvSpPr>
        <p:spPr>
          <a:xfrm>
            <a:off x="4710712" y="3437887"/>
            <a:ext cx="20390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Sassoon Infant Std" panose="020B0503020103030203" pitchFamily="34" charset="0"/>
              </a:rPr>
              <a:t>This shape is a ___________. 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faces.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edges.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vertices.</a:t>
            </a:r>
            <a:endParaRPr lang="uk-UA" sz="1200" dirty="0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8" t="46384" r="43046" b="43039"/>
          <a:stretch/>
        </p:blipFill>
        <p:spPr>
          <a:xfrm>
            <a:off x="5631261" y="7167706"/>
            <a:ext cx="753628" cy="652582"/>
          </a:xfrm>
          <a:prstGeom prst="rect">
            <a:avLst/>
          </a:prstGeom>
        </p:spPr>
      </p:pic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9005"/>
              </p:ext>
            </p:extLst>
          </p:nvPr>
        </p:nvGraphicFramePr>
        <p:xfrm>
          <a:off x="1431132" y="7103357"/>
          <a:ext cx="1802574" cy="16252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287">
                  <a:extLst>
                    <a:ext uri="{9D8B030D-6E8A-4147-A177-3AD203B41FA5}">
                      <a16:colId xmlns:a16="http://schemas.microsoft.com/office/drawing/2014/main" val="459008793"/>
                    </a:ext>
                  </a:extLst>
                </a:gridCol>
                <a:gridCol w="901287">
                  <a:extLst>
                    <a:ext uri="{9D8B030D-6E8A-4147-A177-3AD203B41FA5}">
                      <a16:colId xmlns:a16="http://schemas.microsoft.com/office/drawing/2014/main" val="3842254403"/>
                    </a:ext>
                  </a:extLst>
                </a:gridCol>
              </a:tblGrid>
              <a:tr h="361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Same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Different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207342"/>
                  </a:ext>
                </a:extLst>
              </a:tr>
              <a:tr h="1263839">
                <a:tc>
                  <a:txBody>
                    <a:bodyPr/>
                    <a:lstStyle/>
                    <a:p>
                      <a:endParaRPr lang="uk-UA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2853651"/>
                  </a:ext>
                </a:extLst>
              </a:tr>
            </a:tbl>
          </a:graphicData>
        </a:graphic>
      </p:graphicFrame>
      <p:graphicFrame>
        <p:nvGraphicFramePr>
          <p:cNvPr id="75" name="Таблиця 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845892"/>
              </p:ext>
            </p:extLst>
          </p:nvPr>
        </p:nvGraphicFramePr>
        <p:xfrm>
          <a:off x="3442219" y="7103357"/>
          <a:ext cx="1802574" cy="16252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287">
                  <a:extLst>
                    <a:ext uri="{9D8B030D-6E8A-4147-A177-3AD203B41FA5}">
                      <a16:colId xmlns:a16="http://schemas.microsoft.com/office/drawing/2014/main" val="459008793"/>
                    </a:ext>
                  </a:extLst>
                </a:gridCol>
                <a:gridCol w="901287">
                  <a:extLst>
                    <a:ext uri="{9D8B030D-6E8A-4147-A177-3AD203B41FA5}">
                      <a16:colId xmlns:a16="http://schemas.microsoft.com/office/drawing/2014/main" val="3842254403"/>
                    </a:ext>
                  </a:extLst>
                </a:gridCol>
              </a:tblGrid>
              <a:tr h="361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Same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Different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207342"/>
                  </a:ext>
                </a:extLst>
              </a:tr>
              <a:tr h="1263839">
                <a:tc>
                  <a:txBody>
                    <a:bodyPr/>
                    <a:lstStyle/>
                    <a:p>
                      <a:endParaRPr lang="uk-UA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2853651"/>
                  </a:ext>
                </a:extLst>
              </a:tr>
            </a:tbl>
          </a:graphicData>
        </a:graphic>
      </p:graphicFrame>
      <p:grpSp>
        <p:nvGrpSpPr>
          <p:cNvPr id="70" name="Group 114"/>
          <p:cNvGrpSpPr/>
          <p:nvPr/>
        </p:nvGrpSpPr>
        <p:grpSpPr>
          <a:xfrm>
            <a:off x="723218" y="163836"/>
            <a:ext cx="389820" cy="171412"/>
            <a:chOff x="1235681" y="158438"/>
            <a:chExt cx="389820" cy="171412"/>
          </a:xfrm>
        </p:grpSpPr>
        <p:sp>
          <p:nvSpPr>
            <p:cNvPr id="74" name="5-Point Star 116"/>
            <p:cNvSpPr/>
            <p:nvPr/>
          </p:nvSpPr>
          <p:spPr>
            <a:xfrm>
              <a:off x="1235681" y="158439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5-Point Star 117"/>
            <p:cNvSpPr/>
            <p:nvPr/>
          </p:nvSpPr>
          <p:spPr>
            <a:xfrm>
              <a:off x="1439350" y="158438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5" t="68902" r="9051" b="20385"/>
          <a:stretch/>
        </p:blipFill>
        <p:spPr>
          <a:xfrm>
            <a:off x="3094572" y="720833"/>
            <a:ext cx="832760" cy="72635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7" t="46793" r="12583" b="42766"/>
          <a:stretch/>
        </p:blipFill>
        <p:spPr>
          <a:xfrm>
            <a:off x="5717500" y="716700"/>
            <a:ext cx="847178" cy="736469"/>
          </a:xfrm>
          <a:prstGeom prst="rect">
            <a:avLst/>
          </a:prstGeom>
        </p:spPr>
      </p:pic>
      <p:pic>
        <p:nvPicPr>
          <p:cNvPr id="77" name="Рисунок 7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5" t="68902" r="9051" b="20385"/>
          <a:stretch/>
        </p:blipFill>
        <p:spPr>
          <a:xfrm>
            <a:off x="476110" y="2097434"/>
            <a:ext cx="1087703" cy="948719"/>
          </a:xfrm>
          <a:prstGeom prst="rect">
            <a:avLst/>
          </a:prstGeom>
        </p:spPr>
      </p:pic>
      <p:pic>
        <p:nvPicPr>
          <p:cNvPr id="78" name="Рисунок 7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03" t="14039" r="9669" b="75521"/>
          <a:stretch/>
        </p:blipFill>
        <p:spPr>
          <a:xfrm>
            <a:off x="346275" y="3324171"/>
            <a:ext cx="1217538" cy="997138"/>
          </a:xfrm>
          <a:prstGeom prst="rect">
            <a:avLst/>
          </a:prstGeom>
        </p:spPr>
      </p:pic>
      <p:pic>
        <p:nvPicPr>
          <p:cNvPr id="80" name="Рисунок 7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7" t="46793" r="12583" b="42766"/>
          <a:stretch/>
        </p:blipFill>
        <p:spPr>
          <a:xfrm>
            <a:off x="5072213" y="2170144"/>
            <a:ext cx="1118096" cy="971984"/>
          </a:xfrm>
          <a:prstGeom prst="rect">
            <a:avLst/>
          </a:prstGeom>
        </p:spPr>
      </p:pic>
      <p:pic>
        <p:nvPicPr>
          <p:cNvPr id="81" name="Рисунок 8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67059" y="663413"/>
            <a:ext cx="594664" cy="816311"/>
          </a:xfrm>
          <a:prstGeom prst="rect">
            <a:avLst/>
          </a:prstGeom>
        </p:spPr>
      </p:pic>
      <p:pic>
        <p:nvPicPr>
          <p:cNvPr id="82" name="Рисунок 8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515185" y="673069"/>
            <a:ext cx="702131" cy="840346"/>
          </a:xfrm>
          <a:prstGeom prst="rect">
            <a:avLst/>
          </a:prstGeom>
        </p:spPr>
      </p:pic>
      <p:pic>
        <p:nvPicPr>
          <p:cNvPr id="83" name="Рисунок 8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79" y="5295360"/>
            <a:ext cx="690195" cy="947449"/>
          </a:xfrm>
          <a:prstGeom prst="rect">
            <a:avLst/>
          </a:prstGeom>
        </p:spPr>
      </p:pic>
      <p:pic>
        <p:nvPicPr>
          <p:cNvPr id="84" name="Рисунок 8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437" y="5294534"/>
            <a:ext cx="823874" cy="986054"/>
          </a:xfrm>
          <a:prstGeom prst="rect">
            <a:avLst/>
          </a:prstGeom>
        </p:spPr>
      </p:pic>
      <p:sp>
        <p:nvSpPr>
          <p:cNvPr id="86" name="Rectangle 45"/>
          <p:cNvSpPr/>
          <p:nvPr/>
        </p:nvSpPr>
        <p:spPr>
          <a:xfrm>
            <a:off x="2032647" y="5067193"/>
            <a:ext cx="761649" cy="1135373"/>
          </a:xfrm>
          <a:prstGeom prst="rect">
            <a:avLst/>
          </a:prstGeom>
          <a:scene3d>
            <a:camera prst="isometricOffAxis1Top"/>
            <a:lightRig rig="threePt" dir="t"/>
          </a:scene3d>
          <a:sp3d>
            <a:bevelT w="0" h="482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87" name="Oval 127"/>
          <p:cNvSpPr/>
          <p:nvPr/>
        </p:nvSpPr>
        <p:spPr>
          <a:xfrm>
            <a:off x="3835639" y="4907648"/>
            <a:ext cx="907469" cy="907469"/>
          </a:xfrm>
          <a:prstGeom prst="ellipse">
            <a:avLst/>
          </a:prstGeom>
          <a:scene3d>
            <a:camera prst="isometricOffAxis1Top"/>
            <a:lightRig rig="threePt" dir="t"/>
          </a:scene3d>
          <a:sp3d>
            <a:bevelT w="457200" h="463550"/>
            <a:bevelB w="457200" h="4572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pic>
        <p:nvPicPr>
          <p:cNvPr id="89" name="Рисунок 8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9" y="7017729"/>
            <a:ext cx="552984" cy="759096"/>
          </a:xfrm>
          <a:prstGeom prst="rect">
            <a:avLst/>
          </a:prstGeom>
        </p:spPr>
      </p:pic>
      <p:pic>
        <p:nvPicPr>
          <p:cNvPr id="90" name="Рисунок 8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61" y="7899243"/>
            <a:ext cx="675178" cy="808087"/>
          </a:xfrm>
          <a:prstGeom prst="rect">
            <a:avLst/>
          </a:prstGeom>
        </p:spPr>
      </p:pic>
      <p:pic>
        <p:nvPicPr>
          <p:cNvPr id="92" name="Рисунок 9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7" t="46793" r="12583" b="42766"/>
          <a:stretch/>
        </p:blipFill>
        <p:spPr>
          <a:xfrm>
            <a:off x="5631261" y="7954750"/>
            <a:ext cx="775937" cy="715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51159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кутник 13"/>
          <p:cNvSpPr/>
          <p:nvPr/>
        </p:nvSpPr>
        <p:spPr>
          <a:xfrm>
            <a:off x="2267127" y="2133184"/>
            <a:ext cx="21673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Sassoon Infant Std" panose="020B0503020103030203" pitchFamily="34" charset="0"/>
              </a:rPr>
              <a:t>This shape is a _____________. 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faces.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edges.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vertices.</a:t>
            </a:r>
            <a:endParaRPr lang="uk-UA" sz="12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03" t="14039" r="9669" b="75521"/>
          <a:stretch/>
        </p:blipFill>
        <p:spPr>
          <a:xfrm>
            <a:off x="198484" y="659756"/>
            <a:ext cx="1236090" cy="744575"/>
          </a:xfrm>
          <a:prstGeom prst="rect">
            <a:avLst/>
          </a:prstGeom>
        </p:spPr>
      </p:pic>
      <p:sp>
        <p:nvSpPr>
          <p:cNvPr id="45" name="Прямокутник 44"/>
          <p:cNvSpPr/>
          <p:nvPr/>
        </p:nvSpPr>
        <p:spPr>
          <a:xfrm>
            <a:off x="2267127" y="3389653"/>
            <a:ext cx="22140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Sassoon Infant Std" panose="020B0503020103030203" pitchFamily="34" charset="0"/>
              </a:rPr>
              <a:t>This shape is a ____________. 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faces.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edges.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vertices.</a:t>
            </a:r>
            <a:endParaRPr lang="uk-UA" sz="1200" dirty="0"/>
          </a:p>
        </p:txBody>
      </p:sp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3D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8" name="Rectangle 33"/>
          <p:cNvSpPr/>
          <p:nvPr/>
        </p:nvSpPr>
        <p:spPr>
          <a:xfrm>
            <a:off x="204164" y="4443337"/>
            <a:ext cx="6480000" cy="2194756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5" name="Прямокутник 664"/>
          <p:cNvSpPr/>
          <p:nvPr/>
        </p:nvSpPr>
        <p:spPr>
          <a:xfrm>
            <a:off x="188465" y="6654450"/>
            <a:ext cx="66572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What is the same and what is different about these two shapes?</a:t>
            </a:r>
          </a:p>
        </p:txBody>
      </p:sp>
      <p:sp>
        <p:nvSpPr>
          <p:cNvPr id="739" name="Rectangle 33"/>
          <p:cNvSpPr/>
          <p:nvPr/>
        </p:nvSpPr>
        <p:spPr>
          <a:xfrm>
            <a:off x="213321" y="6947807"/>
            <a:ext cx="6480000" cy="1902872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7" name="Rectangle 33"/>
          <p:cNvSpPr/>
          <p:nvPr/>
        </p:nvSpPr>
        <p:spPr>
          <a:xfrm>
            <a:off x="204164" y="1972432"/>
            <a:ext cx="4180111" cy="1194409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2" name="Прямокутник 911"/>
          <p:cNvSpPr/>
          <p:nvPr/>
        </p:nvSpPr>
        <p:spPr>
          <a:xfrm>
            <a:off x="188465" y="4480299"/>
            <a:ext cx="6479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Choose one of these 3D shapes and describe it to a friend thinking about the number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of faces it has and the number of edges and vertices.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Can your friend identify the shape from your description? </a:t>
            </a:r>
          </a:p>
        </p:txBody>
      </p:sp>
      <p:sp>
        <p:nvSpPr>
          <p:cNvPr id="158" name="Прямокутник 157"/>
          <p:cNvSpPr/>
          <p:nvPr/>
        </p:nvSpPr>
        <p:spPr>
          <a:xfrm>
            <a:off x="222479" y="1714226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Describe this 3D shape.</a:t>
            </a:r>
          </a:p>
        </p:txBody>
      </p:sp>
      <p:sp>
        <p:nvSpPr>
          <p:cNvPr id="168" name="Rectangle 33"/>
          <p:cNvSpPr/>
          <p:nvPr/>
        </p:nvSpPr>
        <p:spPr>
          <a:xfrm>
            <a:off x="204164" y="3207273"/>
            <a:ext cx="4180111" cy="1189477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Прямокутник 39"/>
          <p:cNvSpPr/>
          <p:nvPr/>
        </p:nvSpPr>
        <p:spPr>
          <a:xfrm>
            <a:off x="222479" y="336170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3D shapes.</a:t>
            </a:r>
          </a:p>
        </p:txBody>
      </p:sp>
      <p:sp>
        <p:nvSpPr>
          <p:cNvPr id="2" name="Прямокутник 1"/>
          <p:cNvSpPr/>
          <p:nvPr/>
        </p:nvSpPr>
        <p:spPr>
          <a:xfrm>
            <a:off x="202247" y="584338"/>
            <a:ext cx="6471444" cy="1165282"/>
          </a:xfrm>
          <a:prstGeom prst="rect">
            <a:avLst/>
          </a:prstGeom>
          <a:noFill/>
          <a:ln w="19050" cap="flat">
            <a:solidFill>
              <a:srgbClr val="0070C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Прямокутник 49"/>
          <p:cNvSpPr/>
          <p:nvPr/>
        </p:nvSpPr>
        <p:spPr>
          <a:xfrm>
            <a:off x="212664" y="1502008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uk-UA" sz="1200" dirty="0">
                <a:latin typeface="Sassoon Infant Std" panose="020B0503020103030203"/>
              </a:rPr>
              <a:t> </a:t>
            </a:r>
            <a:r>
              <a:rPr lang="en-US" sz="1200" dirty="0">
                <a:latin typeface="Sassoon Infant Std" panose="020B0503020103030203"/>
              </a:rPr>
              <a:t>6-sided pyramid           Cylinder              5-sided prism                   Cone                6-sided prism</a:t>
            </a:r>
          </a:p>
        </p:txBody>
      </p:sp>
      <p:sp>
        <p:nvSpPr>
          <p:cNvPr id="61" name="Rectangle 33"/>
          <p:cNvSpPr/>
          <p:nvPr/>
        </p:nvSpPr>
        <p:spPr>
          <a:xfrm>
            <a:off x="4452142" y="1972432"/>
            <a:ext cx="2232022" cy="2424318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Прямокутник 62"/>
          <p:cNvSpPr/>
          <p:nvPr/>
        </p:nvSpPr>
        <p:spPr>
          <a:xfrm>
            <a:off x="4710712" y="3437887"/>
            <a:ext cx="20390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Sassoon Infant Std" panose="020B0503020103030203" pitchFamily="34" charset="0"/>
              </a:rPr>
              <a:t>This shape is a ___________. 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faces.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edges.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It has _____ vertices.</a:t>
            </a:r>
            <a:endParaRPr lang="uk-UA" sz="1200" dirty="0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8" t="46384" r="43046" b="43039"/>
          <a:stretch/>
        </p:blipFill>
        <p:spPr>
          <a:xfrm>
            <a:off x="5631261" y="7167706"/>
            <a:ext cx="753628" cy="652582"/>
          </a:xfrm>
          <a:prstGeom prst="rect">
            <a:avLst/>
          </a:prstGeom>
        </p:spPr>
      </p:pic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9005"/>
              </p:ext>
            </p:extLst>
          </p:nvPr>
        </p:nvGraphicFramePr>
        <p:xfrm>
          <a:off x="1431132" y="7103357"/>
          <a:ext cx="1802574" cy="16252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287">
                  <a:extLst>
                    <a:ext uri="{9D8B030D-6E8A-4147-A177-3AD203B41FA5}">
                      <a16:colId xmlns:a16="http://schemas.microsoft.com/office/drawing/2014/main" val="459008793"/>
                    </a:ext>
                  </a:extLst>
                </a:gridCol>
                <a:gridCol w="901287">
                  <a:extLst>
                    <a:ext uri="{9D8B030D-6E8A-4147-A177-3AD203B41FA5}">
                      <a16:colId xmlns:a16="http://schemas.microsoft.com/office/drawing/2014/main" val="3842254403"/>
                    </a:ext>
                  </a:extLst>
                </a:gridCol>
              </a:tblGrid>
              <a:tr h="361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Same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Different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207342"/>
                  </a:ext>
                </a:extLst>
              </a:tr>
              <a:tr h="1263839">
                <a:tc>
                  <a:txBody>
                    <a:bodyPr/>
                    <a:lstStyle/>
                    <a:p>
                      <a:endParaRPr lang="uk-UA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2853651"/>
                  </a:ext>
                </a:extLst>
              </a:tr>
            </a:tbl>
          </a:graphicData>
        </a:graphic>
      </p:graphicFrame>
      <p:graphicFrame>
        <p:nvGraphicFramePr>
          <p:cNvPr id="75" name="Таблиця 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845892"/>
              </p:ext>
            </p:extLst>
          </p:nvPr>
        </p:nvGraphicFramePr>
        <p:xfrm>
          <a:off x="3442219" y="7103357"/>
          <a:ext cx="1802574" cy="16252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287">
                  <a:extLst>
                    <a:ext uri="{9D8B030D-6E8A-4147-A177-3AD203B41FA5}">
                      <a16:colId xmlns:a16="http://schemas.microsoft.com/office/drawing/2014/main" val="459008793"/>
                    </a:ext>
                  </a:extLst>
                </a:gridCol>
                <a:gridCol w="901287">
                  <a:extLst>
                    <a:ext uri="{9D8B030D-6E8A-4147-A177-3AD203B41FA5}">
                      <a16:colId xmlns:a16="http://schemas.microsoft.com/office/drawing/2014/main" val="3842254403"/>
                    </a:ext>
                  </a:extLst>
                </a:gridCol>
              </a:tblGrid>
              <a:tr h="361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Same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Different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207342"/>
                  </a:ext>
                </a:extLst>
              </a:tr>
              <a:tr h="1263839">
                <a:tc>
                  <a:txBody>
                    <a:bodyPr/>
                    <a:lstStyle/>
                    <a:p>
                      <a:endParaRPr lang="uk-UA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2853651"/>
                  </a:ext>
                </a:extLst>
              </a:tr>
            </a:tbl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2794296" y="66803"/>
            <a:ext cx="132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en-US" dirty="0">
                <a:solidFill>
                  <a:srgbClr val="FF0000"/>
                </a:solidFill>
                <a:latin typeface="Sassoon Infant Std" pitchFamily="34" charset="0"/>
                <a:cs typeface="Trebuchet MS"/>
              </a:rPr>
              <a:t>Answers</a:t>
            </a:r>
          </a:p>
        </p:txBody>
      </p:sp>
      <p:sp>
        <p:nvSpPr>
          <p:cNvPr id="44" name="Прямокутник 43"/>
          <p:cNvSpPr/>
          <p:nvPr/>
        </p:nvSpPr>
        <p:spPr>
          <a:xfrm>
            <a:off x="2741176" y="2317426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7</a:t>
            </a:r>
          </a:p>
        </p:txBody>
      </p:sp>
      <p:sp>
        <p:nvSpPr>
          <p:cNvPr id="46" name="Прямокутник 45"/>
          <p:cNvSpPr/>
          <p:nvPr/>
        </p:nvSpPr>
        <p:spPr>
          <a:xfrm>
            <a:off x="2749605" y="2499561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15</a:t>
            </a:r>
          </a:p>
        </p:txBody>
      </p:sp>
      <p:sp>
        <p:nvSpPr>
          <p:cNvPr id="48" name="Прямокутник 47"/>
          <p:cNvSpPr/>
          <p:nvPr/>
        </p:nvSpPr>
        <p:spPr>
          <a:xfrm>
            <a:off x="2757666" y="2681941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10</a:t>
            </a:r>
          </a:p>
        </p:txBody>
      </p:sp>
      <p:sp>
        <p:nvSpPr>
          <p:cNvPr id="49" name="Прямокутник 48"/>
          <p:cNvSpPr/>
          <p:nvPr/>
        </p:nvSpPr>
        <p:spPr>
          <a:xfrm>
            <a:off x="3226316" y="2120107"/>
            <a:ext cx="11488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5-sided prism</a:t>
            </a:r>
          </a:p>
        </p:txBody>
      </p:sp>
      <p:sp>
        <p:nvSpPr>
          <p:cNvPr id="51" name="Прямокутник 50"/>
          <p:cNvSpPr/>
          <p:nvPr/>
        </p:nvSpPr>
        <p:spPr>
          <a:xfrm>
            <a:off x="2734467" y="3572635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7</a:t>
            </a:r>
          </a:p>
        </p:txBody>
      </p:sp>
      <p:sp>
        <p:nvSpPr>
          <p:cNvPr id="52" name="Прямокутник 51"/>
          <p:cNvSpPr/>
          <p:nvPr/>
        </p:nvSpPr>
        <p:spPr>
          <a:xfrm>
            <a:off x="2735306" y="3746435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12</a:t>
            </a:r>
          </a:p>
        </p:txBody>
      </p:sp>
      <p:sp>
        <p:nvSpPr>
          <p:cNvPr id="53" name="Прямокутник 52"/>
          <p:cNvSpPr/>
          <p:nvPr/>
        </p:nvSpPr>
        <p:spPr>
          <a:xfrm>
            <a:off x="2735306" y="3932776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7</a:t>
            </a:r>
          </a:p>
        </p:txBody>
      </p:sp>
      <p:sp>
        <p:nvSpPr>
          <p:cNvPr id="54" name="Прямокутник 53"/>
          <p:cNvSpPr/>
          <p:nvPr/>
        </p:nvSpPr>
        <p:spPr>
          <a:xfrm>
            <a:off x="2686989" y="3184591"/>
            <a:ext cx="22973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6-sided </a:t>
            </a:r>
          </a:p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pyramid</a:t>
            </a:r>
          </a:p>
        </p:txBody>
      </p:sp>
      <p:sp>
        <p:nvSpPr>
          <p:cNvPr id="55" name="Прямокутник 54"/>
          <p:cNvSpPr/>
          <p:nvPr/>
        </p:nvSpPr>
        <p:spPr>
          <a:xfrm>
            <a:off x="5375481" y="3418369"/>
            <a:ext cx="15903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6-sided prism</a:t>
            </a:r>
          </a:p>
        </p:txBody>
      </p:sp>
      <p:sp>
        <p:nvSpPr>
          <p:cNvPr id="56" name="Прямокутник 55"/>
          <p:cNvSpPr/>
          <p:nvPr/>
        </p:nvSpPr>
        <p:spPr>
          <a:xfrm>
            <a:off x="5173766" y="3617947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8</a:t>
            </a:r>
          </a:p>
        </p:txBody>
      </p:sp>
      <p:sp>
        <p:nvSpPr>
          <p:cNvPr id="57" name="Прямокутник 56"/>
          <p:cNvSpPr/>
          <p:nvPr/>
        </p:nvSpPr>
        <p:spPr>
          <a:xfrm>
            <a:off x="5174605" y="3791747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18</a:t>
            </a:r>
          </a:p>
        </p:txBody>
      </p:sp>
      <p:sp>
        <p:nvSpPr>
          <p:cNvPr id="58" name="Прямокутник 57"/>
          <p:cNvSpPr/>
          <p:nvPr/>
        </p:nvSpPr>
        <p:spPr>
          <a:xfrm>
            <a:off x="5174605" y="3978088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12</a:t>
            </a:r>
          </a:p>
        </p:txBody>
      </p:sp>
      <p:sp>
        <p:nvSpPr>
          <p:cNvPr id="59" name="Прямокутник 58"/>
          <p:cNvSpPr/>
          <p:nvPr/>
        </p:nvSpPr>
        <p:spPr>
          <a:xfrm>
            <a:off x="1431131" y="7454339"/>
            <a:ext cx="9002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Both have a circular base</a:t>
            </a:r>
          </a:p>
        </p:txBody>
      </p:sp>
      <p:sp>
        <p:nvSpPr>
          <p:cNvPr id="60" name="Прямокутник 59"/>
          <p:cNvSpPr/>
          <p:nvPr/>
        </p:nvSpPr>
        <p:spPr>
          <a:xfrm>
            <a:off x="2333425" y="7468239"/>
            <a:ext cx="9002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Number of bases,</a:t>
            </a:r>
          </a:p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cone has a vertex</a:t>
            </a:r>
          </a:p>
        </p:txBody>
      </p:sp>
      <p:sp>
        <p:nvSpPr>
          <p:cNvPr id="66" name="Прямокутник 65"/>
          <p:cNvSpPr/>
          <p:nvPr/>
        </p:nvSpPr>
        <p:spPr>
          <a:xfrm>
            <a:off x="3405056" y="7454339"/>
            <a:ext cx="90028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Prisms</a:t>
            </a:r>
          </a:p>
        </p:txBody>
      </p:sp>
      <p:sp>
        <p:nvSpPr>
          <p:cNvPr id="67" name="Прямокутник 66"/>
          <p:cNvSpPr/>
          <p:nvPr/>
        </p:nvSpPr>
        <p:spPr>
          <a:xfrm>
            <a:off x="4307350" y="7468239"/>
            <a:ext cx="9002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Number of vertices, number of edges, number of faces</a:t>
            </a:r>
          </a:p>
        </p:txBody>
      </p:sp>
      <p:grpSp>
        <p:nvGrpSpPr>
          <p:cNvPr id="70" name="Group 114"/>
          <p:cNvGrpSpPr/>
          <p:nvPr/>
        </p:nvGrpSpPr>
        <p:grpSpPr>
          <a:xfrm>
            <a:off x="723218" y="163836"/>
            <a:ext cx="389820" cy="171412"/>
            <a:chOff x="1235681" y="158438"/>
            <a:chExt cx="389820" cy="171412"/>
          </a:xfrm>
        </p:grpSpPr>
        <p:sp>
          <p:nvSpPr>
            <p:cNvPr id="74" name="5-Point Star 116"/>
            <p:cNvSpPr/>
            <p:nvPr/>
          </p:nvSpPr>
          <p:spPr>
            <a:xfrm>
              <a:off x="1235681" y="158439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5-Point Star 117"/>
            <p:cNvSpPr/>
            <p:nvPr/>
          </p:nvSpPr>
          <p:spPr>
            <a:xfrm>
              <a:off x="1439350" y="158438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5" t="68902" r="9051" b="20385"/>
          <a:stretch/>
        </p:blipFill>
        <p:spPr>
          <a:xfrm>
            <a:off x="3094572" y="720833"/>
            <a:ext cx="832760" cy="72635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7" t="46793" r="12583" b="42766"/>
          <a:stretch/>
        </p:blipFill>
        <p:spPr>
          <a:xfrm>
            <a:off x="5717500" y="716700"/>
            <a:ext cx="847178" cy="736469"/>
          </a:xfrm>
          <a:prstGeom prst="rect">
            <a:avLst/>
          </a:prstGeom>
        </p:spPr>
      </p:pic>
      <p:pic>
        <p:nvPicPr>
          <p:cNvPr id="77" name="Рисунок 7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5" t="68902" r="9051" b="20385"/>
          <a:stretch/>
        </p:blipFill>
        <p:spPr>
          <a:xfrm>
            <a:off x="476110" y="2097434"/>
            <a:ext cx="1087703" cy="948719"/>
          </a:xfrm>
          <a:prstGeom prst="rect">
            <a:avLst/>
          </a:prstGeom>
        </p:spPr>
      </p:pic>
      <p:pic>
        <p:nvPicPr>
          <p:cNvPr id="78" name="Рисунок 7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03" t="14039" r="9669" b="75521"/>
          <a:stretch/>
        </p:blipFill>
        <p:spPr>
          <a:xfrm>
            <a:off x="346275" y="3324171"/>
            <a:ext cx="1217538" cy="997138"/>
          </a:xfrm>
          <a:prstGeom prst="rect">
            <a:avLst/>
          </a:prstGeom>
        </p:spPr>
      </p:pic>
      <p:pic>
        <p:nvPicPr>
          <p:cNvPr id="80" name="Рисунок 7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7" t="46793" r="12583" b="42766"/>
          <a:stretch/>
        </p:blipFill>
        <p:spPr>
          <a:xfrm>
            <a:off x="5072213" y="2170144"/>
            <a:ext cx="1118096" cy="971984"/>
          </a:xfrm>
          <a:prstGeom prst="rect">
            <a:avLst/>
          </a:prstGeom>
        </p:spPr>
      </p:pic>
      <p:pic>
        <p:nvPicPr>
          <p:cNvPr id="81" name="Рисунок 8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67059" y="663413"/>
            <a:ext cx="594664" cy="816311"/>
          </a:xfrm>
          <a:prstGeom prst="rect">
            <a:avLst/>
          </a:prstGeom>
        </p:spPr>
      </p:pic>
      <p:pic>
        <p:nvPicPr>
          <p:cNvPr id="82" name="Рисунок 8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515185" y="673069"/>
            <a:ext cx="702131" cy="840346"/>
          </a:xfrm>
          <a:prstGeom prst="rect">
            <a:avLst/>
          </a:prstGeom>
        </p:spPr>
      </p:pic>
      <p:pic>
        <p:nvPicPr>
          <p:cNvPr id="83" name="Рисунок 8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79" y="5295360"/>
            <a:ext cx="690195" cy="947449"/>
          </a:xfrm>
          <a:prstGeom prst="rect">
            <a:avLst/>
          </a:prstGeom>
        </p:spPr>
      </p:pic>
      <p:pic>
        <p:nvPicPr>
          <p:cNvPr id="84" name="Рисунок 8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437" y="5294534"/>
            <a:ext cx="823874" cy="986054"/>
          </a:xfrm>
          <a:prstGeom prst="rect">
            <a:avLst/>
          </a:prstGeom>
        </p:spPr>
      </p:pic>
      <p:sp>
        <p:nvSpPr>
          <p:cNvPr id="86" name="Rectangle 45"/>
          <p:cNvSpPr/>
          <p:nvPr/>
        </p:nvSpPr>
        <p:spPr>
          <a:xfrm>
            <a:off x="2032647" y="5067193"/>
            <a:ext cx="761649" cy="1135373"/>
          </a:xfrm>
          <a:prstGeom prst="rect">
            <a:avLst/>
          </a:prstGeom>
          <a:scene3d>
            <a:camera prst="isometricOffAxis1Top"/>
            <a:lightRig rig="threePt" dir="t"/>
          </a:scene3d>
          <a:sp3d>
            <a:bevelT w="0" h="482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87" name="Oval 127"/>
          <p:cNvSpPr/>
          <p:nvPr/>
        </p:nvSpPr>
        <p:spPr>
          <a:xfrm>
            <a:off x="3835639" y="4907648"/>
            <a:ext cx="907469" cy="907469"/>
          </a:xfrm>
          <a:prstGeom prst="ellipse">
            <a:avLst/>
          </a:prstGeom>
          <a:scene3d>
            <a:camera prst="isometricOffAxis1Top"/>
            <a:lightRig rig="threePt" dir="t"/>
          </a:scene3d>
          <a:sp3d>
            <a:bevelT w="457200" h="463550"/>
            <a:bevelB w="457200" h="4572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pic>
        <p:nvPicPr>
          <p:cNvPr id="89" name="Рисунок 8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9" y="7017729"/>
            <a:ext cx="552984" cy="759096"/>
          </a:xfrm>
          <a:prstGeom prst="rect">
            <a:avLst/>
          </a:prstGeom>
        </p:spPr>
      </p:pic>
      <p:pic>
        <p:nvPicPr>
          <p:cNvPr id="90" name="Рисунок 8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61" y="7899243"/>
            <a:ext cx="675178" cy="808087"/>
          </a:xfrm>
          <a:prstGeom prst="rect">
            <a:avLst/>
          </a:prstGeom>
        </p:spPr>
      </p:pic>
      <p:pic>
        <p:nvPicPr>
          <p:cNvPr id="92" name="Рисунок 9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7" t="46793" r="12583" b="42766"/>
          <a:stretch/>
        </p:blipFill>
        <p:spPr>
          <a:xfrm>
            <a:off x="5631261" y="7954750"/>
            <a:ext cx="775937" cy="715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08841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Рисунок 8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03" t="14039" r="9669" b="75521"/>
          <a:stretch/>
        </p:blipFill>
        <p:spPr>
          <a:xfrm>
            <a:off x="162862" y="4380962"/>
            <a:ext cx="1236090" cy="744575"/>
          </a:xfrm>
          <a:prstGeom prst="rect">
            <a:avLst/>
          </a:prstGeom>
        </p:spPr>
      </p:pic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3D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65" name="Прямокутник 664"/>
          <p:cNvSpPr/>
          <p:nvPr/>
        </p:nvSpPr>
        <p:spPr>
          <a:xfrm>
            <a:off x="84096" y="5284460"/>
            <a:ext cx="67191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Sassoon Infant Std" panose="020B0503020103030203"/>
              </a:rPr>
              <a:t>True or False?</a:t>
            </a:r>
          </a:p>
        </p:txBody>
      </p:sp>
      <p:sp>
        <p:nvSpPr>
          <p:cNvPr id="907" name="Rectangle 33"/>
          <p:cNvSpPr/>
          <p:nvPr/>
        </p:nvSpPr>
        <p:spPr>
          <a:xfrm>
            <a:off x="188262" y="630832"/>
            <a:ext cx="6474814" cy="4585023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8" name="Прямокутник 157"/>
          <p:cNvSpPr/>
          <p:nvPr/>
        </p:nvSpPr>
        <p:spPr>
          <a:xfrm>
            <a:off x="213322" y="369730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Match the 3D shape with its property.</a:t>
            </a:r>
          </a:p>
        </p:txBody>
      </p:sp>
      <p:sp>
        <p:nvSpPr>
          <p:cNvPr id="162" name="Прямокутник 161"/>
          <p:cNvSpPr/>
          <p:nvPr/>
        </p:nvSpPr>
        <p:spPr>
          <a:xfrm>
            <a:off x="2754408" y="2980717"/>
            <a:ext cx="14272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Has one vertex</a:t>
            </a:r>
          </a:p>
        </p:txBody>
      </p:sp>
      <p:grpSp>
        <p:nvGrpSpPr>
          <p:cNvPr id="93" name="Group 113"/>
          <p:cNvGrpSpPr/>
          <p:nvPr/>
        </p:nvGrpSpPr>
        <p:grpSpPr>
          <a:xfrm>
            <a:off x="687832" y="163836"/>
            <a:ext cx="593489" cy="171412"/>
            <a:chOff x="897523" y="158438"/>
            <a:chExt cx="593489" cy="171412"/>
          </a:xfrm>
        </p:grpSpPr>
        <p:grpSp>
          <p:nvGrpSpPr>
            <p:cNvPr id="94" name="Group 114"/>
            <p:cNvGrpSpPr/>
            <p:nvPr/>
          </p:nvGrpSpPr>
          <p:grpSpPr>
            <a:xfrm>
              <a:off x="897523" y="158438"/>
              <a:ext cx="389820" cy="171412"/>
              <a:chOff x="1235681" y="158438"/>
              <a:chExt cx="389820" cy="171412"/>
            </a:xfrm>
          </p:grpSpPr>
          <p:sp>
            <p:nvSpPr>
              <p:cNvPr id="96" name="5-Point Star 116"/>
              <p:cNvSpPr/>
              <p:nvPr/>
            </p:nvSpPr>
            <p:spPr>
              <a:xfrm>
                <a:off x="1235681" y="158439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5-Point Star 117"/>
              <p:cNvSpPr/>
              <p:nvPr/>
            </p:nvSpPr>
            <p:spPr>
              <a:xfrm>
                <a:off x="1439350" y="158438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5" name="5-Point Star 115"/>
            <p:cNvSpPr/>
            <p:nvPr/>
          </p:nvSpPr>
          <p:spPr>
            <a:xfrm>
              <a:off x="1304861" y="158439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Округлений прямокутник 1"/>
          <p:cNvSpPr/>
          <p:nvPr/>
        </p:nvSpPr>
        <p:spPr>
          <a:xfrm>
            <a:off x="1919705" y="731493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Рисунок 7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52" y="741838"/>
            <a:ext cx="766593" cy="743434"/>
          </a:xfrm>
          <a:prstGeom prst="rect">
            <a:avLst/>
          </a:prstGeom>
        </p:spPr>
      </p:pic>
      <p:pic>
        <p:nvPicPr>
          <p:cNvPr id="81" name="Рисунок 8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30" y="3464498"/>
            <a:ext cx="594664" cy="816311"/>
          </a:xfrm>
          <a:prstGeom prst="rect">
            <a:avLst/>
          </a:prstGeom>
        </p:spPr>
      </p:pic>
      <p:pic>
        <p:nvPicPr>
          <p:cNvPr id="82" name="Рисунок 8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337" y="725785"/>
            <a:ext cx="702131" cy="840346"/>
          </a:xfrm>
          <a:prstGeom prst="rect">
            <a:avLst/>
          </a:prstGeom>
        </p:spPr>
      </p:pic>
      <p:pic>
        <p:nvPicPr>
          <p:cNvPr id="83" name="Рисунок 8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816" y="2479877"/>
            <a:ext cx="1024652" cy="741299"/>
          </a:xfrm>
          <a:prstGeom prst="rect">
            <a:avLst/>
          </a:prstGeom>
        </p:spPr>
      </p:pic>
      <p:pic>
        <p:nvPicPr>
          <p:cNvPr id="84" name="Рисунок 8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08" y="1569463"/>
            <a:ext cx="979819" cy="979819"/>
          </a:xfrm>
          <a:prstGeom prst="rect">
            <a:avLst/>
          </a:prstGeom>
        </p:spPr>
      </p:pic>
      <p:sp>
        <p:nvSpPr>
          <p:cNvPr id="85" name="Cube 6"/>
          <p:cNvSpPr/>
          <p:nvPr/>
        </p:nvSpPr>
        <p:spPr>
          <a:xfrm rot="16200000">
            <a:off x="5869236" y="1565930"/>
            <a:ext cx="490598" cy="915867"/>
          </a:xfrm>
          <a:prstGeom prst="cube">
            <a:avLst/>
          </a:prstGeom>
          <a:solidFill>
            <a:srgbClr val="DF5AC9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6" name="Рисунок 8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30" y="2641455"/>
            <a:ext cx="622231" cy="638698"/>
          </a:xfrm>
          <a:prstGeom prst="rect">
            <a:avLst/>
          </a:prstGeom>
        </p:spPr>
      </p:pic>
      <p:pic>
        <p:nvPicPr>
          <p:cNvPr id="88" name="Рисунок 8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5" t="68902" r="9051" b="20385"/>
          <a:stretch/>
        </p:blipFill>
        <p:spPr>
          <a:xfrm>
            <a:off x="5705363" y="4380962"/>
            <a:ext cx="832760" cy="726352"/>
          </a:xfrm>
          <a:prstGeom prst="rect">
            <a:avLst/>
          </a:prstGeom>
        </p:spPr>
      </p:pic>
      <p:pic>
        <p:nvPicPr>
          <p:cNvPr id="89" name="Рисунок 8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7" t="46793" r="12583" b="42766"/>
          <a:stretch/>
        </p:blipFill>
        <p:spPr>
          <a:xfrm>
            <a:off x="5664814" y="3479044"/>
            <a:ext cx="847178" cy="736469"/>
          </a:xfrm>
          <a:prstGeom prst="rect">
            <a:avLst/>
          </a:prstGeom>
        </p:spPr>
      </p:pic>
      <p:sp>
        <p:nvSpPr>
          <p:cNvPr id="90" name="Округлений прямокутник 89"/>
          <p:cNvSpPr/>
          <p:nvPr/>
        </p:nvSpPr>
        <p:spPr>
          <a:xfrm>
            <a:off x="1919705" y="1169127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Округлений прямокутник 90"/>
          <p:cNvSpPr/>
          <p:nvPr/>
        </p:nvSpPr>
        <p:spPr>
          <a:xfrm>
            <a:off x="1913806" y="1614249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Округлений прямокутник 91"/>
          <p:cNvSpPr/>
          <p:nvPr/>
        </p:nvSpPr>
        <p:spPr>
          <a:xfrm>
            <a:off x="1913806" y="2051883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Округлений прямокутник 97"/>
          <p:cNvSpPr/>
          <p:nvPr/>
        </p:nvSpPr>
        <p:spPr>
          <a:xfrm>
            <a:off x="1922527" y="2489517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Округлений прямокутник 99"/>
          <p:cNvSpPr/>
          <p:nvPr/>
        </p:nvSpPr>
        <p:spPr>
          <a:xfrm>
            <a:off x="1922527" y="2927151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Округлений прямокутник 100"/>
          <p:cNvSpPr/>
          <p:nvPr/>
        </p:nvSpPr>
        <p:spPr>
          <a:xfrm>
            <a:off x="1922527" y="3364785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Округлений прямокутник 101"/>
          <p:cNvSpPr/>
          <p:nvPr/>
        </p:nvSpPr>
        <p:spPr>
          <a:xfrm>
            <a:off x="1922527" y="3802419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Округлений прямокутник 102"/>
          <p:cNvSpPr/>
          <p:nvPr/>
        </p:nvSpPr>
        <p:spPr>
          <a:xfrm>
            <a:off x="1913806" y="4240053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Округлений прямокутник 103"/>
          <p:cNvSpPr/>
          <p:nvPr/>
        </p:nvSpPr>
        <p:spPr>
          <a:xfrm>
            <a:off x="1913806" y="4677687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Прямокутник 106"/>
          <p:cNvSpPr/>
          <p:nvPr/>
        </p:nvSpPr>
        <p:spPr>
          <a:xfrm>
            <a:off x="2749173" y="778780"/>
            <a:ext cx="14272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Consists of 8 faces</a:t>
            </a:r>
          </a:p>
        </p:txBody>
      </p:sp>
      <p:sp>
        <p:nvSpPr>
          <p:cNvPr id="108" name="Прямокутник 107"/>
          <p:cNvSpPr/>
          <p:nvPr/>
        </p:nvSpPr>
        <p:spPr>
          <a:xfrm>
            <a:off x="1929351" y="1594522"/>
            <a:ext cx="30657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The number of vertices is 4 less than the number of edges</a:t>
            </a:r>
          </a:p>
        </p:txBody>
      </p:sp>
      <p:sp>
        <p:nvSpPr>
          <p:cNvPr id="109" name="Прямокутник 108"/>
          <p:cNvSpPr/>
          <p:nvPr/>
        </p:nvSpPr>
        <p:spPr>
          <a:xfrm>
            <a:off x="1929113" y="1221650"/>
            <a:ext cx="30657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Has two 5-sided faces</a:t>
            </a:r>
          </a:p>
        </p:txBody>
      </p:sp>
      <p:sp>
        <p:nvSpPr>
          <p:cNvPr id="110" name="Прямокутник 109"/>
          <p:cNvSpPr/>
          <p:nvPr/>
        </p:nvSpPr>
        <p:spPr>
          <a:xfrm>
            <a:off x="1894106" y="2540885"/>
            <a:ext cx="30657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Has four triangular faces</a:t>
            </a:r>
          </a:p>
        </p:txBody>
      </p:sp>
      <p:sp>
        <p:nvSpPr>
          <p:cNvPr id="111" name="Прямокутник 110"/>
          <p:cNvSpPr/>
          <p:nvPr/>
        </p:nvSpPr>
        <p:spPr>
          <a:xfrm>
            <a:off x="1956648" y="3416446"/>
            <a:ext cx="30657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All faces are the same</a:t>
            </a:r>
          </a:p>
        </p:txBody>
      </p:sp>
      <p:sp>
        <p:nvSpPr>
          <p:cNvPr id="123" name="Прямокутник 122"/>
          <p:cNvSpPr/>
          <p:nvPr/>
        </p:nvSpPr>
        <p:spPr>
          <a:xfrm>
            <a:off x="1839831" y="4744717"/>
            <a:ext cx="30657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Has seven faces</a:t>
            </a:r>
          </a:p>
        </p:txBody>
      </p:sp>
      <p:sp>
        <p:nvSpPr>
          <p:cNvPr id="125" name="Прямокутник 124"/>
          <p:cNvSpPr/>
          <p:nvPr/>
        </p:nvSpPr>
        <p:spPr>
          <a:xfrm>
            <a:off x="1918688" y="2098441"/>
            <a:ext cx="30657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Has two circular faces</a:t>
            </a:r>
          </a:p>
        </p:txBody>
      </p:sp>
      <p:sp>
        <p:nvSpPr>
          <p:cNvPr id="128" name="Прямокутник 127"/>
          <p:cNvSpPr/>
          <p:nvPr/>
        </p:nvSpPr>
        <p:spPr>
          <a:xfrm>
            <a:off x="1935161" y="3859670"/>
            <a:ext cx="30657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Has no faces</a:t>
            </a:r>
          </a:p>
        </p:txBody>
      </p:sp>
      <p:sp>
        <p:nvSpPr>
          <p:cNvPr id="131" name="Прямокутник 130"/>
          <p:cNvSpPr/>
          <p:nvPr/>
        </p:nvSpPr>
        <p:spPr>
          <a:xfrm>
            <a:off x="1910785" y="4294917"/>
            <a:ext cx="30657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Has two triangular faces</a:t>
            </a:r>
          </a:p>
        </p:txBody>
      </p:sp>
      <p:sp>
        <p:nvSpPr>
          <p:cNvPr id="136" name="Округлений прямокутник 135"/>
          <p:cNvSpPr/>
          <p:nvPr/>
        </p:nvSpPr>
        <p:spPr>
          <a:xfrm>
            <a:off x="213624" y="5564038"/>
            <a:ext cx="6474814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Прямокутник 136"/>
          <p:cNvSpPr/>
          <p:nvPr/>
        </p:nvSpPr>
        <p:spPr>
          <a:xfrm>
            <a:off x="213322" y="5616569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A triangular pyramid has all triangular faces. </a:t>
            </a:r>
          </a:p>
        </p:txBody>
      </p:sp>
      <p:sp>
        <p:nvSpPr>
          <p:cNvPr id="140" name="Округлений прямокутник 139"/>
          <p:cNvSpPr/>
          <p:nvPr/>
        </p:nvSpPr>
        <p:spPr>
          <a:xfrm>
            <a:off x="209350" y="6029507"/>
            <a:ext cx="6474814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Прямокутник 140"/>
          <p:cNvSpPr/>
          <p:nvPr/>
        </p:nvSpPr>
        <p:spPr>
          <a:xfrm>
            <a:off x="209048" y="6082038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A rectangular pyramid has all triangular faces. </a:t>
            </a:r>
          </a:p>
        </p:txBody>
      </p:sp>
      <p:sp>
        <p:nvSpPr>
          <p:cNvPr id="142" name="Округлений прямокутник 141"/>
          <p:cNvSpPr/>
          <p:nvPr/>
        </p:nvSpPr>
        <p:spPr>
          <a:xfrm>
            <a:off x="217898" y="6486632"/>
            <a:ext cx="6474814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Прямокутник 142"/>
          <p:cNvSpPr/>
          <p:nvPr/>
        </p:nvSpPr>
        <p:spPr>
          <a:xfrm>
            <a:off x="217596" y="6539163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A cuboid has all equal faces. </a:t>
            </a:r>
          </a:p>
        </p:txBody>
      </p:sp>
      <p:sp>
        <p:nvSpPr>
          <p:cNvPr id="144" name="Округлений прямокутник 143"/>
          <p:cNvSpPr/>
          <p:nvPr/>
        </p:nvSpPr>
        <p:spPr>
          <a:xfrm>
            <a:off x="217596" y="6943756"/>
            <a:ext cx="6474814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Прямокутник 147"/>
          <p:cNvSpPr/>
          <p:nvPr/>
        </p:nvSpPr>
        <p:spPr>
          <a:xfrm>
            <a:off x="217294" y="6996287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A cone has two faces. </a:t>
            </a:r>
          </a:p>
        </p:txBody>
      </p:sp>
      <p:sp>
        <p:nvSpPr>
          <p:cNvPr id="149" name="Округлений прямокутник 148"/>
          <p:cNvSpPr/>
          <p:nvPr/>
        </p:nvSpPr>
        <p:spPr>
          <a:xfrm>
            <a:off x="209048" y="7399863"/>
            <a:ext cx="6474814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Прямокутник 149"/>
          <p:cNvSpPr/>
          <p:nvPr/>
        </p:nvSpPr>
        <p:spPr>
          <a:xfrm>
            <a:off x="208746" y="7452394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The number of vertices in a cube is the same as the number of vertices in 7-sided pyramid. </a:t>
            </a:r>
          </a:p>
        </p:txBody>
      </p:sp>
      <p:sp>
        <p:nvSpPr>
          <p:cNvPr id="151" name="Округлений прямокутник 150"/>
          <p:cNvSpPr/>
          <p:nvPr/>
        </p:nvSpPr>
        <p:spPr>
          <a:xfrm>
            <a:off x="192469" y="7852237"/>
            <a:ext cx="6474814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Округлений прямокутник 152"/>
          <p:cNvSpPr/>
          <p:nvPr/>
        </p:nvSpPr>
        <p:spPr>
          <a:xfrm>
            <a:off x="188564" y="8324239"/>
            <a:ext cx="6474814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Прямокутник 154"/>
          <p:cNvSpPr/>
          <p:nvPr/>
        </p:nvSpPr>
        <p:spPr>
          <a:xfrm>
            <a:off x="205308" y="7904769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The number of edges in a triangular prism is the same as the number of vertices in 9-sided pyramid. </a:t>
            </a:r>
          </a:p>
        </p:txBody>
      </p:sp>
      <p:sp>
        <p:nvSpPr>
          <p:cNvPr id="156" name="Прямокутник 155"/>
          <p:cNvSpPr/>
          <p:nvPr/>
        </p:nvSpPr>
        <p:spPr>
          <a:xfrm>
            <a:off x="184248" y="8375807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The number of vertices in 6-sided prism is greater than the number of vertices in 6-sided pyramid. </a:t>
            </a:r>
          </a:p>
        </p:txBody>
      </p:sp>
    </p:spTree>
    <p:extLst>
      <p:ext uri="{BB962C8B-B14F-4D97-AF65-F5344CB8AC3E}">
        <p14:creationId xmlns:p14="http://schemas.microsoft.com/office/powerpoint/2010/main" val="354391059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Рисунок 8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03" t="14039" r="9669" b="75521"/>
          <a:stretch/>
        </p:blipFill>
        <p:spPr>
          <a:xfrm>
            <a:off x="162862" y="4380962"/>
            <a:ext cx="1236090" cy="744575"/>
          </a:xfrm>
          <a:prstGeom prst="rect">
            <a:avLst/>
          </a:prstGeom>
        </p:spPr>
      </p:pic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3D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2794296" y="78451"/>
            <a:ext cx="132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en-US" dirty="0">
                <a:solidFill>
                  <a:srgbClr val="FF0000"/>
                </a:solidFill>
                <a:latin typeface="Sassoon Infant Std" pitchFamily="34" charset="0"/>
                <a:cs typeface="Trebuchet MS"/>
              </a:rPr>
              <a:t>Answers</a:t>
            </a:r>
          </a:p>
        </p:txBody>
      </p:sp>
      <p:sp>
        <p:nvSpPr>
          <p:cNvPr id="665" name="Прямокутник 664"/>
          <p:cNvSpPr/>
          <p:nvPr/>
        </p:nvSpPr>
        <p:spPr>
          <a:xfrm>
            <a:off x="84096" y="5284460"/>
            <a:ext cx="67191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Sassoon Infant Std" panose="020B0503020103030203"/>
              </a:rPr>
              <a:t>True or False?</a:t>
            </a:r>
          </a:p>
        </p:txBody>
      </p:sp>
      <p:sp>
        <p:nvSpPr>
          <p:cNvPr id="907" name="Rectangle 33"/>
          <p:cNvSpPr/>
          <p:nvPr/>
        </p:nvSpPr>
        <p:spPr>
          <a:xfrm>
            <a:off x="188262" y="630832"/>
            <a:ext cx="6474814" cy="4585023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8" name="Прямокутник 157"/>
          <p:cNvSpPr/>
          <p:nvPr/>
        </p:nvSpPr>
        <p:spPr>
          <a:xfrm>
            <a:off x="213322" y="369730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Match the 3D shape with its property.</a:t>
            </a:r>
          </a:p>
        </p:txBody>
      </p:sp>
      <p:sp>
        <p:nvSpPr>
          <p:cNvPr id="162" name="Прямокутник 161"/>
          <p:cNvSpPr/>
          <p:nvPr/>
        </p:nvSpPr>
        <p:spPr>
          <a:xfrm>
            <a:off x="2754408" y="2980717"/>
            <a:ext cx="14272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Has one vertex</a:t>
            </a:r>
          </a:p>
        </p:txBody>
      </p:sp>
      <p:grpSp>
        <p:nvGrpSpPr>
          <p:cNvPr id="93" name="Group 113"/>
          <p:cNvGrpSpPr/>
          <p:nvPr/>
        </p:nvGrpSpPr>
        <p:grpSpPr>
          <a:xfrm>
            <a:off x="687832" y="163836"/>
            <a:ext cx="593489" cy="171412"/>
            <a:chOff x="897523" y="158438"/>
            <a:chExt cx="593489" cy="171412"/>
          </a:xfrm>
        </p:grpSpPr>
        <p:grpSp>
          <p:nvGrpSpPr>
            <p:cNvPr id="94" name="Group 114"/>
            <p:cNvGrpSpPr/>
            <p:nvPr/>
          </p:nvGrpSpPr>
          <p:grpSpPr>
            <a:xfrm>
              <a:off x="897523" y="158438"/>
              <a:ext cx="389820" cy="171412"/>
              <a:chOff x="1235681" y="158438"/>
              <a:chExt cx="389820" cy="171412"/>
            </a:xfrm>
          </p:grpSpPr>
          <p:sp>
            <p:nvSpPr>
              <p:cNvPr id="96" name="5-Point Star 116"/>
              <p:cNvSpPr/>
              <p:nvPr/>
            </p:nvSpPr>
            <p:spPr>
              <a:xfrm>
                <a:off x="1235681" y="158439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5-Point Star 117"/>
              <p:cNvSpPr/>
              <p:nvPr/>
            </p:nvSpPr>
            <p:spPr>
              <a:xfrm>
                <a:off x="1439350" y="158438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5" name="5-Point Star 115"/>
            <p:cNvSpPr/>
            <p:nvPr/>
          </p:nvSpPr>
          <p:spPr>
            <a:xfrm>
              <a:off x="1304861" y="158439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Округлений прямокутник 1"/>
          <p:cNvSpPr/>
          <p:nvPr/>
        </p:nvSpPr>
        <p:spPr>
          <a:xfrm>
            <a:off x="1919705" y="731493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Рисунок 7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52" y="741838"/>
            <a:ext cx="766593" cy="743434"/>
          </a:xfrm>
          <a:prstGeom prst="rect">
            <a:avLst/>
          </a:prstGeom>
        </p:spPr>
      </p:pic>
      <p:pic>
        <p:nvPicPr>
          <p:cNvPr id="81" name="Рисунок 8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30" y="3464498"/>
            <a:ext cx="594664" cy="816311"/>
          </a:xfrm>
          <a:prstGeom prst="rect">
            <a:avLst/>
          </a:prstGeom>
        </p:spPr>
      </p:pic>
      <p:pic>
        <p:nvPicPr>
          <p:cNvPr id="82" name="Рисунок 8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337" y="725785"/>
            <a:ext cx="702131" cy="840346"/>
          </a:xfrm>
          <a:prstGeom prst="rect">
            <a:avLst/>
          </a:prstGeom>
        </p:spPr>
      </p:pic>
      <p:pic>
        <p:nvPicPr>
          <p:cNvPr id="83" name="Рисунок 8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816" y="2479877"/>
            <a:ext cx="1024652" cy="741299"/>
          </a:xfrm>
          <a:prstGeom prst="rect">
            <a:avLst/>
          </a:prstGeom>
        </p:spPr>
      </p:pic>
      <p:pic>
        <p:nvPicPr>
          <p:cNvPr id="84" name="Рисунок 8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08" y="1569463"/>
            <a:ext cx="979819" cy="979819"/>
          </a:xfrm>
          <a:prstGeom prst="rect">
            <a:avLst/>
          </a:prstGeom>
        </p:spPr>
      </p:pic>
      <p:sp>
        <p:nvSpPr>
          <p:cNvPr id="85" name="Cube 6"/>
          <p:cNvSpPr/>
          <p:nvPr/>
        </p:nvSpPr>
        <p:spPr>
          <a:xfrm rot="16200000">
            <a:off x="5869236" y="1565930"/>
            <a:ext cx="490598" cy="915867"/>
          </a:xfrm>
          <a:prstGeom prst="cube">
            <a:avLst/>
          </a:prstGeom>
          <a:solidFill>
            <a:srgbClr val="DF5AC9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6" name="Рисунок 8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30" y="2641455"/>
            <a:ext cx="622231" cy="638698"/>
          </a:xfrm>
          <a:prstGeom prst="rect">
            <a:avLst/>
          </a:prstGeom>
        </p:spPr>
      </p:pic>
      <p:pic>
        <p:nvPicPr>
          <p:cNvPr id="88" name="Рисунок 8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5" t="68902" r="9051" b="20385"/>
          <a:stretch/>
        </p:blipFill>
        <p:spPr>
          <a:xfrm>
            <a:off x="5705363" y="4380962"/>
            <a:ext cx="832760" cy="726352"/>
          </a:xfrm>
          <a:prstGeom prst="rect">
            <a:avLst/>
          </a:prstGeom>
        </p:spPr>
      </p:pic>
      <p:pic>
        <p:nvPicPr>
          <p:cNvPr id="89" name="Рисунок 8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7" t="46793" r="12583" b="42766"/>
          <a:stretch/>
        </p:blipFill>
        <p:spPr>
          <a:xfrm>
            <a:off x="5664814" y="3479044"/>
            <a:ext cx="847178" cy="736469"/>
          </a:xfrm>
          <a:prstGeom prst="rect">
            <a:avLst/>
          </a:prstGeom>
        </p:spPr>
      </p:pic>
      <p:sp>
        <p:nvSpPr>
          <p:cNvPr id="90" name="Округлений прямокутник 89"/>
          <p:cNvSpPr/>
          <p:nvPr/>
        </p:nvSpPr>
        <p:spPr>
          <a:xfrm>
            <a:off x="1919705" y="1169127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Округлений прямокутник 90"/>
          <p:cNvSpPr/>
          <p:nvPr/>
        </p:nvSpPr>
        <p:spPr>
          <a:xfrm>
            <a:off x="1913806" y="1614249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Округлений прямокутник 91"/>
          <p:cNvSpPr/>
          <p:nvPr/>
        </p:nvSpPr>
        <p:spPr>
          <a:xfrm>
            <a:off x="1913806" y="2051883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Округлений прямокутник 97"/>
          <p:cNvSpPr/>
          <p:nvPr/>
        </p:nvSpPr>
        <p:spPr>
          <a:xfrm>
            <a:off x="1922527" y="2489517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Округлений прямокутник 99"/>
          <p:cNvSpPr/>
          <p:nvPr/>
        </p:nvSpPr>
        <p:spPr>
          <a:xfrm>
            <a:off x="1922527" y="2927151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Округлений прямокутник 100"/>
          <p:cNvSpPr/>
          <p:nvPr/>
        </p:nvSpPr>
        <p:spPr>
          <a:xfrm>
            <a:off x="1922527" y="3364785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Округлений прямокутник 101"/>
          <p:cNvSpPr/>
          <p:nvPr/>
        </p:nvSpPr>
        <p:spPr>
          <a:xfrm>
            <a:off x="1922527" y="3802419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Округлений прямокутник 102"/>
          <p:cNvSpPr/>
          <p:nvPr/>
        </p:nvSpPr>
        <p:spPr>
          <a:xfrm>
            <a:off x="1913806" y="4240053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Округлений прямокутник 103"/>
          <p:cNvSpPr/>
          <p:nvPr/>
        </p:nvSpPr>
        <p:spPr>
          <a:xfrm>
            <a:off x="1913806" y="4677687"/>
            <a:ext cx="3074451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Прямокутник 106"/>
          <p:cNvSpPr/>
          <p:nvPr/>
        </p:nvSpPr>
        <p:spPr>
          <a:xfrm>
            <a:off x="2749173" y="778780"/>
            <a:ext cx="14272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Consists of 8 faces</a:t>
            </a:r>
          </a:p>
        </p:txBody>
      </p:sp>
      <p:sp>
        <p:nvSpPr>
          <p:cNvPr id="108" name="Прямокутник 107"/>
          <p:cNvSpPr/>
          <p:nvPr/>
        </p:nvSpPr>
        <p:spPr>
          <a:xfrm>
            <a:off x="1929351" y="1594522"/>
            <a:ext cx="30657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The number of vertices is 4 less than the number of edges</a:t>
            </a:r>
          </a:p>
        </p:txBody>
      </p:sp>
      <p:sp>
        <p:nvSpPr>
          <p:cNvPr id="109" name="Прямокутник 108"/>
          <p:cNvSpPr/>
          <p:nvPr/>
        </p:nvSpPr>
        <p:spPr>
          <a:xfrm>
            <a:off x="1929113" y="1221650"/>
            <a:ext cx="30657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Has two 5-sided faces</a:t>
            </a:r>
          </a:p>
        </p:txBody>
      </p:sp>
      <p:sp>
        <p:nvSpPr>
          <p:cNvPr id="110" name="Прямокутник 109"/>
          <p:cNvSpPr/>
          <p:nvPr/>
        </p:nvSpPr>
        <p:spPr>
          <a:xfrm>
            <a:off x="1894106" y="2540885"/>
            <a:ext cx="30657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Has four triangular faces</a:t>
            </a:r>
          </a:p>
        </p:txBody>
      </p:sp>
      <p:sp>
        <p:nvSpPr>
          <p:cNvPr id="111" name="Прямокутник 110"/>
          <p:cNvSpPr/>
          <p:nvPr/>
        </p:nvSpPr>
        <p:spPr>
          <a:xfrm>
            <a:off x="1956648" y="3416446"/>
            <a:ext cx="30657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All faces are the same</a:t>
            </a:r>
          </a:p>
        </p:txBody>
      </p:sp>
      <p:cxnSp>
        <p:nvCxnSpPr>
          <p:cNvPr id="5" name="Заокруглена сполучна лінія 4"/>
          <p:cNvCxnSpPr>
            <a:stCxn id="80" idx="3"/>
            <a:endCxn id="101" idx="1"/>
          </p:cNvCxnSpPr>
          <p:nvPr/>
        </p:nvCxnSpPr>
        <p:spPr>
          <a:xfrm>
            <a:off x="1188245" y="1113555"/>
            <a:ext cx="734282" cy="2442261"/>
          </a:xfrm>
          <a:prstGeom prst="curvedConnector3">
            <a:avLst>
              <a:gd name="adj1" fmla="val 50000"/>
            </a:avLst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triangle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" name="Заокруглена сполучна лінія 10"/>
          <p:cNvCxnSpPr>
            <a:stCxn id="89" idx="0"/>
            <a:endCxn id="2" idx="3"/>
          </p:cNvCxnSpPr>
          <p:nvPr/>
        </p:nvCxnSpPr>
        <p:spPr>
          <a:xfrm rot="16200000" flipV="1">
            <a:off x="4263020" y="1653660"/>
            <a:ext cx="2556520" cy="1094247"/>
          </a:xfrm>
          <a:prstGeom prst="curvedConnector2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triangle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" name="Заокруглена сполучна лінія 15"/>
          <p:cNvCxnSpPr>
            <a:stCxn id="88" idx="1"/>
            <a:endCxn id="109" idx="3"/>
          </p:cNvCxnSpPr>
          <p:nvPr/>
        </p:nvCxnSpPr>
        <p:spPr>
          <a:xfrm rot="10800000">
            <a:off x="4994843" y="1360150"/>
            <a:ext cx="710520" cy="3383988"/>
          </a:xfrm>
          <a:prstGeom prst="curvedConnector3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triangle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1" name="Заокруглена сполучна лінія 20"/>
          <p:cNvCxnSpPr>
            <a:stCxn id="85" idx="0"/>
            <a:endCxn id="91" idx="3"/>
          </p:cNvCxnSpPr>
          <p:nvPr/>
        </p:nvCxnSpPr>
        <p:spPr>
          <a:xfrm rot="10800000">
            <a:off x="4988258" y="1805281"/>
            <a:ext cx="668345" cy="157259"/>
          </a:xfrm>
          <a:prstGeom prst="curvedConnector3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triangle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4" name="Заокруглена сполучна лінія 23"/>
          <p:cNvCxnSpPr>
            <a:stCxn id="82" idx="2"/>
            <a:endCxn id="100" idx="3"/>
          </p:cNvCxnSpPr>
          <p:nvPr/>
        </p:nvCxnSpPr>
        <p:spPr>
          <a:xfrm rot="5400000">
            <a:off x="4766666" y="1796444"/>
            <a:ext cx="1552051" cy="1091425"/>
          </a:xfrm>
          <a:prstGeom prst="curvedConnector2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triangle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Заокруглена сполучна лінія 26"/>
          <p:cNvCxnSpPr>
            <a:endCxn id="110" idx="1"/>
          </p:cNvCxnSpPr>
          <p:nvPr/>
        </p:nvCxnSpPr>
        <p:spPr>
          <a:xfrm>
            <a:off x="984576" y="2390138"/>
            <a:ext cx="909530" cy="289247"/>
          </a:xfrm>
          <a:prstGeom prst="curvedConnector3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triangle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3" name="Прямокутник 122"/>
          <p:cNvSpPr/>
          <p:nvPr/>
        </p:nvSpPr>
        <p:spPr>
          <a:xfrm>
            <a:off x="1839831" y="4744717"/>
            <a:ext cx="30657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Has seven faces</a:t>
            </a:r>
          </a:p>
        </p:txBody>
      </p:sp>
      <p:cxnSp>
        <p:nvCxnSpPr>
          <p:cNvPr id="31" name="Заокруглена сполучна лінія 30"/>
          <p:cNvCxnSpPr>
            <a:cxnSpLocks/>
            <a:endCxn id="103" idx="3"/>
          </p:cNvCxnSpPr>
          <p:nvPr/>
        </p:nvCxnSpPr>
        <p:spPr>
          <a:xfrm rot="5400000">
            <a:off x="4751596" y="3445340"/>
            <a:ext cx="1222405" cy="749082"/>
          </a:xfrm>
          <a:prstGeom prst="curvedConnector2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triangle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5" name="Прямокутник 124"/>
          <p:cNvSpPr/>
          <p:nvPr/>
        </p:nvSpPr>
        <p:spPr>
          <a:xfrm>
            <a:off x="1918688" y="2098441"/>
            <a:ext cx="30657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Has two circular faces</a:t>
            </a:r>
          </a:p>
        </p:txBody>
      </p:sp>
      <p:cxnSp>
        <p:nvCxnSpPr>
          <p:cNvPr id="35" name="Заокруглена сполучна лінія 34"/>
          <p:cNvCxnSpPr>
            <a:stCxn id="81" idx="3"/>
            <a:endCxn id="92" idx="1"/>
          </p:cNvCxnSpPr>
          <p:nvPr/>
        </p:nvCxnSpPr>
        <p:spPr>
          <a:xfrm flipV="1">
            <a:off x="1081594" y="2242914"/>
            <a:ext cx="832212" cy="1629740"/>
          </a:xfrm>
          <a:prstGeom prst="curvedConnector3">
            <a:avLst>
              <a:gd name="adj1" fmla="val 50000"/>
            </a:avLst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triangle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8" name="Прямокутник 127"/>
          <p:cNvSpPr/>
          <p:nvPr/>
        </p:nvSpPr>
        <p:spPr>
          <a:xfrm>
            <a:off x="1935161" y="3859670"/>
            <a:ext cx="30657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Has no faces</a:t>
            </a:r>
          </a:p>
        </p:txBody>
      </p:sp>
      <p:cxnSp>
        <p:nvCxnSpPr>
          <p:cNvPr id="38" name="Заокруглена сполучна лінія 37"/>
          <p:cNvCxnSpPr>
            <a:stCxn id="86" idx="3"/>
            <a:endCxn id="128" idx="1"/>
          </p:cNvCxnSpPr>
          <p:nvPr/>
        </p:nvCxnSpPr>
        <p:spPr>
          <a:xfrm>
            <a:off x="1109161" y="2960804"/>
            <a:ext cx="826000" cy="1037366"/>
          </a:xfrm>
          <a:prstGeom prst="curvedConnector3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triangle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1" name="Прямокутник 130"/>
          <p:cNvSpPr/>
          <p:nvPr/>
        </p:nvSpPr>
        <p:spPr>
          <a:xfrm>
            <a:off x="1910785" y="4294917"/>
            <a:ext cx="30657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Has two triangular faces</a:t>
            </a:r>
          </a:p>
        </p:txBody>
      </p:sp>
      <p:cxnSp>
        <p:nvCxnSpPr>
          <p:cNvPr id="42" name="Заокруглена сполучна лінія 41"/>
          <p:cNvCxnSpPr>
            <a:endCxn id="104" idx="1"/>
          </p:cNvCxnSpPr>
          <p:nvPr/>
        </p:nvCxnSpPr>
        <p:spPr>
          <a:xfrm>
            <a:off x="984576" y="4677687"/>
            <a:ext cx="929230" cy="191031"/>
          </a:xfrm>
          <a:prstGeom prst="curvedConnector3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triangle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6" name="Округлений прямокутник 135"/>
          <p:cNvSpPr/>
          <p:nvPr/>
        </p:nvSpPr>
        <p:spPr>
          <a:xfrm>
            <a:off x="213624" y="5564038"/>
            <a:ext cx="6474814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Прямокутник 136"/>
          <p:cNvSpPr/>
          <p:nvPr/>
        </p:nvSpPr>
        <p:spPr>
          <a:xfrm>
            <a:off x="213322" y="5616569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A triangular pyramid has all triangular faces. </a:t>
            </a:r>
          </a:p>
        </p:txBody>
      </p:sp>
      <p:sp>
        <p:nvSpPr>
          <p:cNvPr id="140" name="Округлений прямокутник 139"/>
          <p:cNvSpPr/>
          <p:nvPr/>
        </p:nvSpPr>
        <p:spPr>
          <a:xfrm>
            <a:off x="209350" y="6029507"/>
            <a:ext cx="6474814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Прямокутник 140"/>
          <p:cNvSpPr/>
          <p:nvPr/>
        </p:nvSpPr>
        <p:spPr>
          <a:xfrm>
            <a:off x="209048" y="6082038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A rectangular pyramid has all triangular faces. </a:t>
            </a:r>
          </a:p>
        </p:txBody>
      </p:sp>
      <p:sp>
        <p:nvSpPr>
          <p:cNvPr id="142" name="Округлений прямокутник 141"/>
          <p:cNvSpPr/>
          <p:nvPr/>
        </p:nvSpPr>
        <p:spPr>
          <a:xfrm>
            <a:off x="217898" y="6486632"/>
            <a:ext cx="6474814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Прямокутник 142"/>
          <p:cNvSpPr/>
          <p:nvPr/>
        </p:nvSpPr>
        <p:spPr>
          <a:xfrm>
            <a:off x="217596" y="6539163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A cuboid has all equal faces. </a:t>
            </a:r>
          </a:p>
        </p:txBody>
      </p:sp>
      <p:sp>
        <p:nvSpPr>
          <p:cNvPr id="144" name="Округлений прямокутник 143"/>
          <p:cNvSpPr/>
          <p:nvPr/>
        </p:nvSpPr>
        <p:spPr>
          <a:xfrm>
            <a:off x="217596" y="6943756"/>
            <a:ext cx="6474814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Прямокутник 147"/>
          <p:cNvSpPr/>
          <p:nvPr/>
        </p:nvSpPr>
        <p:spPr>
          <a:xfrm>
            <a:off x="217294" y="6996287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A cone has two faces. </a:t>
            </a:r>
          </a:p>
        </p:txBody>
      </p:sp>
      <p:sp>
        <p:nvSpPr>
          <p:cNvPr id="149" name="Округлений прямокутник 148"/>
          <p:cNvSpPr/>
          <p:nvPr/>
        </p:nvSpPr>
        <p:spPr>
          <a:xfrm>
            <a:off x="209048" y="7399863"/>
            <a:ext cx="6474814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Прямокутник 149"/>
          <p:cNvSpPr/>
          <p:nvPr/>
        </p:nvSpPr>
        <p:spPr>
          <a:xfrm>
            <a:off x="208746" y="7452394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The number of vertices in a cube is the same as the number of vertices in 7-sided pyramid. </a:t>
            </a:r>
          </a:p>
        </p:txBody>
      </p:sp>
      <p:sp>
        <p:nvSpPr>
          <p:cNvPr id="151" name="Округлений прямокутник 150"/>
          <p:cNvSpPr/>
          <p:nvPr/>
        </p:nvSpPr>
        <p:spPr>
          <a:xfrm>
            <a:off x="192469" y="7852237"/>
            <a:ext cx="6474814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Округлений прямокутник 152"/>
          <p:cNvSpPr/>
          <p:nvPr/>
        </p:nvSpPr>
        <p:spPr>
          <a:xfrm>
            <a:off x="188564" y="8324239"/>
            <a:ext cx="6474814" cy="382062"/>
          </a:xfrm>
          <a:prstGeom prst="round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Прямокутник 154"/>
          <p:cNvSpPr/>
          <p:nvPr/>
        </p:nvSpPr>
        <p:spPr>
          <a:xfrm>
            <a:off x="205308" y="7904769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The number of edges in a triangular prism is the same as the number of vertices in 9-sided pyramid. </a:t>
            </a:r>
          </a:p>
        </p:txBody>
      </p:sp>
      <p:sp>
        <p:nvSpPr>
          <p:cNvPr id="156" name="Прямокутник 155"/>
          <p:cNvSpPr/>
          <p:nvPr/>
        </p:nvSpPr>
        <p:spPr>
          <a:xfrm>
            <a:off x="184248" y="8375807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Sassoon Infant Std" panose="020B0503020103030203"/>
              </a:rPr>
              <a:t>The number of vertices in 6-sided prism is greater than the number of vertices in 6-sided pyramid. </a:t>
            </a:r>
          </a:p>
        </p:txBody>
      </p:sp>
      <p:sp>
        <p:nvSpPr>
          <p:cNvPr id="159" name="Прямокутник 158"/>
          <p:cNvSpPr/>
          <p:nvPr/>
        </p:nvSpPr>
        <p:spPr>
          <a:xfrm>
            <a:off x="6114535" y="5720722"/>
            <a:ext cx="6165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True </a:t>
            </a:r>
          </a:p>
        </p:txBody>
      </p:sp>
      <p:sp>
        <p:nvSpPr>
          <p:cNvPr id="160" name="Прямокутник 159"/>
          <p:cNvSpPr/>
          <p:nvPr/>
        </p:nvSpPr>
        <p:spPr>
          <a:xfrm>
            <a:off x="6186639" y="7554255"/>
            <a:ext cx="6165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True </a:t>
            </a:r>
          </a:p>
        </p:txBody>
      </p:sp>
      <p:sp>
        <p:nvSpPr>
          <p:cNvPr id="165" name="Прямокутник 164"/>
          <p:cNvSpPr/>
          <p:nvPr/>
        </p:nvSpPr>
        <p:spPr>
          <a:xfrm>
            <a:off x="6133194" y="6191410"/>
            <a:ext cx="6165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False </a:t>
            </a:r>
          </a:p>
        </p:txBody>
      </p:sp>
      <p:sp>
        <p:nvSpPr>
          <p:cNvPr id="168" name="Прямокутник 167"/>
          <p:cNvSpPr/>
          <p:nvPr/>
        </p:nvSpPr>
        <p:spPr>
          <a:xfrm>
            <a:off x="6133194" y="6652164"/>
            <a:ext cx="6165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False </a:t>
            </a:r>
          </a:p>
        </p:txBody>
      </p:sp>
      <p:sp>
        <p:nvSpPr>
          <p:cNvPr id="176" name="Прямокутник 175"/>
          <p:cNvSpPr/>
          <p:nvPr/>
        </p:nvSpPr>
        <p:spPr>
          <a:xfrm>
            <a:off x="6153460" y="7093789"/>
            <a:ext cx="6165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False </a:t>
            </a:r>
          </a:p>
        </p:txBody>
      </p:sp>
      <p:sp>
        <p:nvSpPr>
          <p:cNvPr id="177" name="Прямокутник 176"/>
          <p:cNvSpPr/>
          <p:nvPr/>
        </p:nvSpPr>
        <p:spPr>
          <a:xfrm>
            <a:off x="6146636" y="8029030"/>
            <a:ext cx="6165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False </a:t>
            </a:r>
          </a:p>
        </p:txBody>
      </p:sp>
      <p:sp>
        <p:nvSpPr>
          <p:cNvPr id="178" name="Прямокутник 177"/>
          <p:cNvSpPr/>
          <p:nvPr/>
        </p:nvSpPr>
        <p:spPr>
          <a:xfrm>
            <a:off x="6142771" y="8500778"/>
            <a:ext cx="6165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True </a:t>
            </a:r>
          </a:p>
        </p:txBody>
      </p:sp>
    </p:spTree>
    <p:extLst>
      <p:ext uri="{BB962C8B-B14F-4D97-AF65-F5344CB8AC3E}">
        <p14:creationId xmlns:p14="http://schemas.microsoft.com/office/powerpoint/2010/main" val="1027008594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Box 113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3</a:t>
            </a:r>
          </a:p>
        </p:txBody>
      </p:sp>
      <p:grpSp>
        <p:nvGrpSpPr>
          <p:cNvPr id="116" name="Групувати 115"/>
          <p:cNvGrpSpPr/>
          <p:nvPr/>
        </p:nvGrpSpPr>
        <p:grpSpPr>
          <a:xfrm>
            <a:off x="213681" y="475645"/>
            <a:ext cx="6480000" cy="3899182"/>
            <a:chOff x="223520" y="465232"/>
            <a:chExt cx="3177451" cy="3896360"/>
          </a:xfrm>
          <a:solidFill>
            <a:srgbClr val="F999D0"/>
          </a:solidFill>
        </p:grpSpPr>
        <p:sp>
          <p:nvSpPr>
            <p:cNvPr id="117" name="Округлений прямокутник 116"/>
            <p:cNvSpPr/>
            <p:nvPr/>
          </p:nvSpPr>
          <p:spPr>
            <a:xfrm>
              <a:off x="223520" y="465232"/>
              <a:ext cx="3177451" cy="3896360"/>
            </a:xfrm>
            <a:prstGeom prst="roundRect">
              <a:avLst>
                <a:gd name="adj" fmla="val 10455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8" name="Округлений прямокутник 117"/>
            <p:cNvSpPr/>
            <p:nvPr/>
          </p:nvSpPr>
          <p:spPr>
            <a:xfrm>
              <a:off x="241739" y="506793"/>
              <a:ext cx="1515194" cy="3821655"/>
            </a:xfrm>
            <a:prstGeom prst="roundRect">
              <a:avLst>
                <a:gd name="adj" fmla="val 12174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156" name="TextBox 155"/>
          <p:cNvSpPr txBox="1"/>
          <p:nvPr/>
        </p:nvSpPr>
        <p:spPr>
          <a:xfrm>
            <a:off x="6602440" y="4649125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72" name="TextBox 571"/>
          <p:cNvSpPr txBox="1"/>
          <p:nvPr/>
        </p:nvSpPr>
        <p:spPr>
          <a:xfrm>
            <a:off x="208880" y="821472"/>
            <a:ext cx="313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Sort a selection of 3D shapes using the </a:t>
            </a:r>
          </a:p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criteria in the table.</a:t>
            </a:r>
          </a:p>
        </p:txBody>
      </p:sp>
      <p:sp>
        <p:nvSpPr>
          <p:cNvPr id="298" name="Округлений прямокутник 297"/>
          <p:cNvSpPr/>
          <p:nvPr/>
        </p:nvSpPr>
        <p:spPr>
          <a:xfrm>
            <a:off x="3370811" y="501737"/>
            <a:ext cx="3295763" cy="1898460"/>
          </a:xfrm>
          <a:prstGeom prst="roundRect">
            <a:avLst>
              <a:gd name="adj" fmla="val 2003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1" name="TextBox 300"/>
          <p:cNvSpPr txBox="1"/>
          <p:nvPr/>
        </p:nvSpPr>
        <p:spPr>
          <a:xfrm>
            <a:off x="3442727" y="672047"/>
            <a:ext cx="2294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Leanna has a 3D shape, she says,</a:t>
            </a:r>
          </a:p>
        </p:txBody>
      </p:sp>
      <p:sp>
        <p:nvSpPr>
          <p:cNvPr id="6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3D Shapes</a:t>
            </a:r>
          </a:p>
        </p:txBody>
      </p:sp>
      <p:sp>
        <p:nvSpPr>
          <p:cNvPr id="63" name="Shape 519"/>
          <p:cNvSpPr/>
          <p:nvPr/>
        </p:nvSpPr>
        <p:spPr>
          <a:xfrm>
            <a:off x="-305950" y="4679846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3D Shapes</a:t>
            </a:r>
          </a:p>
        </p:txBody>
      </p:sp>
      <p:sp>
        <p:nvSpPr>
          <p:cNvPr id="67" name="Округлений прямокутник 66"/>
          <p:cNvSpPr/>
          <p:nvPr/>
        </p:nvSpPr>
        <p:spPr>
          <a:xfrm>
            <a:off x="3371136" y="2425935"/>
            <a:ext cx="3295763" cy="1923154"/>
          </a:xfrm>
          <a:prstGeom prst="roundRect">
            <a:avLst>
              <a:gd name="adj" fmla="val 19740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15" name="Таблиця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62177"/>
              </p:ext>
            </p:extLst>
          </p:nvPr>
        </p:nvGraphicFramePr>
        <p:xfrm>
          <a:off x="349391" y="1451651"/>
          <a:ext cx="2868519" cy="20945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6173">
                  <a:extLst>
                    <a:ext uri="{9D8B030D-6E8A-4147-A177-3AD203B41FA5}">
                      <a16:colId xmlns:a16="http://schemas.microsoft.com/office/drawing/2014/main" val="252806653"/>
                    </a:ext>
                  </a:extLst>
                </a:gridCol>
                <a:gridCol w="956173">
                  <a:extLst>
                    <a:ext uri="{9D8B030D-6E8A-4147-A177-3AD203B41FA5}">
                      <a16:colId xmlns:a16="http://schemas.microsoft.com/office/drawing/2014/main" val="808179133"/>
                    </a:ext>
                  </a:extLst>
                </a:gridCol>
                <a:gridCol w="956173">
                  <a:extLst>
                    <a:ext uri="{9D8B030D-6E8A-4147-A177-3AD203B41FA5}">
                      <a16:colId xmlns:a16="http://schemas.microsoft.com/office/drawing/2014/main" val="1616185965"/>
                    </a:ext>
                  </a:extLst>
                </a:gridCol>
              </a:tblGrid>
              <a:tr h="641251"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At least one triangular face</a:t>
                      </a:r>
                      <a:endParaRPr lang="uk-UA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No triangular faces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558448"/>
                  </a:ext>
                </a:extLst>
              </a:tr>
              <a:tr h="72663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Prism</a:t>
                      </a:r>
                      <a:endParaRPr lang="uk-UA" sz="12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7177077"/>
                  </a:ext>
                </a:extLst>
              </a:tr>
              <a:tr h="72663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Not a prism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4984908"/>
                  </a:ext>
                </a:extLst>
              </a:tr>
            </a:tbl>
          </a:graphicData>
        </a:graphic>
      </p:graphicFrame>
      <p:pic>
        <p:nvPicPr>
          <p:cNvPr id="72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733" y="2801705"/>
            <a:ext cx="838479" cy="853414"/>
          </a:xfrm>
          <a:prstGeom prst="rect">
            <a:avLst/>
          </a:prstGeom>
        </p:spPr>
      </p:pic>
      <p:pic>
        <p:nvPicPr>
          <p:cNvPr id="7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201" y="908428"/>
            <a:ext cx="1006275" cy="812567"/>
          </a:xfrm>
          <a:prstGeom prst="rect">
            <a:avLst/>
          </a:prstGeom>
        </p:spPr>
      </p:pic>
      <p:sp>
        <p:nvSpPr>
          <p:cNvPr id="2" name="Округлена прямокутна виноска 1"/>
          <p:cNvSpPr/>
          <p:nvPr/>
        </p:nvSpPr>
        <p:spPr>
          <a:xfrm rot="5400000">
            <a:off x="5253893" y="399935"/>
            <a:ext cx="628770" cy="2025843"/>
          </a:xfrm>
          <a:prstGeom prst="wedgeRoundRectCallout">
            <a:avLst>
              <a:gd name="adj1" fmla="val 20712"/>
              <a:gd name="adj2" fmla="val 78419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рямокутник 2"/>
          <p:cNvSpPr/>
          <p:nvPr/>
        </p:nvSpPr>
        <p:spPr>
          <a:xfrm>
            <a:off x="4555356" y="1196484"/>
            <a:ext cx="2064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One face of my shape is a triangle.</a:t>
            </a:r>
            <a:endParaRPr lang="uk-UA" sz="1200" dirty="0"/>
          </a:p>
        </p:txBody>
      </p:sp>
      <p:sp>
        <p:nvSpPr>
          <p:cNvPr id="74" name="TextBox 73"/>
          <p:cNvSpPr txBox="1"/>
          <p:nvPr/>
        </p:nvSpPr>
        <p:spPr>
          <a:xfrm>
            <a:off x="3869936" y="1925717"/>
            <a:ext cx="2294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What could Leanna’s shape be?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650318" y="2532023"/>
            <a:ext cx="92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Zach says,</a:t>
            </a:r>
          </a:p>
        </p:txBody>
      </p:sp>
      <p:sp>
        <p:nvSpPr>
          <p:cNvPr id="76" name="Округлена прямокутна виноска 75"/>
          <p:cNvSpPr/>
          <p:nvPr/>
        </p:nvSpPr>
        <p:spPr>
          <a:xfrm rot="16200000">
            <a:off x="4189831" y="2370647"/>
            <a:ext cx="628770" cy="2025843"/>
          </a:xfrm>
          <a:prstGeom prst="wedgeRoundRectCallout">
            <a:avLst>
              <a:gd name="adj1" fmla="val -18897"/>
              <a:gd name="adj2" fmla="val 84001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7" name="Прямокутник 76"/>
          <p:cNvSpPr/>
          <p:nvPr/>
        </p:nvSpPr>
        <p:spPr>
          <a:xfrm>
            <a:off x="3416993" y="3173879"/>
            <a:ext cx="2064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All 3D shapes have one rectangular face.</a:t>
            </a:r>
            <a:endParaRPr lang="uk-UA" sz="1200" dirty="0"/>
          </a:p>
        </p:txBody>
      </p:sp>
      <p:sp>
        <p:nvSpPr>
          <p:cNvPr id="78" name="TextBox 77"/>
          <p:cNvSpPr txBox="1"/>
          <p:nvPr/>
        </p:nvSpPr>
        <p:spPr>
          <a:xfrm>
            <a:off x="3819661" y="3898601"/>
            <a:ext cx="2294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Do you agree with Zach?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262977" y="3754369"/>
            <a:ext cx="3059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Change the headings of the table and rearrange your shapes.</a:t>
            </a:r>
          </a:p>
        </p:txBody>
      </p:sp>
      <p:grpSp>
        <p:nvGrpSpPr>
          <p:cNvPr id="176" name="Групувати 175"/>
          <p:cNvGrpSpPr/>
          <p:nvPr/>
        </p:nvGrpSpPr>
        <p:grpSpPr>
          <a:xfrm>
            <a:off x="213180" y="5002619"/>
            <a:ext cx="6480000" cy="3899182"/>
            <a:chOff x="223520" y="465232"/>
            <a:chExt cx="3177451" cy="3896360"/>
          </a:xfrm>
          <a:solidFill>
            <a:srgbClr val="F999D0"/>
          </a:solidFill>
        </p:grpSpPr>
        <p:sp>
          <p:nvSpPr>
            <p:cNvPr id="177" name="Округлений прямокутник 176"/>
            <p:cNvSpPr/>
            <p:nvPr/>
          </p:nvSpPr>
          <p:spPr>
            <a:xfrm>
              <a:off x="223520" y="465232"/>
              <a:ext cx="3177451" cy="3896360"/>
            </a:xfrm>
            <a:prstGeom prst="roundRect">
              <a:avLst>
                <a:gd name="adj" fmla="val 10455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78" name="Округлений прямокутник 177"/>
            <p:cNvSpPr/>
            <p:nvPr/>
          </p:nvSpPr>
          <p:spPr>
            <a:xfrm>
              <a:off x="241739" y="506793"/>
              <a:ext cx="1515194" cy="3821655"/>
            </a:xfrm>
            <a:prstGeom prst="roundRect">
              <a:avLst>
                <a:gd name="adj" fmla="val 12174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179" name="TextBox 178"/>
          <p:cNvSpPr txBox="1"/>
          <p:nvPr/>
        </p:nvSpPr>
        <p:spPr>
          <a:xfrm>
            <a:off x="208379" y="5348446"/>
            <a:ext cx="313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Sort a selection of 3D shapes using the </a:t>
            </a:r>
          </a:p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criteria in the table.</a:t>
            </a:r>
          </a:p>
        </p:txBody>
      </p:sp>
      <p:sp>
        <p:nvSpPr>
          <p:cNvPr id="180" name="Округлений прямокутник 179"/>
          <p:cNvSpPr/>
          <p:nvPr/>
        </p:nvSpPr>
        <p:spPr>
          <a:xfrm>
            <a:off x="3370310" y="5028711"/>
            <a:ext cx="3295763" cy="1898460"/>
          </a:xfrm>
          <a:prstGeom prst="roundRect">
            <a:avLst>
              <a:gd name="adj" fmla="val 2003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1" name="TextBox 180"/>
          <p:cNvSpPr txBox="1"/>
          <p:nvPr/>
        </p:nvSpPr>
        <p:spPr>
          <a:xfrm>
            <a:off x="3442226" y="5199021"/>
            <a:ext cx="2294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Leanna has a 3D shape, she says,</a:t>
            </a:r>
          </a:p>
        </p:txBody>
      </p:sp>
      <p:sp>
        <p:nvSpPr>
          <p:cNvPr id="182" name="Округлений прямокутник 181"/>
          <p:cNvSpPr/>
          <p:nvPr/>
        </p:nvSpPr>
        <p:spPr>
          <a:xfrm>
            <a:off x="3370635" y="6952909"/>
            <a:ext cx="3295763" cy="1923154"/>
          </a:xfrm>
          <a:prstGeom prst="roundRect">
            <a:avLst>
              <a:gd name="adj" fmla="val 19740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183" name="Таблиця 1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767210"/>
              </p:ext>
            </p:extLst>
          </p:nvPr>
        </p:nvGraphicFramePr>
        <p:xfrm>
          <a:off x="348890" y="5978625"/>
          <a:ext cx="2868519" cy="20945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6173">
                  <a:extLst>
                    <a:ext uri="{9D8B030D-6E8A-4147-A177-3AD203B41FA5}">
                      <a16:colId xmlns:a16="http://schemas.microsoft.com/office/drawing/2014/main" val="252806653"/>
                    </a:ext>
                  </a:extLst>
                </a:gridCol>
                <a:gridCol w="956173">
                  <a:extLst>
                    <a:ext uri="{9D8B030D-6E8A-4147-A177-3AD203B41FA5}">
                      <a16:colId xmlns:a16="http://schemas.microsoft.com/office/drawing/2014/main" val="808179133"/>
                    </a:ext>
                  </a:extLst>
                </a:gridCol>
                <a:gridCol w="956173">
                  <a:extLst>
                    <a:ext uri="{9D8B030D-6E8A-4147-A177-3AD203B41FA5}">
                      <a16:colId xmlns:a16="http://schemas.microsoft.com/office/drawing/2014/main" val="1616185965"/>
                    </a:ext>
                  </a:extLst>
                </a:gridCol>
              </a:tblGrid>
              <a:tr h="641251"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At least one triangular face</a:t>
                      </a:r>
                      <a:endParaRPr lang="uk-UA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No triangular faces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558448"/>
                  </a:ext>
                </a:extLst>
              </a:tr>
              <a:tr h="72663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Prism</a:t>
                      </a:r>
                      <a:endParaRPr lang="uk-UA" sz="12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7177077"/>
                  </a:ext>
                </a:extLst>
              </a:tr>
              <a:tr h="72663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Not a prism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4984908"/>
                  </a:ext>
                </a:extLst>
              </a:tr>
            </a:tbl>
          </a:graphicData>
        </a:graphic>
      </p:graphicFrame>
      <p:pic>
        <p:nvPicPr>
          <p:cNvPr id="184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232" y="7328679"/>
            <a:ext cx="838479" cy="853414"/>
          </a:xfrm>
          <a:prstGeom prst="rect">
            <a:avLst/>
          </a:prstGeom>
        </p:spPr>
      </p:pic>
      <p:pic>
        <p:nvPicPr>
          <p:cNvPr id="185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700" y="5435402"/>
            <a:ext cx="1006275" cy="812567"/>
          </a:xfrm>
          <a:prstGeom prst="rect">
            <a:avLst/>
          </a:prstGeom>
        </p:spPr>
      </p:pic>
      <p:sp>
        <p:nvSpPr>
          <p:cNvPr id="186" name="Округлена прямокутна виноска 185"/>
          <p:cNvSpPr/>
          <p:nvPr/>
        </p:nvSpPr>
        <p:spPr>
          <a:xfrm rot="5400000">
            <a:off x="5253392" y="4926909"/>
            <a:ext cx="628770" cy="2025843"/>
          </a:xfrm>
          <a:prstGeom prst="wedgeRoundRectCallout">
            <a:avLst>
              <a:gd name="adj1" fmla="val 20712"/>
              <a:gd name="adj2" fmla="val 78419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7" name="Прямокутник 186"/>
          <p:cNvSpPr/>
          <p:nvPr/>
        </p:nvSpPr>
        <p:spPr>
          <a:xfrm>
            <a:off x="4554855" y="5723458"/>
            <a:ext cx="2064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One face of my shape is a triangle.</a:t>
            </a:r>
            <a:endParaRPr lang="uk-UA" sz="1200" dirty="0"/>
          </a:p>
        </p:txBody>
      </p:sp>
      <p:sp>
        <p:nvSpPr>
          <p:cNvPr id="188" name="TextBox 187"/>
          <p:cNvSpPr txBox="1"/>
          <p:nvPr/>
        </p:nvSpPr>
        <p:spPr>
          <a:xfrm>
            <a:off x="3869435" y="6452691"/>
            <a:ext cx="2294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What could Leanna’s shape be?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5649817" y="7058997"/>
            <a:ext cx="92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Zach says,</a:t>
            </a:r>
          </a:p>
        </p:txBody>
      </p:sp>
      <p:sp>
        <p:nvSpPr>
          <p:cNvPr id="190" name="Округлена прямокутна виноска 189"/>
          <p:cNvSpPr/>
          <p:nvPr/>
        </p:nvSpPr>
        <p:spPr>
          <a:xfrm rot="16200000">
            <a:off x="4189330" y="6897621"/>
            <a:ext cx="628770" cy="2025843"/>
          </a:xfrm>
          <a:prstGeom prst="wedgeRoundRectCallout">
            <a:avLst>
              <a:gd name="adj1" fmla="val -18897"/>
              <a:gd name="adj2" fmla="val 84001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91" name="Прямокутник 190"/>
          <p:cNvSpPr/>
          <p:nvPr/>
        </p:nvSpPr>
        <p:spPr>
          <a:xfrm>
            <a:off x="3416492" y="7700853"/>
            <a:ext cx="2064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All 3D shapes have one rectangular face.</a:t>
            </a:r>
            <a:endParaRPr lang="uk-UA" sz="1200" dirty="0"/>
          </a:p>
        </p:txBody>
      </p:sp>
      <p:sp>
        <p:nvSpPr>
          <p:cNvPr id="192" name="TextBox 191"/>
          <p:cNvSpPr txBox="1"/>
          <p:nvPr/>
        </p:nvSpPr>
        <p:spPr>
          <a:xfrm>
            <a:off x="3819160" y="8425575"/>
            <a:ext cx="2294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Do you agree with Zach?</a:t>
            </a:r>
          </a:p>
        </p:txBody>
      </p:sp>
      <p:sp>
        <p:nvSpPr>
          <p:cNvPr id="193" name="TextBox 192"/>
          <p:cNvSpPr txBox="1"/>
          <p:nvPr/>
        </p:nvSpPr>
        <p:spPr>
          <a:xfrm>
            <a:off x="262476" y="8281343"/>
            <a:ext cx="3059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Change the headings of the table and rearrange your shapes.</a:t>
            </a:r>
          </a:p>
        </p:txBody>
      </p:sp>
    </p:spTree>
    <p:extLst>
      <p:ext uri="{BB962C8B-B14F-4D97-AF65-F5344CB8AC3E}">
        <p14:creationId xmlns:p14="http://schemas.microsoft.com/office/powerpoint/2010/main" val="1261607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Box 113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3</a:t>
            </a:r>
          </a:p>
        </p:txBody>
      </p:sp>
      <p:grpSp>
        <p:nvGrpSpPr>
          <p:cNvPr id="116" name="Групувати 115"/>
          <p:cNvGrpSpPr/>
          <p:nvPr/>
        </p:nvGrpSpPr>
        <p:grpSpPr>
          <a:xfrm>
            <a:off x="213681" y="475645"/>
            <a:ext cx="6480000" cy="3899182"/>
            <a:chOff x="223520" y="465232"/>
            <a:chExt cx="3177451" cy="3896360"/>
          </a:xfrm>
          <a:solidFill>
            <a:srgbClr val="F999D0"/>
          </a:solidFill>
        </p:grpSpPr>
        <p:sp>
          <p:nvSpPr>
            <p:cNvPr id="117" name="Округлений прямокутник 116"/>
            <p:cNvSpPr/>
            <p:nvPr/>
          </p:nvSpPr>
          <p:spPr>
            <a:xfrm>
              <a:off x="223520" y="465232"/>
              <a:ext cx="3177451" cy="3896360"/>
            </a:xfrm>
            <a:prstGeom prst="roundRect">
              <a:avLst>
                <a:gd name="adj" fmla="val 10455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8" name="Округлений прямокутник 117"/>
            <p:cNvSpPr/>
            <p:nvPr/>
          </p:nvSpPr>
          <p:spPr>
            <a:xfrm>
              <a:off x="241739" y="506793"/>
              <a:ext cx="1515194" cy="3821655"/>
            </a:xfrm>
            <a:prstGeom prst="roundRect">
              <a:avLst>
                <a:gd name="adj" fmla="val 12174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156" name="TextBox 155"/>
          <p:cNvSpPr txBox="1"/>
          <p:nvPr/>
        </p:nvSpPr>
        <p:spPr>
          <a:xfrm>
            <a:off x="6602440" y="4649125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830502" y="4602958"/>
            <a:ext cx="132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en-US" dirty="0">
                <a:solidFill>
                  <a:srgbClr val="FF0000"/>
                </a:solidFill>
                <a:latin typeface="Sassoon Infant Std" pitchFamily="34" charset="0"/>
                <a:cs typeface="Trebuchet MS"/>
              </a:rPr>
              <a:t>Answers</a:t>
            </a:r>
          </a:p>
        </p:txBody>
      </p:sp>
      <p:sp>
        <p:nvSpPr>
          <p:cNvPr id="212" name="TextBox 211"/>
          <p:cNvSpPr txBox="1"/>
          <p:nvPr/>
        </p:nvSpPr>
        <p:spPr>
          <a:xfrm>
            <a:off x="2875160" y="81633"/>
            <a:ext cx="132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en-US" dirty="0">
                <a:solidFill>
                  <a:srgbClr val="FF0000"/>
                </a:solidFill>
                <a:latin typeface="Sassoon Infant Std" pitchFamily="34" charset="0"/>
                <a:cs typeface="Trebuchet MS"/>
              </a:rPr>
              <a:t>Answers</a:t>
            </a:r>
          </a:p>
        </p:txBody>
      </p:sp>
      <p:sp>
        <p:nvSpPr>
          <p:cNvPr id="572" name="TextBox 571"/>
          <p:cNvSpPr txBox="1"/>
          <p:nvPr/>
        </p:nvSpPr>
        <p:spPr>
          <a:xfrm>
            <a:off x="208880" y="821472"/>
            <a:ext cx="313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Sort a selection of 3D shapes using the </a:t>
            </a:r>
          </a:p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criteria in the table.</a:t>
            </a:r>
          </a:p>
        </p:txBody>
      </p:sp>
      <p:sp>
        <p:nvSpPr>
          <p:cNvPr id="298" name="Округлений прямокутник 297"/>
          <p:cNvSpPr/>
          <p:nvPr/>
        </p:nvSpPr>
        <p:spPr>
          <a:xfrm>
            <a:off x="3370811" y="501737"/>
            <a:ext cx="3295763" cy="1898460"/>
          </a:xfrm>
          <a:prstGeom prst="roundRect">
            <a:avLst>
              <a:gd name="adj" fmla="val 2003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1" name="TextBox 300"/>
          <p:cNvSpPr txBox="1"/>
          <p:nvPr/>
        </p:nvSpPr>
        <p:spPr>
          <a:xfrm>
            <a:off x="3442727" y="672047"/>
            <a:ext cx="2294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Leanna has a 3D shape, she says,</a:t>
            </a:r>
          </a:p>
        </p:txBody>
      </p:sp>
      <p:sp>
        <p:nvSpPr>
          <p:cNvPr id="6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3D Shapes</a:t>
            </a:r>
          </a:p>
        </p:txBody>
      </p:sp>
      <p:sp>
        <p:nvSpPr>
          <p:cNvPr id="63" name="Shape 519"/>
          <p:cNvSpPr/>
          <p:nvPr/>
        </p:nvSpPr>
        <p:spPr>
          <a:xfrm>
            <a:off x="-305950" y="4679846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3D Shapes</a:t>
            </a:r>
          </a:p>
        </p:txBody>
      </p:sp>
      <p:sp>
        <p:nvSpPr>
          <p:cNvPr id="67" name="Округлений прямокутник 66"/>
          <p:cNvSpPr/>
          <p:nvPr/>
        </p:nvSpPr>
        <p:spPr>
          <a:xfrm>
            <a:off x="3371136" y="2425935"/>
            <a:ext cx="3295763" cy="1923154"/>
          </a:xfrm>
          <a:prstGeom prst="roundRect">
            <a:avLst>
              <a:gd name="adj" fmla="val 19740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15" name="Таблиця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62177"/>
              </p:ext>
            </p:extLst>
          </p:nvPr>
        </p:nvGraphicFramePr>
        <p:xfrm>
          <a:off x="349391" y="1451651"/>
          <a:ext cx="2868519" cy="20945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6173">
                  <a:extLst>
                    <a:ext uri="{9D8B030D-6E8A-4147-A177-3AD203B41FA5}">
                      <a16:colId xmlns:a16="http://schemas.microsoft.com/office/drawing/2014/main" val="252806653"/>
                    </a:ext>
                  </a:extLst>
                </a:gridCol>
                <a:gridCol w="956173">
                  <a:extLst>
                    <a:ext uri="{9D8B030D-6E8A-4147-A177-3AD203B41FA5}">
                      <a16:colId xmlns:a16="http://schemas.microsoft.com/office/drawing/2014/main" val="808179133"/>
                    </a:ext>
                  </a:extLst>
                </a:gridCol>
                <a:gridCol w="956173">
                  <a:extLst>
                    <a:ext uri="{9D8B030D-6E8A-4147-A177-3AD203B41FA5}">
                      <a16:colId xmlns:a16="http://schemas.microsoft.com/office/drawing/2014/main" val="1616185965"/>
                    </a:ext>
                  </a:extLst>
                </a:gridCol>
              </a:tblGrid>
              <a:tr h="641251"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At least one triangular face</a:t>
                      </a:r>
                      <a:endParaRPr lang="uk-UA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No triangular faces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558448"/>
                  </a:ext>
                </a:extLst>
              </a:tr>
              <a:tr h="72663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Prism</a:t>
                      </a:r>
                      <a:endParaRPr lang="uk-UA" sz="12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7177077"/>
                  </a:ext>
                </a:extLst>
              </a:tr>
              <a:tr h="72663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Not a prism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4984908"/>
                  </a:ext>
                </a:extLst>
              </a:tr>
            </a:tbl>
          </a:graphicData>
        </a:graphic>
      </p:graphicFrame>
      <p:sp>
        <p:nvSpPr>
          <p:cNvPr id="7" name="Прямокутник 6"/>
          <p:cNvSpPr/>
          <p:nvPr/>
        </p:nvSpPr>
        <p:spPr>
          <a:xfrm>
            <a:off x="1044837" y="4060583"/>
            <a:ext cx="154561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Many possible answers.</a:t>
            </a:r>
            <a:endParaRPr lang="uk-UA" sz="1100" dirty="0">
              <a:solidFill>
                <a:srgbClr val="FF0000"/>
              </a:solidFill>
            </a:endParaRPr>
          </a:p>
        </p:txBody>
      </p:sp>
      <p:pic>
        <p:nvPicPr>
          <p:cNvPr id="72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733" y="2801705"/>
            <a:ext cx="838479" cy="853414"/>
          </a:xfrm>
          <a:prstGeom prst="rect">
            <a:avLst/>
          </a:prstGeom>
        </p:spPr>
      </p:pic>
      <p:pic>
        <p:nvPicPr>
          <p:cNvPr id="7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201" y="908428"/>
            <a:ext cx="1006275" cy="812567"/>
          </a:xfrm>
          <a:prstGeom prst="rect">
            <a:avLst/>
          </a:prstGeom>
        </p:spPr>
      </p:pic>
      <p:sp>
        <p:nvSpPr>
          <p:cNvPr id="2" name="Округлена прямокутна виноска 1"/>
          <p:cNvSpPr/>
          <p:nvPr/>
        </p:nvSpPr>
        <p:spPr>
          <a:xfrm rot="5400000">
            <a:off x="5253893" y="399935"/>
            <a:ext cx="628770" cy="2025843"/>
          </a:xfrm>
          <a:prstGeom prst="wedgeRoundRectCallout">
            <a:avLst>
              <a:gd name="adj1" fmla="val 20712"/>
              <a:gd name="adj2" fmla="val 78419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рямокутник 2"/>
          <p:cNvSpPr/>
          <p:nvPr/>
        </p:nvSpPr>
        <p:spPr>
          <a:xfrm>
            <a:off x="4555356" y="1196484"/>
            <a:ext cx="2064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One face of my shape is a triangle.</a:t>
            </a:r>
            <a:endParaRPr lang="uk-UA" sz="1200" dirty="0"/>
          </a:p>
        </p:txBody>
      </p:sp>
      <p:sp>
        <p:nvSpPr>
          <p:cNvPr id="74" name="TextBox 73"/>
          <p:cNvSpPr txBox="1"/>
          <p:nvPr/>
        </p:nvSpPr>
        <p:spPr>
          <a:xfrm>
            <a:off x="3354941" y="1865486"/>
            <a:ext cx="2294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What could Leanna’s shape be?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650318" y="2532023"/>
            <a:ext cx="92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Zach says,</a:t>
            </a:r>
          </a:p>
        </p:txBody>
      </p:sp>
      <p:sp>
        <p:nvSpPr>
          <p:cNvPr id="76" name="Округлена прямокутна виноска 75"/>
          <p:cNvSpPr/>
          <p:nvPr/>
        </p:nvSpPr>
        <p:spPr>
          <a:xfrm rot="16200000">
            <a:off x="4189830" y="2177664"/>
            <a:ext cx="628770" cy="2025843"/>
          </a:xfrm>
          <a:prstGeom prst="wedgeRoundRectCallout">
            <a:avLst>
              <a:gd name="adj1" fmla="val -43546"/>
              <a:gd name="adj2" fmla="val 80941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7" name="Прямокутник 76"/>
          <p:cNvSpPr/>
          <p:nvPr/>
        </p:nvSpPr>
        <p:spPr>
          <a:xfrm>
            <a:off x="3416992" y="2980896"/>
            <a:ext cx="2064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All 3D shapes have one rectangular face.</a:t>
            </a:r>
            <a:endParaRPr lang="uk-UA" sz="1200" dirty="0"/>
          </a:p>
        </p:txBody>
      </p:sp>
      <p:sp>
        <p:nvSpPr>
          <p:cNvPr id="78" name="TextBox 77"/>
          <p:cNvSpPr txBox="1"/>
          <p:nvPr/>
        </p:nvSpPr>
        <p:spPr>
          <a:xfrm>
            <a:off x="3149934" y="3488303"/>
            <a:ext cx="2294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Do you agree with Zach?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270819" y="3622178"/>
            <a:ext cx="3059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Change the headings of the table and rearrange your shapes.</a:t>
            </a:r>
          </a:p>
        </p:txBody>
      </p:sp>
      <p:grpSp>
        <p:nvGrpSpPr>
          <p:cNvPr id="80" name="Групувати 79"/>
          <p:cNvGrpSpPr/>
          <p:nvPr/>
        </p:nvGrpSpPr>
        <p:grpSpPr>
          <a:xfrm>
            <a:off x="1419859" y="2905830"/>
            <a:ext cx="751996" cy="566329"/>
            <a:chOff x="787379" y="2241852"/>
            <a:chExt cx="1393114" cy="1090046"/>
          </a:xfrm>
        </p:grpSpPr>
        <p:sp>
          <p:nvSpPr>
            <p:cNvPr id="81" name="Рівнобедрений трикутник 80"/>
            <p:cNvSpPr/>
            <p:nvPr/>
          </p:nvSpPr>
          <p:spPr>
            <a:xfrm>
              <a:off x="787379" y="2241852"/>
              <a:ext cx="1009780" cy="1090046"/>
            </a:xfrm>
            <a:prstGeom prst="triangle">
              <a:avLst>
                <a:gd name="adj" fmla="val 61610"/>
              </a:avLst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82" name="Пряма сполучна лінія 81"/>
            <p:cNvCxnSpPr>
              <a:stCxn id="81" idx="4"/>
            </p:cNvCxnSpPr>
            <p:nvPr/>
          </p:nvCxnSpPr>
          <p:spPr>
            <a:xfrm flipV="1">
              <a:off x="1797159" y="2920166"/>
              <a:ext cx="383333" cy="411732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83" name="Пряма сполучна лінія 82"/>
            <p:cNvCxnSpPr>
              <a:endCxn id="81" idx="0"/>
            </p:cNvCxnSpPr>
            <p:nvPr/>
          </p:nvCxnSpPr>
          <p:spPr>
            <a:xfrm flipH="1" flipV="1">
              <a:off x="1409504" y="2241852"/>
              <a:ext cx="770989" cy="678314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84" name="Пряма сполучна лінія 83"/>
            <p:cNvCxnSpPr>
              <a:stCxn id="81" idx="2"/>
            </p:cNvCxnSpPr>
            <p:nvPr/>
          </p:nvCxnSpPr>
          <p:spPr>
            <a:xfrm flipV="1">
              <a:off x="787379" y="2920166"/>
              <a:ext cx="1393113" cy="411732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85" name="Блок-схема: магнітний диск 84"/>
          <p:cNvSpPr/>
          <p:nvPr/>
        </p:nvSpPr>
        <p:spPr>
          <a:xfrm>
            <a:off x="2435665" y="2999512"/>
            <a:ext cx="602120" cy="436330"/>
          </a:xfrm>
          <a:prstGeom prst="flowChartMagneticDisk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6" name="Групувати 85"/>
          <p:cNvGrpSpPr/>
          <p:nvPr/>
        </p:nvGrpSpPr>
        <p:grpSpPr>
          <a:xfrm>
            <a:off x="2408341" y="2193013"/>
            <a:ext cx="634974" cy="548683"/>
            <a:chOff x="698915" y="708961"/>
            <a:chExt cx="1050582" cy="1305164"/>
          </a:xfrm>
        </p:grpSpPr>
        <p:sp>
          <p:nvSpPr>
            <p:cNvPr id="87" name="Правильний п'ятикутник 86"/>
            <p:cNvSpPr/>
            <p:nvPr/>
          </p:nvSpPr>
          <p:spPr>
            <a:xfrm>
              <a:off x="699843" y="1527772"/>
              <a:ext cx="1045983" cy="486353"/>
            </a:xfrm>
            <a:prstGeom prst="pentagon">
              <a:avLst/>
            </a:prstGeom>
            <a:noFill/>
            <a:ln w="635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Правильний п'ятикутник 87"/>
            <p:cNvSpPr/>
            <p:nvPr/>
          </p:nvSpPr>
          <p:spPr>
            <a:xfrm>
              <a:off x="699842" y="713615"/>
              <a:ext cx="1045983" cy="486353"/>
            </a:xfrm>
            <a:prstGeom prst="pentagon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89" name="Пряма сполучна лінія 88"/>
            <p:cNvCxnSpPr>
              <a:stCxn id="87" idx="2"/>
              <a:endCxn id="88" idx="2"/>
            </p:cNvCxnSpPr>
            <p:nvPr/>
          </p:nvCxnSpPr>
          <p:spPr>
            <a:xfrm flipH="1" flipV="1">
              <a:off x="899607" y="1199967"/>
              <a:ext cx="2" cy="814155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06" name="Пряма сполучна лінія 105"/>
            <p:cNvCxnSpPr/>
            <p:nvPr/>
          </p:nvCxnSpPr>
          <p:spPr>
            <a:xfrm flipH="1" flipV="1">
              <a:off x="1549775" y="1193369"/>
              <a:ext cx="1" cy="814157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07" name="Пряма сполучна лінія 106"/>
            <p:cNvCxnSpPr>
              <a:stCxn id="87" idx="5"/>
              <a:endCxn id="88" idx="5"/>
            </p:cNvCxnSpPr>
            <p:nvPr/>
          </p:nvCxnSpPr>
          <p:spPr>
            <a:xfrm flipH="1" flipV="1">
              <a:off x="1745822" y="899387"/>
              <a:ext cx="2" cy="814155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08" name="Пряма сполучна лінія 107"/>
            <p:cNvCxnSpPr>
              <a:stCxn id="87" idx="1"/>
            </p:cNvCxnSpPr>
            <p:nvPr/>
          </p:nvCxnSpPr>
          <p:spPr>
            <a:xfrm flipH="1" flipV="1">
              <a:off x="698915" y="895733"/>
              <a:ext cx="930" cy="817809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09" name="Пряма сполучна лінія 108"/>
            <p:cNvCxnSpPr/>
            <p:nvPr/>
          </p:nvCxnSpPr>
          <p:spPr>
            <a:xfrm flipH="1" flipV="1">
              <a:off x="1225394" y="708961"/>
              <a:ext cx="1" cy="814157"/>
            </a:xfrm>
            <a:prstGeom prst="line">
              <a:avLst/>
            </a:prstGeom>
            <a:noFill/>
            <a:ln w="635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10" name="Пряма сполучна лінія 109"/>
            <p:cNvCxnSpPr>
              <a:stCxn id="87" idx="1"/>
            </p:cNvCxnSpPr>
            <p:nvPr/>
          </p:nvCxnSpPr>
          <p:spPr>
            <a:xfrm>
              <a:off x="699844" y="1713543"/>
              <a:ext cx="199764" cy="296910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11" name="Пряма сполучна лінія 110"/>
            <p:cNvCxnSpPr>
              <a:stCxn id="87" idx="2"/>
              <a:endCxn id="87" idx="4"/>
            </p:cNvCxnSpPr>
            <p:nvPr/>
          </p:nvCxnSpPr>
          <p:spPr>
            <a:xfrm>
              <a:off x="899609" y="2014123"/>
              <a:ext cx="646451" cy="0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12" name="Пряма сполучна лінія 111"/>
            <p:cNvCxnSpPr/>
            <p:nvPr/>
          </p:nvCxnSpPr>
          <p:spPr>
            <a:xfrm flipV="1">
              <a:off x="1546060" y="1713542"/>
              <a:ext cx="203437" cy="300582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25" name="Групувати 24"/>
          <p:cNvGrpSpPr/>
          <p:nvPr/>
        </p:nvGrpSpPr>
        <p:grpSpPr>
          <a:xfrm>
            <a:off x="1551062" y="2597044"/>
            <a:ext cx="495656" cy="144652"/>
            <a:chOff x="1551062" y="2597044"/>
            <a:chExt cx="495656" cy="144652"/>
          </a:xfrm>
        </p:grpSpPr>
        <p:cxnSp>
          <p:nvCxnSpPr>
            <p:cNvPr id="20" name="Пряма сполучна лінія 19"/>
            <p:cNvCxnSpPr/>
            <p:nvPr/>
          </p:nvCxnSpPr>
          <p:spPr>
            <a:xfrm flipV="1">
              <a:off x="1551062" y="2741695"/>
              <a:ext cx="326876" cy="1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 сполучна лінія 21"/>
            <p:cNvCxnSpPr/>
            <p:nvPr/>
          </p:nvCxnSpPr>
          <p:spPr>
            <a:xfrm flipV="1">
              <a:off x="1877938" y="2599467"/>
              <a:ext cx="168780" cy="138645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 сполучна лінія 23"/>
            <p:cNvCxnSpPr/>
            <p:nvPr/>
          </p:nvCxnSpPr>
          <p:spPr>
            <a:xfrm flipV="1">
              <a:off x="1551062" y="2597044"/>
              <a:ext cx="494556" cy="141878"/>
            </a:xfrm>
            <a:prstGeom prst="line">
              <a:avLst/>
            </a:prstGeom>
            <a:ln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Групувати 112"/>
          <p:cNvGrpSpPr/>
          <p:nvPr/>
        </p:nvGrpSpPr>
        <p:grpSpPr>
          <a:xfrm>
            <a:off x="1549962" y="2188609"/>
            <a:ext cx="495656" cy="144652"/>
            <a:chOff x="1551062" y="2597044"/>
            <a:chExt cx="495656" cy="144652"/>
          </a:xfrm>
        </p:grpSpPr>
        <p:cxnSp>
          <p:nvCxnSpPr>
            <p:cNvPr id="115" name="Пряма сполучна лінія 114"/>
            <p:cNvCxnSpPr/>
            <p:nvPr/>
          </p:nvCxnSpPr>
          <p:spPr>
            <a:xfrm flipV="1">
              <a:off x="1551062" y="2741695"/>
              <a:ext cx="326876" cy="1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Пряма сполучна лінія 119"/>
            <p:cNvCxnSpPr/>
            <p:nvPr/>
          </p:nvCxnSpPr>
          <p:spPr>
            <a:xfrm flipV="1">
              <a:off x="1877938" y="2599467"/>
              <a:ext cx="168780" cy="138645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Пряма сполучна лінія 120"/>
            <p:cNvCxnSpPr/>
            <p:nvPr/>
          </p:nvCxnSpPr>
          <p:spPr>
            <a:xfrm flipV="1">
              <a:off x="1551062" y="2597044"/>
              <a:ext cx="494556" cy="141878"/>
            </a:xfrm>
            <a:prstGeom prst="line">
              <a:avLst/>
            </a:prstGeom>
            <a:ln w="127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Пряма сполучна лінія 28"/>
          <p:cNvCxnSpPr/>
          <p:nvPr/>
        </p:nvCxnSpPr>
        <p:spPr>
          <a:xfrm flipH="1" flipV="1">
            <a:off x="1876838" y="2330487"/>
            <a:ext cx="1100" cy="41120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 сполучна лінія 121"/>
          <p:cNvCxnSpPr/>
          <p:nvPr/>
        </p:nvCxnSpPr>
        <p:spPr>
          <a:xfrm flipH="1" flipV="1">
            <a:off x="1550825" y="2328944"/>
            <a:ext cx="1100" cy="41120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 сполучна лінія 122"/>
          <p:cNvCxnSpPr/>
          <p:nvPr/>
        </p:nvCxnSpPr>
        <p:spPr>
          <a:xfrm flipH="1" flipV="1">
            <a:off x="2041444" y="2184606"/>
            <a:ext cx="3074" cy="42057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Прямокутник 123"/>
          <p:cNvSpPr/>
          <p:nvPr/>
        </p:nvSpPr>
        <p:spPr>
          <a:xfrm>
            <a:off x="5444620" y="1742051"/>
            <a:ext cx="1330814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Possible answers:</a:t>
            </a:r>
          </a:p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triangular pyramid, </a:t>
            </a:r>
          </a:p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triangular prism</a:t>
            </a:r>
            <a:endParaRPr lang="uk-UA" sz="1100" dirty="0">
              <a:solidFill>
                <a:srgbClr val="FF0000"/>
              </a:solidFill>
            </a:endParaRPr>
          </a:p>
        </p:txBody>
      </p:sp>
      <p:sp>
        <p:nvSpPr>
          <p:cNvPr id="125" name="Прямокутник 124"/>
          <p:cNvSpPr/>
          <p:nvPr/>
        </p:nvSpPr>
        <p:spPr>
          <a:xfrm>
            <a:off x="4642920" y="3744635"/>
            <a:ext cx="2081019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I do not agree with Zach </a:t>
            </a:r>
          </a:p>
          <a:p>
            <a:r>
              <a:rPr lang="en-US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e.g. cones, cylinders and spheres </a:t>
            </a:r>
          </a:p>
          <a:p>
            <a:r>
              <a:rPr lang="en-US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do not have a rectangular face.</a:t>
            </a:r>
            <a:endParaRPr lang="uk-UA" sz="1100" dirty="0">
              <a:solidFill>
                <a:srgbClr val="FF0000"/>
              </a:solidFill>
            </a:endParaRPr>
          </a:p>
        </p:txBody>
      </p:sp>
      <p:grpSp>
        <p:nvGrpSpPr>
          <p:cNvPr id="126" name="Групувати 125"/>
          <p:cNvGrpSpPr/>
          <p:nvPr/>
        </p:nvGrpSpPr>
        <p:grpSpPr>
          <a:xfrm>
            <a:off x="210355" y="4986707"/>
            <a:ext cx="6480000" cy="3899182"/>
            <a:chOff x="223520" y="465232"/>
            <a:chExt cx="3177451" cy="3896360"/>
          </a:xfrm>
          <a:solidFill>
            <a:srgbClr val="F999D0"/>
          </a:solidFill>
        </p:grpSpPr>
        <p:sp>
          <p:nvSpPr>
            <p:cNvPr id="127" name="Округлений прямокутник 126"/>
            <p:cNvSpPr/>
            <p:nvPr/>
          </p:nvSpPr>
          <p:spPr>
            <a:xfrm>
              <a:off x="223520" y="465232"/>
              <a:ext cx="3177451" cy="3896360"/>
            </a:xfrm>
            <a:prstGeom prst="roundRect">
              <a:avLst>
                <a:gd name="adj" fmla="val 10455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28" name="Округлений прямокутник 127"/>
            <p:cNvSpPr/>
            <p:nvPr/>
          </p:nvSpPr>
          <p:spPr>
            <a:xfrm>
              <a:off x="241739" y="506793"/>
              <a:ext cx="1515194" cy="3821655"/>
            </a:xfrm>
            <a:prstGeom prst="roundRect">
              <a:avLst>
                <a:gd name="adj" fmla="val 12174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129" name="TextBox 128"/>
          <p:cNvSpPr txBox="1"/>
          <p:nvPr/>
        </p:nvSpPr>
        <p:spPr>
          <a:xfrm>
            <a:off x="205554" y="5332534"/>
            <a:ext cx="313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Sort a selection of 3D shapes using the </a:t>
            </a:r>
          </a:p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criteria in the table.</a:t>
            </a:r>
          </a:p>
        </p:txBody>
      </p:sp>
      <p:sp>
        <p:nvSpPr>
          <p:cNvPr id="130" name="Округлений прямокутник 129"/>
          <p:cNvSpPr/>
          <p:nvPr/>
        </p:nvSpPr>
        <p:spPr>
          <a:xfrm>
            <a:off x="3367485" y="5012799"/>
            <a:ext cx="3295763" cy="1898460"/>
          </a:xfrm>
          <a:prstGeom prst="roundRect">
            <a:avLst>
              <a:gd name="adj" fmla="val 2003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1" name="TextBox 130"/>
          <p:cNvSpPr txBox="1"/>
          <p:nvPr/>
        </p:nvSpPr>
        <p:spPr>
          <a:xfrm>
            <a:off x="3439401" y="5183109"/>
            <a:ext cx="2294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Leanna has a 3D shape, she says,</a:t>
            </a:r>
          </a:p>
        </p:txBody>
      </p:sp>
      <p:sp>
        <p:nvSpPr>
          <p:cNvPr id="132" name="Округлений прямокутник 131"/>
          <p:cNvSpPr/>
          <p:nvPr/>
        </p:nvSpPr>
        <p:spPr>
          <a:xfrm>
            <a:off x="3367810" y="6936997"/>
            <a:ext cx="3295763" cy="1923154"/>
          </a:xfrm>
          <a:prstGeom prst="roundRect">
            <a:avLst>
              <a:gd name="adj" fmla="val 19740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133" name="Таблиця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371687"/>
              </p:ext>
            </p:extLst>
          </p:nvPr>
        </p:nvGraphicFramePr>
        <p:xfrm>
          <a:off x="346065" y="5962713"/>
          <a:ext cx="2868519" cy="20945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6173">
                  <a:extLst>
                    <a:ext uri="{9D8B030D-6E8A-4147-A177-3AD203B41FA5}">
                      <a16:colId xmlns:a16="http://schemas.microsoft.com/office/drawing/2014/main" val="252806653"/>
                    </a:ext>
                  </a:extLst>
                </a:gridCol>
                <a:gridCol w="956173">
                  <a:extLst>
                    <a:ext uri="{9D8B030D-6E8A-4147-A177-3AD203B41FA5}">
                      <a16:colId xmlns:a16="http://schemas.microsoft.com/office/drawing/2014/main" val="808179133"/>
                    </a:ext>
                  </a:extLst>
                </a:gridCol>
                <a:gridCol w="956173">
                  <a:extLst>
                    <a:ext uri="{9D8B030D-6E8A-4147-A177-3AD203B41FA5}">
                      <a16:colId xmlns:a16="http://schemas.microsoft.com/office/drawing/2014/main" val="1616185965"/>
                    </a:ext>
                  </a:extLst>
                </a:gridCol>
              </a:tblGrid>
              <a:tr h="641251"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At least one triangular face</a:t>
                      </a:r>
                      <a:endParaRPr lang="uk-UA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No triangular faces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558448"/>
                  </a:ext>
                </a:extLst>
              </a:tr>
              <a:tr h="72663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Prism</a:t>
                      </a:r>
                      <a:endParaRPr lang="uk-UA" sz="12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7177077"/>
                  </a:ext>
                </a:extLst>
              </a:tr>
              <a:tr h="72663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Not a prism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4984908"/>
                  </a:ext>
                </a:extLst>
              </a:tr>
            </a:tbl>
          </a:graphicData>
        </a:graphic>
      </p:graphicFrame>
      <p:sp>
        <p:nvSpPr>
          <p:cNvPr id="134" name="Прямокутник 133"/>
          <p:cNvSpPr/>
          <p:nvPr/>
        </p:nvSpPr>
        <p:spPr>
          <a:xfrm>
            <a:off x="1041511" y="8571645"/>
            <a:ext cx="154561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Many possible answers.</a:t>
            </a:r>
            <a:endParaRPr lang="uk-UA" sz="1100" dirty="0">
              <a:solidFill>
                <a:srgbClr val="FF0000"/>
              </a:solidFill>
            </a:endParaRPr>
          </a:p>
        </p:txBody>
      </p:sp>
      <p:pic>
        <p:nvPicPr>
          <p:cNvPr id="135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407" y="7312767"/>
            <a:ext cx="838479" cy="853414"/>
          </a:xfrm>
          <a:prstGeom prst="rect">
            <a:avLst/>
          </a:prstGeom>
        </p:spPr>
      </p:pic>
      <p:pic>
        <p:nvPicPr>
          <p:cNvPr id="136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875" y="5419490"/>
            <a:ext cx="1006275" cy="812567"/>
          </a:xfrm>
          <a:prstGeom prst="rect">
            <a:avLst/>
          </a:prstGeom>
        </p:spPr>
      </p:pic>
      <p:sp>
        <p:nvSpPr>
          <p:cNvPr id="137" name="Округлена прямокутна виноска 136"/>
          <p:cNvSpPr/>
          <p:nvPr/>
        </p:nvSpPr>
        <p:spPr>
          <a:xfrm rot="5400000">
            <a:off x="5250567" y="4910997"/>
            <a:ext cx="628770" cy="2025843"/>
          </a:xfrm>
          <a:prstGeom prst="wedgeRoundRectCallout">
            <a:avLst>
              <a:gd name="adj1" fmla="val 20712"/>
              <a:gd name="adj2" fmla="val 78419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8" name="Прямокутник 137"/>
          <p:cNvSpPr/>
          <p:nvPr/>
        </p:nvSpPr>
        <p:spPr>
          <a:xfrm>
            <a:off x="4552030" y="5707546"/>
            <a:ext cx="2064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One face of my shape is a triangle.</a:t>
            </a:r>
            <a:endParaRPr lang="uk-UA" sz="1200" dirty="0"/>
          </a:p>
        </p:txBody>
      </p:sp>
      <p:sp>
        <p:nvSpPr>
          <p:cNvPr id="139" name="TextBox 138"/>
          <p:cNvSpPr txBox="1"/>
          <p:nvPr/>
        </p:nvSpPr>
        <p:spPr>
          <a:xfrm>
            <a:off x="3351615" y="6376548"/>
            <a:ext cx="2294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What could Leanna’s shape be?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5646992" y="7043085"/>
            <a:ext cx="92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Zach says,</a:t>
            </a:r>
          </a:p>
        </p:txBody>
      </p:sp>
      <p:sp>
        <p:nvSpPr>
          <p:cNvPr id="141" name="Округлена прямокутна виноска 140"/>
          <p:cNvSpPr/>
          <p:nvPr/>
        </p:nvSpPr>
        <p:spPr>
          <a:xfrm rot="16200000">
            <a:off x="4186504" y="6688726"/>
            <a:ext cx="628770" cy="2025843"/>
          </a:xfrm>
          <a:prstGeom prst="wedgeRoundRectCallout">
            <a:avLst>
              <a:gd name="adj1" fmla="val -43546"/>
              <a:gd name="adj2" fmla="val 80941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2" name="Прямокутник 141"/>
          <p:cNvSpPr/>
          <p:nvPr/>
        </p:nvSpPr>
        <p:spPr>
          <a:xfrm>
            <a:off x="3413666" y="7491958"/>
            <a:ext cx="2064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All 3D shapes have one rectangular face.</a:t>
            </a:r>
            <a:endParaRPr lang="uk-UA" sz="1200" dirty="0"/>
          </a:p>
        </p:txBody>
      </p:sp>
      <p:sp>
        <p:nvSpPr>
          <p:cNvPr id="143" name="TextBox 142"/>
          <p:cNvSpPr txBox="1"/>
          <p:nvPr/>
        </p:nvSpPr>
        <p:spPr>
          <a:xfrm>
            <a:off x="3146608" y="7999365"/>
            <a:ext cx="2294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Do you agree with Zach?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267493" y="8133240"/>
            <a:ext cx="3059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Change the headings of the table and rearrange your shapes.</a:t>
            </a:r>
          </a:p>
        </p:txBody>
      </p:sp>
      <p:grpSp>
        <p:nvGrpSpPr>
          <p:cNvPr id="145" name="Групувати 144"/>
          <p:cNvGrpSpPr/>
          <p:nvPr/>
        </p:nvGrpSpPr>
        <p:grpSpPr>
          <a:xfrm>
            <a:off x="1416533" y="7416892"/>
            <a:ext cx="751996" cy="566329"/>
            <a:chOff x="787379" y="2241852"/>
            <a:chExt cx="1393114" cy="1090046"/>
          </a:xfrm>
        </p:grpSpPr>
        <p:sp>
          <p:nvSpPr>
            <p:cNvPr id="146" name="Рівнобедрений трикутник 145"/>
            <p:cNvSpPr/>
            <p:nvPr/>
          </p:nvSpPr>
          <p:spPr>
            <a:xfrm>
              <a:off x="787379" y="2241852"/>
              <a:ext cx="1009780" cy="1090046"/>
            </a:xfrm>
            <a:prstGeom prst="triangle">
              <a:avLst>
                <a:gd name="adj" fmla="val 61610"/>
              </a:avLst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47" name="Пряма сполучна лінія 146"/>
            <p:cNvCxnSpPr>
              <a:stCxn id="146" idx="4"/>
            </p:cNvCxnSpPr>
            <p:nvPr/>
          </p:nvCxnSpPr>
          <p:spPr>
            <a:xfrm flipV="1">
              <a:off x="1797159" y="2920166"/>
              <a:ext cx="383333" cy="411732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48" name="Пряма сполучна лінія 147"/>
            <p:cNvCxnSpPr>
              <a:endCxn id="146" idx="0"/>
            </p:cNvCxnSpPr>
            <p:nvPr/>
          </p:nvCxnSpPr>
          <p:spPr>
            <a:xfrm flipH="1" flipV="1">
              <a:off x="1409504" y="2241852"/>
              <a:ext cx="770989" cy="678314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49" name="Пряма сполучна лінія 148"/>
            <p:cNvCxnSpPr>
              <a:stCxn id="146" idx="2"/>
            </p:cNvCxnSpPr>
            <p:nvPr/>
          </p:nvCxnSpPr>
          <p:spPr>
            <a:xfrm flipV="1">
              <a:off x="787379" y="2920166"/>
              <a:ext cx="1393113" cy="411732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150" name="Блок-схема: магнітний диск 149"/>
          <p:cNvSpPr/>
          <p:nvPr/>
        </p:nvSpPr>
        <p:spPr>
          <a:xfrm>
            <a:off x="2432339" y="7510574"/>
            <a:ext cx="602120" cy="436330"/>
          </a:xfrm>
          <a:prstGeom prst="flowChartMagneticDisk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1" name="Групувати 150"/>
          <p:cNvGrpSpPr/>
          <p:nvPr/>
        </p:nvGrpSpPr>
        <p:grpSpPr>
          <a:xfrm>
            <a:off x="2405015" y="6704075"/>
            <a:ext cx="634974" cy="548683"/>
            <a:chOff x="698915" y="708961"/>
            <a:chExt cx="1050582" cy="1305164"/>
          </a:xfrm>
        </p:grpSpPr>
        <p:sp>
          <p:nvSpPr>
            <p:cNvPr id="152" name="Правильний п'ятикутник 151"/>
            <p:cNvSpPr/>
            <p:nvPr/>
          </p:nvSpPr>
          <p:spPr>
            <a:xfrm>
              <a:off x="699843" y="1527772"/>
              <a:ext cx="1045983" cy="486353"/>
            </a:xfrm>
            <a:prstGeom prst="pentagon">
              <a:avLst/>
            </a:prstGeom>
            <a:noFill/>
            <a:ln w="635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Правильний п'ятикутник 152"/>
            <p:cNvSpPr/>
            <p:nvPr/>
          </p:nvSpPr>
          <p:spPr>
            <a:xfrm>
              <a:off x="699842" y="713615"/>
              <a:ext cx="1045983" cy="486353"/>
            </a:xfrm>
            <a:prstGeom prst="pentagon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54" name="Пряма сполучна лінія 153"/>
            <p:cNvCxnSpPr>
              <a:stCxn id="152" idx="2"/>
              <a:endCxn id="153" idx="2"/>
            </p:cNvCxnSpPr>
            <p:nvPr/>
          </p:nvCxnSpPr>
          <p:spPr>
            <a:xfrm flipH="1" flipV="1">
              <a:off x="899607" y="1199967"/>
              <a:ext cx="2" cy="814155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55" name="Пряма сполучна лінія 154"/>
            <p:cNvCxnSpPr/>
            <p:nvPr/>
          </p:nvCxnSpPr>
          <p:spPr>
            <a:xfrm flipH="1" flipV="1">
              <a:off x="1549775" y="1193369"/>
              <a:ext cx="1" cy="814157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57" name="Пряма сполучна лінія 156"/>
            <p:cNvCxnSpPr>
              <a:stCxn id="152" idx="5"/>
              <a:endCxn id="153" idx="5"/>
            </p:cNvCxnSpPr>
            <p:nvPr/>
          </p:nvCxnSpPr>
          <p:spPr>
            <a:xfrm flipH="1" flipV="1">
              <a:off x="1745822" y="899387"/>
              <a:ext cx="2" cy="814155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58" name="Пряма сполучна лінія 157"/>
            <p:cNvCxnSpPr>
              <a:stCxn id="152" idx="1"/>
            </p:cNvCxnSpPr>
            <p:nvPr/>
          </p:nvCxnSpPr>
          <p:spPr>
            <a:xfrm flipH="1" flipV="1">
              <a:off x="698915" y="895733"/>
              <a:ext cx="930" cy="817809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59" name="Пряма сполучна лінія 158"/>
            <p:cNvCxnSpPr/>
            <p:nvPr/>
          </p:nvCxnSpPr>
          <p:spPr>
            <a:xfrm flipH="1" flipV="1">
              <a:off x="1225394" y="708961"/>
              <a:ext cx="1" cy="814157"/>
            </a:xfrm>
            <a:prstGeom prst="line">
              <a:avLst/>
            </a:prstGeom>
            <a:noFill/>
            <a:ln w="6350" cap="flat">
              <a:solidFill>
                <a:srgbClr val="FF0000"/>
              </a:solidFill>
              <a:prstDash val="sysDot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60" name="Пряма сполучна лінія 159"/>
            <p:cNvCxnSpPr>
              <a:stCxn id="152" idx="1"/>
            </p:cNvCxnSpPr>
            <p:nvPr/>
          </p:nvCxnSpPr>
          <p:spPr>
            <a:xfrm>
              <a:off x="699844" y="1713543"/>
              <a:ext cx="199764" cy="296910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61" name="Пряма сполучна лінія 160"/>
            <p:cNvCxnSpPr>
              <a:stCxn id="152" idx="2"/>
              <a:endCxn id="152" idx="4"/>
            </p:cNvCxnSpPr>
            <p:nvPr/>
          </p:nvCxnSpPr>
          <p:spPr>
            <a:xfrm>
              <a:off x="899609" y="2014123"/>
              <a:ext cx="646451" cy="0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62" name="Пряма сполучна лінія 161"/>
            <p:cNvCxnSpPr/>
            <p:nvPr/>
          </p:nvCxnSpPr>
          <p:spPr>
            <a:xfrm flipV="1">
              <a:off x="1546060" y="1713542"/>
              <a:ext cx="203437" cy="300582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163" name="Групувати 162"/>
          <p:cNvGrpSpPr/>
          <p:nvPr/>
        </p:nvGrpSpPr>
        <p:grpSpPr>
          <a:xfrm>
            <a:off x="1547736" y="7108106"/>
            <a:ext cx="495656" cy="144652"/>
            <a:chOff x="1551062" y="2597044"/>
            <a:chExt cx="495656" cy="144652"/>
          </a:xfrm>
        </p:grpSpPr>
        <p:cxnSp>
          <p:nvCxnSpPr>
            <p:cNvPr id="164" name="Пряма сполучна лінія 163"/>
            <p:cNvCxnSpPr/>
            <p:nvPr/>
          </p:nvCxnSpPr>
          <p:spPr>
            <a:xfrm flipV="1">
              <a:off x="1551062" y="2741695"/>
              <a:ext cx="326876" cy="1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Пряма сполучна лінія 164"/>
            <p:cNvCxnSpPr/>
            <p:nvPr/>
          </p:nvCxnSpPr>
          <p:spPr>
            <a:xfrm flipV="1">
              <a:off x="1877938" y="2599467"/>
              <a:ext cx="168780" cy="138645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Пряма сполучна лінія 165"/>
            <p:cNvCxnSpPr/>
            <p:nvPr/>
          </p:nvCxnSpPr>
          <p:spPr>
            <a:xfrm flipV="1">
              <a:off x="1551062" y="2597044"/>
              <a:ext cx="494556" cy="141878"/>
            </a:xfrm>
            <a:prstGeom prst="line">
              <a:avLst/>
            </a:prstGeom>
            <a:ln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7" name="Групувати 166"/>
          <p:cNvGrpSpPr/>
          <p:nvPr/>
        </p:nvGrpSpPr>
        <p:grpSpPr>
          <a:xfrm>
            <a:off x="1546636" y="6699671"/>
            <a:ext cx="495656" cy="144652"/>
            <a:chOff x="1551062" y="2597044"/>
            <a:chExt cx="495656" cy="144652"/>
          </a:xfrm>
        </p:grpSpPr>
        <p:cxnSp>
          <p:nvCxnSpPr>
            <p:cNvPr id="168" name="Пряма сполучна лінія 167"/>
            <p:cNvCxnSpPr/>
            <p:nvPr/>
          </p:nvCxnSpPr>
          <p:spPr>
            <a:xfrm flipV="1">
              <a:off x="1551062" y="2741695"/>
              <a:ext cx="326876" cy="1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 сполучна лінія 168"/>
            <p:cNvCxnSpPr/>
            <p:nvPr/>
          </p:nvCxnSpPr>
          <p:spPr>
            <a:xfrm flipV="1">
              <a:off x="1877938" y="2599467"/>
              <a:ext cx="168780" cy="138645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Пряма сполучна лінія 169"/>
            <p:cNvCxnSpPr/>
            <p:nvPr/>
          </p:nvCxnSpPr>
          <p:spPr>
            <a:xfrm flipV="1">
              <a:off x="1551062" y="2597044"/>
              <a:ext cx="494556" cy="141878"/>
            </a:xfrm>
            <a:prstGeom prst="line">
              <a:avLst/>
            </a:prstGeom>
            <a:ln w="127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1" name="Пряма сполучна лінія 170"/>
          <p:cNvCxnSpPr/>
          <p:nvPr/>
        </p:nvCxnSpPr>
        <p:spPr>
          <a:xfrm flipH="1" flipV="1">
            <a:off x="1873512" y="6841549"/>
            <a:ext cx="1100" cy="41120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Пряма сполучна лінія 171"/>
          <p:cNvCxnSpPr/>
          <p:nvPr/>
        </p:nvCxnSpPr>
        <p:spPr>
          <a:xfrm flipH="1" flipV="1">
            <a:off x="1547499" y="6840006"/>
            <a:ext cx="1100" cy="41120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Пряма сполучна лінія 172"/>
          <p:cNvCxnSpPr/>
          <p:nvPr/>
        </p:nvCxnSpPr>
        <p:spPr>
          <a:xfrm flipH="1" flipV="1">
            <a:off x="2038118" y="6695668"/>
            <a:ext cx="3074" cy="42057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Прямокутник 173"/>
          <p:cNvSpPr/>
          <p:nvPr/>
        </p:nvSpPr>
        <p:spPr>
          <a:xfrm>
            <a:off x="5441294" y="6253113"/>
            <a:ext cx="1330814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Possible answers:</a:t>
            </a:r>
          </a:p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triangular pyramid, </a:t>
            </a:r>
          </a:p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triangular prism</a:t>
            </a:r>
            <a:endParaRPr lang="uk-UA" sz="1100" dirty="0">
              <a:solidFill>
                <a:srgbClr val="FF0000"/>
              </a:solidFill>
            </a:endParaRPr>
          </a:p>
        </p:txBody>
      </p:sp>
      <p:sp>
        <p:nvSpPr>
          <p:cNvPr id="175" name="Прямокутник 174"/>
          <p:cNvSpPr/>
          <p:nvPr/>
        </p:nvSpPr>
        <p:spPr>
          <a:xfrm>
            <a:off x="4639594" y="8255697"/>
            <a:ext cx="2081019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I do not agree with Zach </a:t>
            </a:r>
          </a:p>
          <a:p>
            <a:r>
              <a:rPr lang="en-US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e.g. cones, cylinders and spheres </a:t>
            </a:r>
          </a:p>
          <a:p>
            <a:r>
              <a:rPr lang="en-US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do not </a:t>
            </a:r>
            <a:r>
              <a:rPr lang="en-US" sz="1100">
                <a:solidFill>
                  <a:srgbClr val="FF0000"/>
                </a:solidFill>
                <a:latin typeface="Sassoon Infant Std" panose="020B0503020103030203" pitchFamily="34" charset="0"/>
              </a:rPr>
              <a:t>have a rectangular </a:t>
            </a:r>
            <a:r>
              <a:rPr lang="en-US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face.</a:t>
            </a:r>
            <a:endParaRPr lang="uk-UA" sz="1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630821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4472C4"/>
          </a:solidFill>
          <a:prstDash val="solid"/>
          <a:miter lim="8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4472C4"/>
          </a:solidFill>
          <a:prstDash val="solid"/>
          <a:miter lim="8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4472C4"/>
          </a:solidFill>
          <a:prstDash val="solid"/>
          <a:miter lim="8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4472C4"/>
          </a:solidFill>
          <a:prstDash val="solid"/>
          <a:miter lim="8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27907</TotalTime>
  <Words>1548</Words>
  <Application>Microsoft Macintosh PowerPoint</Application>
  <PresentationFormat>On-screen Show (4:3)</PresentationFormat>
  <Paragraphs>453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Helvetica</vt:lpstr>
      <vt:lpstr>Helvetica Neue</vt:lpstr>
      <vt:lpstr>Sassoon Infant Std</vt:lpstr>
      <vt:lpstr>Default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Abhinav Jain07</dc:creator>
  <cp:lastModifiedBy>Shauleen Johnson</cp:lastModifiedBy>
  <cp:revision>1624</cp:revision>
  <dcterms:modified xsi:type="dcterms:W3CDTF">2020-02-29T23:39:29Z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e4b3411-284d-4d31-bd4f-bc13ef7f1fd6_Enabled">
    <vt:lpwstr>True</vt:lpwstr>
  </property>
  <property fmtid="{D5CDD505-2E9C-101B-9397-08002B2CF9AE}" pid="3" name="MSIP_Label_be4b3411-284d-4d31-bd4f-bc13ef7f1fd6_SiteId">
    <vt:lpwstr>63ce7d59-2f3e-42cd-a8cc-be764cff5eb6</vt:lpwstr>
  </property>
  <property fmtid="{D5CDD505-2E9C-101B-9397-08002B2CF9AE}" pid="4" name="MSIP_Label_be4b3411-284d-4d31-bd4f-bc13ef7f1fd6_Owner">
    <vt:lpwstr>Abhinav_Jain07@ad.infosys.com</vt:lpwstr>
  </property>
  <property fmtid="{D5CDD505-2E9C-101B-9397-08002B2CF9AE}" pid="5" name="MSIP_Label_be4b3411-284d-4d31-bd4f-bc13ef7f1fd6_SetDate">
    <vt:lpwstr>2018-12-11T19:44:57.3586295Z</vt:lpwstr>
  </property>
  <property fmtid="{D5CDD505-2E9C-101B-9397-08002B2CF9AE}" pid="6" name="MSIP_Label_be4b3411-284d-4d31-bd4f-bc13ef7f1fd6_Name">
    <vt:lpwstr>Internal</vt:lpwstr>
  </property>
  <property fmtid="{D5CDD505-2E9C-101B-9397-08002B2CF9AE}" pid="7" name="MSIP_Label_be4b3411-284d-4d31-bd4f-bc13ef7f1fd6_Application">
    <vt:lpwstr>Microsoft Azure Information Protection</vt:lpwstr>
  </property>
  <property fmtid="{D5CDD505-2E9C-101B-9397-08002B2CF9AE}" pid="8" name="MSIP_Label_be4b3411-284d-4d31-bd4f-bc13ef7f1fd6_Extended_MSFT_Method">
    <vt:lpwstr>Automatic</vt:lpwstr>
  </property>
  <property fmtid="{D5CDD505-2E9C-101B-9397-08002B2CF9AE}" pid="9" name="MSIP_Label_a0819fa7-4367-4500-ba88-dd630d977609_Enabled">
    <vt:lpwstr>True</vt:lpwstr>
  </property>
  <property fmtid="{D5CDD505-2E9C-101B-9397-08002B2CF9AE}" pid="10" name="MSIP_Label_a0819fa7-4367-4500-ba88-dd630d977609_SiteId">
    <vt:lpwstr>63ce7d59-2f3e-42cd-a8cc-be764cff5eb6</vt:lpwstr>
  </property>
  <property fmtid="{D5CDD505-2E9C-101B-9397-08002B2CF9AE}" pid="11" name="MSIP_Label_a0819fa7-4367-4500-ba88-dd630d977609_Owner">
    <vt:lpwstr>Abhinav_Jain07@ad.infosys.com</vt:lpwstr>
  </property>
  <property fmtid="{D5CDD505-2E9C-101B-9397-08002B2CF9AE}" pid="12" name="MSIP_Label_a0819fa7-4367-4500-ba88-dd630d977609_SetDate">
    <vt:lpwstr>2018-12-11T19:44:57.3586295Z</vt:lpwstr>
  </property>
  <property fmtid="{D5CDD505-2E9C-101B-9397-08002B2CF9AE}" pid="13" name="MSIP_Label_a0819fa7-4367-4500-ba88-dd630d977609_Name">
    <vt:lpwstr>Companywide usage</vt:lpwstr>
  </property>
  <property fmtid="{D5CDD505-2E9C-101B-9397-08002B2CF9AE}" pid="14" name="MSIP_Label_a0819fa7-4367-4500-ba88-dd630d977609_Application">
    <vt:lpwstr>Microsoft Azure Information Protection</vt:lpwstr>
  </property>
  <property fmtid="{D5CDD505-2E9C-101B-9397-08002B2CF9AE}" pid="15" name="MSIP_Label_a0819fa7-4367-4500-ba88-dd630d977609_Parent">
    <vt:lpwstr>be4b3411-284d-4d31-bd4f-bc13ef7f1fd6</vt:lpwstr>
  </property>
  <property fmtid="{D5CDD505-2E9C-101B-9397-08002B2CF9AE}" pid="16" name="MSIP_Label_a0819fa7-4367-4500-ba88-dd630d977609_Extended_MSFT_Method">
    <vt:lpwstr>Automatic</vt:lpwstr>
  </property>
  <property fmtid="{D5CDD505-2E9C-101B-9397-08002B2CF9AE}" pid="17" name="Sensitivity">
    <vt:lpwstr>Internal Companywide usage</vt:lpwstr>
  </property>
</Properties>
</file>