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60" r:id="rId1"/>
  </p:sldMasterIdLst>
  <p:notesMasterIdLst>
    <p:notesMasterId r:id="rId11"/>
  </p:notesMasterIdLst>
  <p:handoutMasterIdLst>
    <p:handoutMasterId r:id="rId12"/>
  </p:handoutMasterIdLst>
  <p:sldIdLst>
    <p:sldId id="258" r:id="rId2"/>
    <p:sldId id="264" r:id="rId3"/>
    <p:sldId id="268" r:id="rId4"/>
    <p:sldId id="269" r:id="rId5"/>
    <p:sldId id="270" r:id="rId6"/>
    <p:sldId id="271" r:id="rId7"/>
    <p:sldId id="272" r:id="rId8"/>
    <p:sldId id="273" r:id="rId9"/>
    <p:sldId id="267" r:id="rId10"/>
  </p:sldIdLst>
  <p:sldSz cx="9144000" cy="6858000" type="screen4x3"/>
  <p:notesSz cx="6858000" cy="9144000"/>
  <p:embeddedFontLst>
    <p:embeddedFont>
      <p:font typeface="Calibri" panose="020F0502020204030204" pitchFamily="34" charset="0"/>
      <p:regular r:id="rId13"/>
      <p:bold r:id="rId14"/>
      <p:italic r:id="rId15"/>
      <p:boldItalic r:id="rId16"/>
    </p:embeddedFont>
    <p:embeddedFont>
      <p:font typeface="Twinkl" panose="020B0604020202020204" charset="0"/>
      <p:regular r:id="rId17"/>
      <p:bold r:id="rId18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  <p15:guide id="4" pos="340" userDrawn="1">
          <p15:clr>
            <a:srgbClr val="A4A3A4"/>
          </p15:clr>
        </p15:guide>
        <p15:guide id="5" orient="horz" pos="3974" userDrawn="1">
          <p15:clr>
            <a:srgbClr val="A4A3A4"/>
          </p15:clr>
        </p15:guide>
        <p15:guide id="6" pos="5420" userDrawn="1">
          <p15:clr>
            <a:srgbClr val="A4A3A4"/>
          </p15:clr>
        </p15:guide>
        <p15:guide id="7" orient="horz" pos="346" userDrawn="1">
          <p15:clr>
            <a:srgbClr val="A4A3A4"/>
          </p15:clr>
        </p15:guide>
        <p15:guide id="8" pos="476" userDrawn="1">
          <p15:clr>
            <a:srgbClr val="A4A3A4"/>
          </p15:clr>
        </p15:guide>
        <p15:guide id="9" orient="horz" pos="482" userDrawn="1">
          <p15:clr>
            <a:srgbClr val="A4A3A4"/>
          </p15:clr>
        </p15:guide>
        <p15:guide id="10" orient="horz" pos="3838" userDrawn="1">
          <p15:clr>
            <a:srgbClr val="A4A3A4"/>
          </p15:clr>
        </p15:guide>
        <p15:guide id="11" pos="5284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Liv Robson-Hughes" initials="LR" lastIdx="1" clrIdx="0">
    <p:extLst>
      <p:ext uri="{19B8F6BF-5375-455C-9EA6-DF929625EA0E}">
        <p15:presenceInfo xmlns:p15="http://schemas.microsoft.com/office/powerpoint/2012/main" userId="S-1-5-21-1651119330-1013474095-91958013-135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DB1E3"/>
    <a:srgbClr val="18A0DB"/>
    <a:srgbClr val="DE1E5A"/>
    <a:srgbClr val="BC0105"/>
    <a:srgbClr val="80C1EB"/>
    <a:srgbClr val="ACDDFC"/>
    <a:srgbClr val="FFFFFF"/>
    <a:srgbClr val="4AA1D9"/>
    <a:srgbClr val="21A6F9"/>
    <a:srgbClr val="1C1C1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001" autoAdjust="0"/>
    <p:restoredTop sz="94660"/>
  </p:normalViewPr>
  <p:slideViewPr>
    <p:cSldViewPr snapToGrid="0" showGuides="1">
      <p:cViewPr varScale="1">
        <p:scale>
          <a:sx n="73" d="100"/>
          <a:sy n="73" d="100"/>
        </p:scale>
        <p:origin x="1194" y="72"/>
      </p:cViewPr>
      <p:guideLst>
        <p:guide orient="horz" pos="2160"/>
        <p:guide pos="2880"/>
        <p:guide pos="340"/>
        <p:guide orient="horz" pos="3974"/>
        <p:guide pos="5420"/>
        <p:guide orient="horz" pos="346"/>
        <p:guide pos="476"/>
        <p:guide orient="horz" pos="482"/>
        <p:guide orient="horz" pos="3838"/>
        <p:guide pos="5284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 showGuides="1">
      <p:cViewPr varScale="1">
        <p:scale>
          <a:sx n="77" d="100"/>
          <a:sy n="77" d="100"/>
        </p:scale>
        <p:origin x="2646" y="9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1.fntdata"/><Relationship Id="rId18" Type="http://schemas.openxmlformats.org/officeDocument/2006/relationships/font" Target="fonts/font6.fntdata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font" Target="fonts/font5.fntdata"/><Relationship Id="rId2" Type="http://schemas.openxmlformats.org/officeDocument/2006/relationships/slide" Target="slides/slide1.xml"/><Relationship Id="rId16" Type="http://schemas.openxmlformats.org/officeDocument/2006/relationships/font" Target="fonts/font4.fntdata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font" Target="fonts/font3.fntdata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2.fntdata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B34F151-63AC-41CE-96F5-7702E930870C}" type="datetimeFigureOut">
              <a:rPr lang="en-GB" smtClean="0"/>
              <a:t>12/05/2020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676B846-B279-40AC-BFF5-DBC4013370C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453970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D02C5D1-7818-41B5-ABAD-5E4B38A5388F}" type="datetimeFigureOut">
              <a:rPr lang="en-GB" smtClean="0"/>
              <a:t>12/05/2020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A521341-850D-40E1-BB3D-87946DC9B06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470487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twinkl.co.uk/" TargetMode="External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twinkl.co.uk/" TargetMode="External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2767" y="6196125"/>
            <a:ext cx="576495" cy="580719"/>
          </a:xfrm>
          <a:prstGeom prst="rect">
            <a:avLst/>
          </a:prstGeom>
        </p:spPr>
      </p:pic>
      <p:sp>
        <p:nvSpPr>
          <p:cNvPr id="2" name="Rectangle 1">
            <a:hlinkClick r:id="rId3"/>
          </p:cNvPr>
          <p:cNvSpPr/>
          <p:nvPr userDrawn="1"/>
        </p:nvSpPr>
        <p:spPr>
          <a:xfrm>
            <a:off x="4137660" y="5561814"/>
            <a:ext cx="868680" cy="5530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370407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with Bo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 userDrawn="1"/>
        </p:nvSpPr>
        <p:spPr bwMode="auto">
          <a:xfrm>
            <a:off x="457198" y="438151"/>
            <a:ext cx="8220075" cy="5957887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1350" dirty="0">
                <a:latin typeface="Twinkl" pitchFamily="50" charset="0"/>
              </a:rPr>
              <a:t> </a:t>
            </a:r>
          </a:p>
        </p:txBody>
      </p:sp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72497" y="5734211"/>
            <a:ext cx="576495" cy="5807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98710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 userDrawn="1"/>
        </p:nvSpPr>
        <p:spPr bwMode="auto">
          <a:xfrm>
            <a:off x="457198" y="438151"/>
            <a:ext cx="8220075" cy="5957887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1350" dirty="0">
                <a:latin typeface="Twinkl" pitchFamily="50" charset="0"/>
              </a:rPr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457198" y="478895"/>
            <a:ext cx="8220075" cy="994306"/>
          </a:xfrm>
        </p:spPr>
        <p:txBody>
          <a:bodyPr>
            <a:noAutofit/>
          </a:bodyPr>
          <a:lstStyle>
            <a:lvl1pPr>
              <a:defRPr>
                <a:latin typeface="Twinkl" pitchFamily="2" charset="0"/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10794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ims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575232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2767" y="6196125"/>
            <a:ext cx="576495" cy="580719"/>
          </a:xfrm>
          <a:prstGeom prst="rect">
            <a:avLst/>
          </a:prstGeom>
        </p:spPr>
      </p:pic>
      <p:sp>
        <p:nvSpPr>
          <p:cNvPr id="4" name="Rectangle 3">
            <a:hlinkClick r:id="rId3"/>
          </p:cNvPr>
          <p:cNvSpPr/>
          <p:nvPr userDrawn="1"/>
        </p:nvSpPr>
        <p:spPr>
          <a:xfrm>
            <a:off x="4137660" y="3152488"/>
            <a:ext cx="868680" cy="5530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819737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7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89745" y="695325"/>
            <a:ext cx="8164510" cy="1150938"/>
          </a:xfrm>
          <a:prstGeom prst="roundRect">
            <a:avLst>
              <a:gd name="adj" fmla="val 9641"/>
            </a:avLst>
          </a:prstGeom>
          <a:noFill/>
          <a:ln w="25400">
            <a:noFill/>
          </a:ln>
        </p:spPr>
        <p:txBody>
          <a:bodyPr vert="horz" lIns="252000" tIns="252000" rIns="252000" bIns="252000" rtlCol="0" anchor="ctr" anchorCtr="1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89745" y="1957386"/>
            <a:ext cx="8164510" cy="4387851"/>
          </a:xfrm>
          <a:prstGeom prst="roundRect">
            <a:avLst>
              <a:gd name="adj" fmla="val 2585"/>
            </a:avLst>
          </a:prstGeom>
          <a:noFill/>
          <a:ln w="25400">
            <a:noFill/>
          </a:ln>
        </p:spPr>
        <p:txBody>
          <a:bodyPr vert="horz" lIns="252000" tIns="252000" rIns="252000" bIns="25200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3892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7" r:id="rId2"/>
    <p:sldLayoutId id="2147483662" r:id="rId3"/>
    <p:sldLayoutId id="2147483663" r:id="rId4"/>
    <p:sldLayoutId id="2147483666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b="1" kern="1200">
          <a:solidFill>
            <a:srgbClr val="1C1C1C"/>
          </a:solidFill>
          <a:latin typeface="Twinkl" pitchFamily="50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1800" kern="1200">
          <a:solidFill>
            <a:srgbClr val="1C1C1C"/>
          </a:solidFill>
          <a:latin typeface="Twinkl" pitchFamily="50" charset="0"/>
          <a:ea typeface="Twinkl" pitchFamily="2" charset="0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rgbClr val="1C1C1C"/>
          </a:solidFill>
          <a:latin typeface="Twinkl" pitchFamily="50" charset="0"/>
          <a:ea typeface="Twinkl" pitchFamily="2" charset="0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rgbClr val="1C1C1C"/>
          </a:solidFill>
          <a:latin typeface="Twinkl" pitchFamily="50" charset="0"/>
          <a:ea typeface="Twinkl" pitchFamily="2" charset="0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rgbClr val="1C1C1C"/>
          </a:solidFill>
          <a:latin typeface="Twinkl" pitchFamily="50" charset="0"/>
          <a:ea typeface="Twinkl" pitchFamily="2" charset="0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rgbClr val="1C1C1C"/>
          </a:solidFill>
          <a:latin typeface="Twinkl" pitchFamily="50" charset="0"/>
          <a:ea typeface="Twinkl" pitchFamily="2" charset="0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288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twinkl.co.uk/resources/early-years-mathematics/early-years-shape-spaces-and-measures/early-years-pattern" TargetMode="External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hyperlink" Target="https://www.twinkl.co.uk/resources/early-years-mathematics/early-years-shape-spaces-and-measures/early-years-pattern" TargetMode="Externa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4.png"/><Relationship Id="rId7" Type="http://schemas.openxmlformats.org/officeDocument/2006/relationships/image" Target="../media/image9.png"/><Relationship Id="rId2" Type="http://schemas.openxmlformats.org/officeDocument/2006/relationships/hyperlink" Target="https://www.twinkl.co.uk/resources/early-years-mathematics/early-years-shape-spaces-and-measures/early-years-pattern" TargetMode="Externa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7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9.png"/><Relationship Id="rId2" Type="http://schemas.openxmlformats.org/officeDocument/2006/relationships/hyperlink" Target="https://www.twinkl.co.uk/resources/early-years-mathematics/early-years-shape-spaces-and-measures/early-years-pattern" TargetMode="Externa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2.png"/><Relationship Id="rId5" Type="http://schemas.openxmlformats.org/officeDocument/2006/relationships/image" Target="../media/image13.png"/><Relationship Id="rId4" Type="http://schemas.openxmlformats.org/officeDocument/2006/relationships/image" Target="../media/image10.png"/><Relationship Id="rId9" Type="http://schemas.openxmlformats.org/officeDocument/2006/relationships/image" Target="../media/image15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4.png"/><Relationship Id="rId7" Type="http://schemas.openxmlformats.org/officeDocument/2006/relationships/image" Target="../media/image9.png"/><Relationship Id="rId2" Type="http://schemas.openxmlformats.org/officeDocument/2006/relationships/hyperlink" Target="https://www.twinkl.co.uk/resources/early-years-mathematics/early-years-shape-spaces-and-measures/early-years-pattern" TargetMode="Externa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6.png"/><Relationship Id="rId5" Type="http://schemas.openxmlformats.org/officeDocument/2006/relationships/image" Target="../media/image14.png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4.png"/><Relationship Id="rId7" Type="http://schemas.openxmlformats.org/officeDocument/2006/relationships/image" Target="../media/image15.png"/><Relationship Id="rId12" Type="http://schemas.openxmlformats.org/officeDocument/2006/relationships/image" Target="../media/image8.png"/><Relationship Id="rId2" Type="http://schemas.openxmlformats.org/officeDocument/2006/relationships/hyperlink" Target="https://www.twinkl.co.uk/resources/early-years-mathematics/early-years-shape-spaces-and-measures/early-years-pattern" TargetMode="Externa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7.png"/><Relationship Id="rId11" Type="http://schemas.openxmlformats.org/officeDocument/2006/relationships/image" Target="../media/image9.png"/><Relationship Id="rId5" Type="http://schemas.openxmlformats.org/officeDocument/2006/relationships/image" Target="../media/image7.png"/><Relationship Id="rId10" Type="http://schemas.openxmlformats.org/officeDocument/2006/relationships/image" Target="../media/image11.png"/><Relationship Id="rId4" Type="http://schemas.openxmlformats.org/officeDocument/2006/relationships/image" Target="../media/image10.png"/><Relationship Id="rId9" Type="http://schemas.openxmlformats.org/officeDocument/2006/relationships/image" Target="../media/image19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4.png"/><Relationship Id="rId7" Type="http://schemas.openxmlformats.org/officeDocument/2006/relationships/image" Target="../media/image22.png"/><Relationship Id="rId2" Type="http://schemas.openxmlformats.org/officeDocument/2006/relationships/hyperlink" Target="https://www.twinkl.co.uk/resources/early-years-mathematics/early-years-shape-spaces-and-measures/early-years-pattern" TargetMode="Externa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1.png"/><Relationship Id="rId5" Type="http://schemas.openxmlformats.org/officeDocument/2006/relationships/image" Target="../media/image9.png"/><Relationship Id="rId10" Type="http://schemas.openxmlformats.org/officeDocument/2006/relationships/image" Target="../media/image25.png"/><Relationship Id="rId4" Type="http://schemas.openxmlformats.org/officeDocument/2006/relationships/image" Target="../media/image20.png"/><Relationship Id="rId9" Type="http://schemas.openxmlformats.org/officeDocument/2006/relationships/image" Target="../media/image24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image" Target="../media/image4.png"/><Relationship Id="rId7" Type="http://schemas.openxmlformats.org/officeDocument/2006/relationships/image" Target="../media/image29.png"/><Relationship Id="rId12" Type="http://schemas.openxmlformats.org/officeDocument/2006/relationships/image" Target="../media/image33.png"/><Relationship Id="rId2" Type="http://schemas.openxmlformats.org/officeDocument/2006/relationships/hyperlink" Target="https://www.twinkl.co.uk/resources/early-years-mathematics/early-years-shape-spaces-and-measures/early-years-pattern" TargetMode="Externa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8.png"/><Relationship Id="rId11" Type="http://schemas.openxmlformats.org/officeDocument/2006/relationships/image" Target="../media/image5.png"/><Relationship Id="rId5" Type="http://schemas.openxmlformats.org/officeDocument/2006/relationships/image" Target="../media/image27.png"/><Relationship Id="rId10" Type="http://schemas.openxmlformats.org/officeDocument/2006/relationships/image" Target="../media/image32.png"/><Relationship Id="rId4" Type="http://schemas.openxmlformats.org/officeDocument/2006/relationships/image" Target="../media/image26.png"/><Relationship Id="rId9" Type="http://schemas.openxmlformats.org/officeDocument/2006/relationships/image" Target="../media/image3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twinkl.co.uk/resources/early-years-mathematics/early-years-shape-spaces-and-measures/early-years-pattern" TargetMode="External"/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hlinkClick r:id="rId3"/>
            <a:extLst>
              <a:ext uri="{FF2B5EF4-FFF2-40B4-BE49-F238E27FC236}">
                <a16:creationId xmlns:a16="http://schemas.microsoft.com/office/drawing/2014/main" id="{404235C9-6314-4EFA-B902-19EF8A040CB5}"/>
              </a:ext>
            </a:extLst>
          </p:cNvPr>
          <p:cNvSpPr/>
          <p:nvPr/>
        </p:nvSpPr>
        <p:spPr>
          <a:xfrm>
            <a:off x="4109987" y="5544152"/>
            <a:ext cx="943276" cy="59676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1188628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"/>
          <p:cNvSpPr/>
          <p:nvPr/>
        </p:nvSpPr>
        <p:spPr>
          <a:xfrm>
            <a:off x="755651" y="1587602"/>
            <a:ext cx="6222665" cy="772107"/>
          </a:xfrm>
          <a:prstGeom prst="rect">
            <a:avLst/>
          </a:prstGeom>
          <a:solidFill>
            <a:srgbClr val="4DB1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08000" tIns="108000" rIns="108000" bIns="108000" rtlCol="0" anchor="ctr">
            <a:spAutoFit/>
          </a:bodyPr>
          <a:lstStyle/>
          <a:p>
            <a:r>
              <a:rPr lang="en-GB" dirty="0"/>
              <a:t>Click on the flower and watch the colours on Curly’s body light up. Can you say the colour names as they light?</a:t>
            </a:r>
          </a:p>
        </p:txBody>
      </p:sp>
      <p:sp>
        <p:nvSpPr>
          <p:cNvPr id="21" name="title"/>
          <p:cNvSpPr>
            <a:spLocks noGrp="1"/>
          </p:cNvSpPr>
          <p:nvPr>
            <p:ph type="title"/>
          </p:nvPr>
        </p:nvSpPr>
        <p:spPr>
          <a:xfrm>
            <a:off x="457198" y="517395"/>
            <a:ext cx="8220075" cy="994306"/>
          </a:xfrm>
        </p:spPr>
        <p:txBody>
          <a:bodyPr/>
          <a:lstStyle/>
          <a:p>
            <a:pPr algn="ctr"/>
            <a:r>
              <a:rPr lang="en-GB" sz="3200" dirty="0">
                <a:latin typeface="+mn-lt"/>
              </a:rPr>
              <a:t>Curly Caterpillar likes to show</a:t>
            </a:r>
            <a:br>
              <a:rPr lang="en-GB" sz="3200" dirty="0">
                <a:latin typeface="+mn-lt"/>
              </a:rPr>
            </a:br>
            <a:r>
              <a:rPr lang="en-GB" sz="3200" dirty="0">
                <a:latin typeface="+mn-lt"/>
              </a:rPr>
              <a:t>repeating patterns.</a:t>
            </a:r>
          </a:p>
        </p:txBody>
      </p:sp>
      <p:sp>
        <p:nvSpPr>
          <p:cNvPr id="6" name="footer hyperlink">
            <a:hlinkClick r:id="rId2"/>
            <a:extLst>
              <a:ext uri="{FF2B5EF4-FFF2-40B4-BE49-F238E27FC236}">
                <a16:creationId xmlns:a16="http://schemas.microsoft.com/office/drawing/2014/main" id="{1D6A8448-C5A1-4F59-9B95-C91160B4099A}"/>
              </a:ext>
            </a:extLst>
          </p:cNvPr>
          <p:cNvSpPr/>
          <p:nvPr/>
        </p:nvSpPr>
        <p:spPr>
          <a:xfrm>
            <a:off x="8547234" y="6679933"/>
            <a:ext cx="592052" cy="15881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4" name="background">
            <a:extLst>
              <a:ext uri="{FF2B5EF4-FFF2-40B4-BE49-F238E27FC236}">
                <a16:creationId xmlns:a16="http://schemas.microsoft.com/office/drawing/2014/main" id="{B19D85C1-7320-4606-AA2D-4CBFC343735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938" b="6352"/>
          <a:stretch/>
        </p:blipFill>
        <p:spPr>
          <a:xfrm>
            <a:off x="755648" y="2454860"/>
            <a:ext cx="7632701" cy="2790907"/>
          </a:xfrm>
          <a:prstGeom prst="rect">
            <a:avLst/>
          </a:prstGeom>
        </p:spPr>
      </p:pic>
      <p:pic>
        <p:nvPicPr>
          <p:cNvPr id="8" name="Curly's head">
            <a:extLst>
              <a:ext uri="{FF2B5EF4-FFF2-40B4-BE49-F238E27FC236}">
                <a16:creationId xmlns:a16="http://schemas.microsoft.com/office/drawing/2014/main" id="{09259CEB-23E6-4DC6-A7A7-7CBB6E79A41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99739" y="5357023"/>
            <a:ext cx="688611" cy="830060"/>
          </a:xfrm>
          <a:prstGeom prst="rect">
            <a:avLst/>
          </a:prstGeom>
        </p:spPr>
      </p:pic>
      <p:sp>
        <p:nvSpPr>
          <p:cNvPr id="9" name="Speech Bubble: Rectangle with Corners Rounded 8">
            <a:extLst>
              <a:ext uri="{FF2B5EF4-FFF2-40B4-BE49-F238E27FC236}">
                <a16:creationId xmlns:a16="http://schemas.microsoft.com/office/drawing/2014/main" id="{E8B2AF4A-4D3B-4499-9F6D-D4BDD81BD166}"/>
              </a:ext>
            </a:extLst>
          </p:cNvPr>
          <p:cNvSpPr/>
          <p:nvPr/>
        </p:nvSpPr>
        <p:spPr>
          <a:xfrm>
            <a:off x="755646" y="5357023"/>
            <a:ext cx="6765993" cy="772107"/>
          </a:xfrm>
          <a:prstGeom prst="wedgeRoundRectCallout">
            <a:avLst>
              <a:gd name="adj1" fmla="val 53065"/>
              <a:gd name="adj2" fmla="val 30088"/>
              <a:gd name="adj3" fmla="val 16667"/>
            </a:avLst>
          </a:prstGeom>
          <a:solidFill>
            <a:schemeClr val="bg1"/>
          </a:solidFill>
          <a:ln w="28575">
            <a:solidFill>
              <a:srgbClr val="4DB1E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ysClr val="windowText" lastClr="000000"/>
                </a:solidFill>
                <a:latin typeface="Twinkl" pitchFamily="2" charset="77"/>
              </a:rPr>
              <a:t>What do you notice about the pattern?</a:t>
            </a:r>
            <a:br>
              <a:rPr lang="en-US" dirty="0">
                <a:solidFill>
                  <a:sysClr val="windowText" lastClr="000000"/>
                </a:solidFill>
                <a:latin typeface="Twinkl" pitchFamily="2" charset="77"/>
              </a:rPr>
            </a:br>
            <a:r>
              <a:rPr lang="en-US" dirty="0">
                <a:solidFill>
                  <a:sysClr val="windowText" lastClr="000000"/>
                </a:solidFill>
                <a:latin typeface="Twinkl" pitchFamily="2" charset="77"/>
              </a:rPr>
              <a:t>Which colour do you think would come next?</a:t>
            </a:r>
            <a:endParaRPr lang="en-GB" dirty="0">
              <a:solidFill>
                <a:sysClr val="windowText" lastClr="000000"/>
              </a:solidFill>
            </a:endParaRPr>
          </a:p>
        </p:txBody>
      </p:sp>
      <p:grpSp>
        <p:nvGrpSpPr>
          <p:cNvPr id="13" name="Flower">
            <a:extLst>
              <a:ext uri="{FF2B5EF4-FFF2-40B4-BE49-F238E27FC236}">
                <a16:creationId xmlns:a16="http://schemas.microsoft.com/office/drawing/2014/main" id="{0C6F42C3-838F-45CD-9071-AD5D602D7A75}"/>
              </a:ext>
            </a:extLst>
          </p:cNvPr>
          <p:cNvGrpSpPr/>
          <p:nvPr/>
        </p:nvGrpSpPr>
        <p:grpSpPr>
          <a:xfrm>
            <a:off x="7174988" y="1455792"/>
            <a:ext cx="1076044" cy="994306"/>
            <a:chOff x="7048027" y="1241659"/>
            <a:chExt cx="1307780" cy="1208439"/>
          </a:xfrm>
        </p:grpSpPr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A6C86273-BED3-444A-A12D-6BFE34DA7A6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4550" t="1" r="36191" b="68560"/>
            <a:stretch/>
          </p:blipFill>
          <p:spPr>
            <a:xfrm>
              <a:off x="7048027" y="1241659"/>
              <a:ext cx="1284173" cy="1203576"/>
            </a:xfrm>
            <a:prstGeom prst="rect">
              <a:avLst/>
            </a:prstGeom>
          </p:spPr>
        </p:pic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EF814C81-F1CE-48E3-8603-85133BB3C7D1}"/>
                </a:ext>
              </a:extLst>
            </p:cNvPr>
            <p:cNvSpPr/>
            <p:nvPr/>
          </p:nvSpPr>
          <p:spPr>
            <a:xfrm>
              <a:off x="7048027" y="2305051"/>
              <a:ext cx="473612" cy="14504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A3D1B39E-26D0-4790-BEF4-05B9C39F12D8}"/>
                </a:ext>
              </a:extLst>
            </p:cNvPr>
            <p:cNvSpPr/>
            <p:nvPr/>
          </p:nvSpPr>
          <p:spPr>
            <a:xfrm>
              <a:off x="8215313" y="2090918"/>
              <a:ext cx="140494" cy="35431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35" name="glow8">
            <a:extLst>
              <a:ext uri="{FF2B5EF4-FFF2-40B4-BE49-F238E27FC236}">
                <a16:creationId xmlns:a16="http://schemas.microsoft.com/office/drawing/2014/main" id="{A6B61E0D-70DC-4D84-9550-A0CC5C6F053C}"/>
              </a:ext>
            </a:extLst>
          </p:cNvPr>
          <p:cNvSpPr/>
          <p:nvPr/>
        </p:nvSpPr>
        <p:spPr>
          <a:xfrm>
            <a:off x="7203679" y="3898946"/>
            <a:ext cx="924053" cy="863126"/>
          </a:xfrm>
          <a:prstGeom prst="ellipse">
            <a:avLst/>
          </a:prstGeom>
          <a:noFill/>
          <a:ln>
            <a:solidFill>
              <a:schemeClr val="accent3"/>
            </a:solidFill>
          </a:ln>
          <a:effectLst>
            <a:glow rad="254000">
              <a:schemeClr val="accent3">
                <a:lumMod val="40000"/>
                <a:lumOff val="60000"/>
                <a:alpha val="90000"/>
              </a:schemeClr>
            </a:glo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27" name="8">
            <a:extLst>
              <a:ext uri="{FF2B5EF4-FFF2-40B4-BE49-F238E27FC236}">
                <a16:creationId xmlns:a16="http://schemas.microsoft.com/office/drawing/2014/main" id="{C9F67698-E480-4668-8FCA-13D80B3C9BB0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6399" y="3898946"/>
            <a:ext cx="924053" cy="863126"/>
          </a:xfrm>
          <a:prstGeom prst="rect">
            <a:avLst/>
          </a:prstGeom>
        </p:spPr>
      </p:pic>
      <p:sp>
        <p:nvSpPr>
          <p:cNvPr id="34" name="glow7">
            <a:extLst>
              <a:ext uri="{FF2B5EF4-FFF2-40B4-BE49-F238E27FC236}">
                <a16:creationId xmlns:a16="http://schemas.microsoft.com/office/drawing/2014/main" id="{ED2F7267-CA7D-40AE-ADC2-4F5ED75CD5FF}"/>
              </a:ext>
            </a:extLst>
          </p:cNvPr>
          <p:cNvSpPr/>
          <p:nvPr/>
        </p:nvSpPr>
        <p:spPr>
          <a:xfrm>
            <a:off x="6402202" y="3746415"/>
            <a:ext cx="924053" cy="863126"/>
          </a:xfrm>
          <a:prstGeom prst="ellipse">
            <a:avLst/>
          </a:prstGeom>
          <a:noFill/>
          <a:ln>
            <a:solidFill>
              <a:schemeClr val="accent3"/>
            </a:solidFill>
          </a:ln>
          <a:effectLst>
            <a:glow rad="254000">
              <a:schemeClr val="accent3">
                <a:lumMod val="40000"/>
                <a:lumOff val="60000"/>
                <a:alpha val="90000"/>
              </a:schemeClr>
            </a:glo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26" name="7">
            <a:extLst>
              <a:ext uri="{FF2B5EF4-FFF2-40B4-BE49-F238E27FC236}">
                <a16:creationId xmlns:a16="http://schemas.microsoft.com/office/drawing/2014/main" id="{7FFFD8E6-07C0-48AC-9F0A-1892FD26F25F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13288" y="3751177"/>
            <a:ext cx="921491" cy="860733"/>
          </a:xfrm>
          <a:prstGeom prst="rect">
            <a:avLst/>
          </a:prstGeom>
        </p:spPr>
      </p:pic>
      <p:sp>
        <p:nvSpPr>
          <p:cNvPr id="33" name="glow6">
            <a:extLst>
              <a:ext uri="{FF2B5EF4-FFF2-40B4-BE49-F238E27FC236}">
                <a16:creationId xmlns:a16="http://schemas.microsoft.com/office/drawing/2014/main" id="{12BCB975-0532-493A-BD47-B68CCF29D410}"/>
              </a:ext>
            </a:extLst>
          </p:cNvPr>
          <p:cNvSpPr/>
          <p:nvPr/>
        </p:nvSpPr>
        <p:spPr>
          <a:xfrm>
            <a:off x="5612766" y="3602409"/>
            <a:ext cx="924053" cy="863126"/>
          </a:xfrm>
          <a:prstGeom prst="ellipse">
            <a:avLst/>
          </a:prstGeom>
          <a:noFill/>
          <a:ln>
            <a:solidFill>
              <a:schemeClr val="accent3"/>
            </a:solidFill>
          </a:ln>
          <a:effectLst>
            <a:glow rad="254000">
              <a:schemeClr val="accent3">
                <a:lumMod val="40000"/>
                <a:lumOff val="60000"/>
                <a:alpha val="90000"/>
              </a:schemeClr>
            </a:glo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25" name="6">
            <a:extLst>
              <a:ext uri="{FF2B5EF4-FFF2-40B4-BE49-F238E27FC236}">
                <a16:creationId xmlns:a16="http://schemas.microsoft.com/office/drawing/2014/main" id="{E31A8AAC-4A1A-45F8-A672-A64E995031B2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15328" y="3601015"/>
            <a:ext cx="924053" cy="863126"/>
          </a:xfrm>
          <a:prstGeom prst="rect">
            <a:avLst/>
          </a:prstGeom>
        </p:spPr>
      </p:pic>
      <p:sp>
        <p:nvSpPr>
          <p:cNvPr id="32" name="glow5">
            <a:extLst>
              <a:ext uri="{FF2B5EF4-FFF2-40B4-BE49-F238E27FC236}">
                <a16:creationId xmlns:a16="http://schemas.microsoft.com/office/drawing/2014/main" id="{3B671B07-7B97-4413-92DE-71E218DAEF8D}"/>
              </a:ext>
            </a:extLst>
          </p:cNvPr>
          <p:cNvSpPr/>
          <p:nvPr/>
        </p:nvSpPr>
        <p:spPr>
          <a:xfrm>
            <a:off x="4832855" y="3831316"/>
            <a:ext cx="924053" cy="863126"/>
          </a:xfrm>
          <a:prstGeom prst="ellipse">
            <a:avLst/>
          </a:prstGeom>
          <a:noFill/>
          <a:ln>
            <a:solidFill>
              <a:schemeClr val="accent3"/>
            </a:solidFill>
          </a:ln>
          <a:effectLst>
            <a:glow rad="254000">
              <a:schemeClr val="accent3">
                <a:lumMod val="40000"/>
                <a:lumOff val="60000"/>
                <a:alpha val="90000"/>
              </a:schemeClr>
            </a:glo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24" name="5">
            <a:extLst>
              <a:ext uri="{FF2B5EF4-FFF2-40B4-BE49-F238E27FC236}">
                <a16:creationId xmlns:a16="http://schemas.microsoft.com/office/drawing/2014/main" id="{3242459F-B269-4AC5-A5B6-E5C730CECF52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2855" y="3833709"/>
            <a:ext cx="921491" cy="860733"/>
          </a:xfrm>
          <a:prstGeom prst="rect">
            <a:avLst/>
          </a:prstGeom>
        </p:spPr>
      </p:pic>
      <p:sp>
        <p:nvSpPr>
          <p:cNvPr id="31" name="glow4">
            <a:extLst>
              <a:ext uri="{FF2B5EF4-FFF2-40B4-BE49-F238E27FC236}">
                <a16:creationId xmlns:a16="http://schemas.microsoft.com/office/drawing/2014/main" id="{298693CE-795A-4EB5-AD09-C7210E41C955}"/>
              </a:ext>
            </a:extLst>
          </p:cNvPr>
          <p:cNvSpPr/>
          <p:nvPr/>
        </p:nvSpPr>
        <p:spPr>
          <a:xfrm>
            <a:off x="4003745" y="3980798"/>
            <a:ext cx="924053" cy="863126"/>
          </a:xfrm>
          <a:prstGeom prst="ellipse">
            <a:avLst/>
          </a:prstGeom>
          <a:noFill/>
          <a:ln>
            <a:solidFill>
              <a:schemeClr val="accent3"/>
            </a:solidFill>
          </a:ln>
          <a:effectLst>
            <a:glow rad="254000">
              <a:schemeClr val="accent3">
                <a:lumMod val="40000"/>
                <a:lumOff val="60000"/>
                <a:alpha val="90000"/>
              </a:schemeClr>
            </a:glo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23" name="4">
            <a:extLst>
              <a:ext uri="{FF2B5EF4-FFF2-40B4-BE49-F238E27FC236}">
                <a16:creationId xmlns:a16="http://schemas.microsoft.com/office/drawing/2014/main" id="{2EA49988-9400-447C-AB01-7AA87A3AFB3C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6602" y="3980798"/>
            <a:ext cx="924053" cy="863126"/>
          </a:xfrm>
          <a:prstGeom prst="rect">
            <a:avLst/>
          </a:prstGeom>
        </p:spPr>
      </p:pic>
      <p:sp>
        <p:nvSpPr>
          <p:cNvPr id="30" name="glow3">
            <a:extLst>
              <a:ext uri="{FF2B5EF4-FFF2-40B4-BE49-F238E27FC236}">
                <a16:creationId xmlns:a16="http://schemas.microsoft.com/office/drawing/2014/main" id="{07797762-5537-4DD9-894B-F18D46D71461}"/>
              </a:ext>
            </a:extLst>
          </p:cNvPr>
          <p:cNvSpPr/>
          <p:nvPr/>
        </p:nvSpPr>
        <p:spPr>
          <a:xfrm>
            <a:off x="3301841" y="3627814"/>
            <a:ext cx="924053" cy="863126"/>
          </a:xfrm>
          <a:prstGeom prst="ellipse">
            <a:avLst/>
          </a:prstGeom>
          <a:noFill/>
          <a:ln>
            <a:solidFill>
              <a:schemeClr val="accent3"/>
            </a:solidFill>
          </a:ln>
          <a:effectLst>
            <a:glow rad="254000">
              <a:schemeClr val="accent3">
                <a:lumMod val="40000"/>
                <a:lumOff val="60000"/>
                <a:alpha val="90000"/>
              </a:schemeClr>
            </a:glo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22" name="3">
            <a:extLst>
              <a:ext uri="{FF2B5EF4-FFF2-40B4-BE49-F238E27FC236}">
                <a16:creationId xmlns:a16="http://schemas.microsoft.com/office/drawing/2014/main" id="{90C559AD-5EDE-4114-96AF-F93E741C6FE6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18776" y="3640705"/>
            <a:ext cx="921491" cy="860733"/>
          </a:xfrm>
          <a:prstGeom prst="rect">
            <a:avLst/>
          </a:prstGeom>
        </p:spPr>
      </p:pic>
      <p:sp>
        <p:nvSpPr>
          <p:cNvPr id="29" name="glow2">
            <a:extLst>
              <a:ext uri="{FF2B5EF4-FFF2-40B4-BE49-F238E27FC236}">
                <a16:creationId xmlns:a16="http://schemas.microsoft.com/office/drawing/2014/main" id="{FA41C84D-06F4-4A6C-B8B0-6AEEC62E846D}"/>
              </a:ext>
            </a:extLst>
          </p:cNvPr>
          <p:cNvSpPr/>
          <p:nvPr/>
        </p:nvSpPr>
        <p:spPr>
          <a:xfrm>
            <a:off x="2606454" y="3306554"/>
            <a:ext cx="924053" cy="863126"/>
          </a:xfrm>
          <a:prstGeom prst="ellipse">
            <a:avLst/>
          </a:prstGeom>
          <a:noFill/>
          <a:ln>
            <a:solidFill>
              <a:schemeClr val="accent3"/>
            </a:solidFill>
          </a:ln>
          <a:effectLst>
            <a:glow rad="254000">
              <a:schemeClr val="accent3">
                <a:lumMod val="40000"/>
                <a:lumOff val="60000"/>
                <a:alpha val="90000"/>
              </a:schemeClr>
            </a:glo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20" name="2">
            <a:extLst>
              <a:ext uri="{FF2B5EF4-FFF2-40B4-BE49-F238E27FC236}">
                <a16:creationId xmlns:a16="http://schemas.microsoft.com/office/drawing/2014/main" id="{CB99A87C-88A8-4AEB-A008-9920A1528744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4311" y="3298219"/>
            <a:ext cx="924053" cy="863126"/>
          </a:xfrm>
          <a:prstGeom prst="rect">
            <a:avLst/>
          </a:prstGeom>
        </p:spPr>
      </p:pic>
      <p:sp>
        <p:nvSpPr>
          <p:cNvPr id="28" name="glow1">
            <a:extLst>
              <a:ext uri="{FF2B5EF4-FFF2-40B4-BE49-F238E27FC236}">
                <a16:creationId xmlns:a16="http://schemas.microsoft.com/office/drawing/2014/main" id="{1701978C-D808-470C-8122-4191C57041BE}"/>
              </a:ext>
            </a:extLst>
          </p:cNvPr>
          <p:cNvSpPr/>
          <p:nvPr/>
        </p:nvSpPr>
        <p:spPr>
          <a:xfrm>
            <a:off x="1963937" y="3734413"/>
            <a:ext cx="924053" cy="863126"/>
          </a:xfrm>
          <a:prstGeom prst="ellipse">
            <a:avLst/>
          </a:prstGeom>
          <a:noFill/>
          <a:ln>
            <a:solidFill>
              <a:schemeClr val="accent3"/>
            </a:solidFill>
          </a:ln>
          <a:effectLst>
            <a:glow rad="254000">
              <a:schemeClr val="accent3">
                <a:lumMod val="40000"/>
                <a:lumOff val="60000"/>
                <a:alpha val="90000"/>
              </a:schemeClr>
            </a:glo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8" name="1">
            <a:extLst>
              <a:ext uri="{FF2B5EF4-FFF2-40B4-BE49-F238E27FC236}">
                <a16:creationId xmlns:a16="http://schemas.microsoft.com/office/drawing/2014/main" id="{943799B0-1392-49AC-BA04-1281A184435F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66499" y="3736805"/>
            <a:ext cx="921491" cy="860733"/>
          </a:xfrm>
          <a:prstGeom prst="rect">
            <a:avLst/>
          </a:prstGeom>
        </p:spPr>
      </p:pic>
      <p:pic>
        <p:nvPicPr>
          <p:cNvPr id="16" name="Head">
            <a:extLst>
              <a:ext uri="{FF2B5EF4-FFF2-40B4-BE49-F238E27FC236}">
                <a16:creationId xmlns:a16="http://schemas.microsoft.com/office/drawing/2014/main" id="{B16EA0F2-E27B-44B5-A324-A8E71FACC84A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1290" y="3268108"/>
            <a:ext cx="1044774" cy="12593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62372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0" presetClass="exit" presetSubtype="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000"/>
                            </p:stCondLst>
                            <p:childTnLst>
                              <p:par>
                                <p:cTn id="2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6000"/>
                            </p:stCondLst>
                            <p:childTnLst>
                              <p:par>
                                <p:cTn id="3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8000"/>
                            </p:stCondLst>
                            <p:childTnLst>
                              <p:par>
                                <p:cTn id="3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0" presetClass="exit" presetSubtype="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0000"/>
                            </p:stCondLst>
                            <p:childTnLst>
                              <p:par>
                                <p:cTn id="4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0" presetClass="exit" presetSubtype="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2000"/>
                            </p:stCondLst>
                            <p:childTnLst>
                              <p:par>
                                <p:cTn id="5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0" presetClass="exit" presetSubtype="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4000"/>
                            </p:stCondLst>
                            <p:childTnLst>
                              <p:par>
                                <p:cTn id="5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0" presetClass="exit" presetSubtype="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9" grpId="0" animBg="1"/>
      <p:bldP spid="35" grpId="0" animBg="1"/>
      <p:bldP spid="35" grpId="1" animBg="1"/>
      <p:bldP spid="34" grpId="0" animBg="1"/>
      <p:bldP spid="34" grpId="1" animBg="1"/>
      <p:bldP spid="33" grpId="0" animBg="1"/>
      <p:bldP spid="33" grpId="1" animBg="1"/>
      <p:bldP spid="32" grpId="0" animBg="1"/>
      <p:bldP spid="32" grpId="1" animBg="1"/>
      <p:bldP spid="31" grpId="0" animBg="1"/>
      <p:bldP spid="31" grpId="1" animBg="1"/>
      <p:bldP spid="30" grpId="0" animBg="1"/>
      <p:bldP spid="30" grpId="1" animBg="1"/>
      <p:bldP spid="29" grpId="0" animBg="1"/>
      <p:bldP spid="29" grpId="1" animBg="1"/>
      <p:bldP spid="28" grpId="0" animBg="1"/>
      <p:bldP spid="28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"/>
          <p:cNvSpPr/>
          <p:nvPr/>
        </p:nvSpPr>
        <p:spPr>
          <a:xfrm>
            <a:off x="755651" y="1529913"/>
            <a:ext cx="7632698" cy="396000"/>
          </a:xfrm>
          <a:prstGeom prst="rect">
            <a:avLst/>
          </a:prstGeom>
          <a:solidFill>
            <a:srgbClr val="4DB1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08000" tIns="108000" rIns="108000" bIns="108000" rtlCol="0" anchor="ctr">
            <a:spAutoFit/>
          </a:bodyPr>
          <a:lstStyle/>
          <a:p>
            <a:pPr algn="ctr"/>
            <a:r>
              <a:rPr lang="en-GB" sz="1700" dirty="0"/>
              <a:t>Say the colour names on Curly’s body.</a:t>
            </a:r>
          </a:p>
        </p:txBody>
      </p:sp>
      <p:sp>
        <p:nvSpPr>
          <p:cNvPr id="21" name="title"/>
          <p:cNvSpPr>
            <a:spLocks noGrp="1"/>
          </p:cNvSpPr>
          <p:nvPr>
            <p:ph type="title"/>
          </p:nvPr>
        </p:nvSpPr>
        <p:spPr>
          <a:xfrm>
            <a:off x="457198" y="517395"/>
            <a:ext cx="8220075" cy="994306"/>
          </a:xfrm>
        </p:spPr>
        <p:txBody>
          <a:bodyPr/>
          <a:lstStyle/>
          <a:p>
            <a:pPr algn="ctr"/>
            <a:r>
              <a:rPr lang="en-GB" sz="3200" dirty="0">
                <a:latin typeface="Twinkl" pitchFamily="2" charset="77"/>
                <a:cs typeface="Calibri" panose="020F0502020204030204" pitchFamily="34" charset="0"/>
                <a:sym typeface="Arial"/>
              </a:rPr>
              <a:t>Can you help Curly Caterpillar</a:t>
            </a:r>
            <a:br>
              <a:rPr lang="en-GB" sz="3200" dirty="0">
                <a:latin typeface="Twinkl" pitchFamily="2" charset="77"/>
                <a:cs typeface="Calibri" panose="020F0502020204030204" pitchFamily="34" charset="0"/>
                <a:sym typeface="Arial"/>
              </a:rPr>
            </a:br>
            <a:r>
              <a:rPr lang="en-GB" sz="3200" dirty="0">
                <a:latin typeface="Twinkl" pitchFamily="2" charset="77"/>
                <a:cs typeface="Calibri" panose="020F0502020204030204" pitchFamily="34" charset="0"/>
                <a:sym typeface="Arial"/>
              </a:rPr>
              <a:t>finish the pattern? </a:t>
            </a:r>
            <a:endParaRPr lang="en-GB" sz="3200" dirty="0">
              <a:latin typeface="+mn-lt"/>
            </a:endParaRPr>
          </a:p>
        </p:txBody>
      </p:sp>
      <p:sp>
        <p:nvSpPr>
          <p:cNvPr id="6" name="footer hyperlink">
            <a:hlinkClick r:id="rId2"/>
            <a:extLst>
              <a:ext uri="{FF2B5EF4-FFF2-40B4-BE49-F238E27FC236}">
                <a16:creationId xmlns:a16="http://schemas.microsoft.com/office/drawing/2014/main" id="{1D6A8448-C5A1-4F59-9B95-C91160B4099A}"/>
              </a:ext>
            </a:extLst>
          </p:cNvPr>
          <p:cNvSpPr/>
          <p:nvPr/>
        </p:nvSpPr>
        <p:spPr>
          <a:xfrm>
            <a:off x="8547234" y="6679933"/>
            <a:ext cx="592052" cy="15881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4" name="background">
            <a:extLst>
              <a:ext uri="{FF2B5EF4-FFF2-40B4-BE49-F238E27FC236}">
                <a16:creationId xmlns:a16="http://schemas.microsoft.com/office/drawing/2014/main" id="{B19D85C1-7320-4606-AA2D-4CBFC343735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938" b="6352"/>
          <a:stretch/>
        </p:blipFill>
        <p:spPr>
          <a:xfrm>
            <a:off x="755648" y="2073860"/>
            <a:ext cx="7632701" cy="2790907"/>
          </a:xfrm>
          <a:prstGeom prst="rect">
            <a:avLst/>
          </a:prstGeom>
        </p:spPr>
      </p:pic>
      <p:pic>
        <p:nvPicPr>
          <p:cNvPr id="27" name="8">
            <a:extLst>
              <a:ext uri="{FF2B5EF4-FFF2-40B4-BE49-F238E27FC236}">
                <a16:creationId xmlns:a16="http://schemas.microsoft.com/office/drawing/2014/main" id="{C9F67698-E480-4668-8FCA-13D80B3C9BB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196399" y="3517946"/>
            <a:ext cx="924052" cy="863126"/>
          </a:xfrm>
          <a:prstGeom prst="rect">
            <a:avLst/>
          </a:prstGeom>
        </p:spPr>
      </p:pic>
      <p:pic>
        <p:nvPicPr>
          <p:cNvPr id="26" name="7">
            <a:extLst>
              <a:ext uri="{FF2B5EF4-FFF2-40B4-BE49-F238E27FC236}">
                <a16:creationId xmlns:a16="http://schemas.microsoft.com/office/drawing/2014/main" id="{7FFFD8E6-07C0-48AC-9F0A-1892FD26F25F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413288" y="3370177"/>
            <a:ext cx="921490" cy="860733"/>
          </a:xfrm>
          <a:prstGeom prst="rect">
            <a:avLst/>
          </a:prstGeom>
        </p:spPr>
      </p:pic>
      <p:pic>
        <p:nvPicPr>
          <p:cNvPr id="25" name="6">
            <a:extLst>
              <a:ext uri="{FF2B5EF4-FFF2-40B4-BE49-F238E27FC236}">
                <a16:creationId xmlns:a16="http://schemas.microsoft.com/office/drawing/2014/main" id="{E31A8AAC-4A1A-45F8-A672-A64E995031B2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15328" y="3220015"/>
            <a:ext cx="924053" cy="863126"/>
          </a:xfrm>
          <a:prstGeom prst="rect">
            <a:avLst/>
          </a:prstGeom>
        </p:spPr>
      </p:pic>
      <p:pic>
        <p:nvPicPr>
          <p:cNvPr id="24" name="5">
            <a:extLst>
              <a:ext uri="{FF2B5EF4-FFF2-40B4-BE49-F238E27FC236}">
                <a16:creationId xmlns:a16="http://schemas.microsoft.com/office/drawing/2014/main" id="{3242459F-B269-4AC5-A5B6-E5C730CECF5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832855" y="3452709"/>
            <a:ext cx="921490" cy="860733"/>
          </a:xfrm>
          <a:prstGeom prst="rect">
            <a:avLst/>
          </a:prstGeom>
        </p:spPr>
      </p:pic>
      <p:pic>
        <p:nvPicPr>
          <p:cNvPr id="23" name="4">
            <a:extLst>
              <a:ext uri="{FF2B5EF4-FFF2-40B4-BE49-F238E27FC236}">
                <a16:creationId xmlns:a16="http://schemas.microsoft.com/office/drawing/2014/main" id="{2EA49988-9400-447C-AB01-7AA87A3AFB3C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6602" y="3599798"/>
            <a:ext cx="924053" cy="863126"/>
          </a:xfrm>
          <a:prstGeom prst="rect">
            <a:avLst/>
          </a:prstGeom>
        </p:spPr>
      </p:pic>
      <p:pic>
        <p:nvPicPr>
          <p:cNvPr id="22" name="3">
            <a:extLst>
              <a:ext uri="{FF2B5EF4-FFF2-40B4-BE49-F238E27FC236}">
                <a16:creationId xmlns:a16="http://schemas.microsoft.com/office/drawing/2014/main" id="{90C559AD-5EDE-4114-96AF-F93E741C6FE6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318776" y="3259705"/>
            <a:ext cx="921490" cy="860733"/>
          </a:xfrm>
          <a:prstGeom prst="rect">
            <a:avLst/>
          </a:prstGeom>
        </p:spPr>
      </p:pic>
      <p:pic>
        <p:nvPicPr>
          <p:cNvPr id="20" name="2">
            <a:extLst>
              <a:ext uri="{FF2B5EF4-FFF2-40B4-BE49-F238E27FC236}">
                <a16:creationId xmlns:a16="http://schemas.microsoft.com/office/drawing/2014/main" id="{CB99A87C-88A8-4AEB-A008-9920A1528744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4311" y="2917219"/>
            <a:ext cx="924053" cy="863126"/>
          </a:xfrm>
          <a:prstGeom prst="rect">
            <a:avLst/>
          </a:prstGeom>
        </p:spPr>
      </p:pic>
      <p:pic>
        <p:nvPicPr>
          <p:cNvPr id="18" name="1">
            <a:extLst>
              <a:ext uri="{FF2B5EF4-FFF2-40B4-BE49-F238E27FC236}">
                <a16:creationId xmlns:a16="http://schemas.microsoft.com/office/drawing/2014/main" id="{943799B0-1392-49AC-BA04-1281A184435F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966499" y="3355805"/>
            <a:ext cx="921490" cy="860733"/>
          </a:xfrm>
          <a:prstGeom prst="rect">
            <a:avLst/>
          </a:prstGeom>
        </p:spPr>
      </p:pic>
      <p:pic>
        <p:nvPicPr>
          <p:cNvPr id="16" name="Head">
            <a:extLst>
              <a:ext uri="{FF2B5EF4-FFF2-40B4-BE49-F238E27FC236}">
                <a16:creationId xmlns:a16="http://schemas.microsoft.com/office/drawing/2014/main" id="{B16EA0F2-E27B-44B5-A324-A8E71FACC84A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1290" y="2887108"/>
            <a:ext cx="1044774" cy="1259383"/>
          </a:xfrm>
          <a:prstGeom prst="rect">
            <a:avLst/>
          </a:prstGeom>
        </p:spPr>
      </p:pic>
      <p:sp>
        <p:nvSpPr>
          <p:cNvPr id="36" name="text">
            <a:extLst>
              <a:ext uri="{FF2B5EF4-FFF2-40B4-BE49-F238E27FC236}">
                <a16:creationId xmlns:a16="http://schemas.microsoft.com/office/drawing/2014/main" id="{10E494BB-575A-4821-959D-EC2A7F38CB6D}"/>
              </a:ext>
            </a:extLst>
          </p:cNvPr>
          <p:cNvSpPr/>
          <p:nvPr/>
        </p:nvSpPr>
        <p:spPr>
          <a:xfrm>
            <a:off x="750886" y="4911440"/>
            <a:ext cx="7632698" cy="47971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08000" tIns="108000" rIns="108000" bIns="108000" rtlCol="0" anchor="ctr">
            <a:spAutoFit/>
          </a:bodyPr>
          <a:lstStyle/>
          <a:p>
            <a:pPr algn="ctr"/>
            <a:r>
              <a:rPr lang="en-GB" sz="1700" dirty="0">
                <a:solidFill>
                  <a:schemeClr val="tx1"/>
                </a:solidFill>
              </a:rPr>
              <a:t>The last part of Curly’s body needs a colour. Which colour should this be?</a:t>
            </a:r>
          </a:p>
        </p:txBody>
      </p:sp>
      <p:pic>
        <p:nvPicPr>
          <p:cNvPr id="37" name="wrong 1">
            <a:extLst>
              <a:ext uri="{FF2B5EF4-FFF2-40B4-BE49-F238E27FC236}">
                <a16:creationId xmlns:a16="http://schemas.microsoft.com/office/drawing/2014/main" id="{1F1D82FF-DD4B-47D6-847F-52C8CEA22E8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427244" y="5437832"/>
            <a:ext cx="921490" cy="860733"/>
          </a:xfrm>
          <a:prstGeom prst="rect">
            <a:avLst/>
          </a:prstGeom>
        </p:spPr>
      </p:pic>
      <p:pic>
        <p:nvPicPr>
          <p:cNvPr id="38" name="2">
            <a:extLst>
              <a:ext uri="{FF2B5EF4-FFF2-40B4-BE49-F238E27FC236}">
                <a16:creationId xmlns:a16="http://schemas.microsoft.com/office/drawing/2014/main" id="{CD7D0409-48F7-4033-8680-2625C5817F89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5208" y="5437832"/>
            <a:ext cx="924053" cy="863126"/>
          </a:xfrm>
          <a:prstGeom prst="rect">
            <a:avLst/>
          </a:prstGeom>
        </p:spPr>
      </p:pic>
      <p:pic>
        <p:nvPicPr>
          <p:cNvPr id="39" name="wrong 2">
            <a:extLst>
              <a:ext uri="{FF2B5EF4-FFF2-40B4-BE49-F238E27FC236}">
                <a16:creationId xmlns:a16="http://schemas.microsoft.com/office/drawing/2014/main" id="{9DF2747A-FB06-4A72-B2E7-9DF9EFE67E9C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785735" y="5437832"/>
            <a:ext cx="924052" cy="863126"/>
          </a:xfrm>
          <a:prstGeom prst="rect">
            <a:avLst/>
          </a:prstGeom>
        </p:spPr>
      </p:pic>
      <p:sp>
        <p:nvSpPr>
          <p:cNvPr id="41" name="well done">
            <a:extLst>
              <a:ext uri="{FF2B5EF4-FFF2-40B4-BE49-F238E27FC236}">
                <a16:creationId xmlns:a16="http://schemas.microsoft.com/office/drawing/2014/main" id="{BC2C1FED-39AC-4203-BC78-16B00E45BDF7}"/>
              </a:ext>
            </a:extLst>
          </p:cNvPr>
          <p:cNvSpPr txBox="1">
            <a:spLocks/>
          </p:cNvSpPr>
          <p:nvPr/>
        </p:nvSpPr>
        <p:spPr>
          <a:xfrm>
            <a:off x="457198" y="5296951"/>
            <a:ext cx="8220075" cy="994306"/>
          </a:xfrm>
          <a:prstGeom prst="roundRect">
            <a:avLst>
              <a:gd name="adj" fmla="val 9641"/>
            </a:avLst>
          </a:prstGeom>
          <a:noFill/>
          <a:ln w="25400">
            <a:noFill/>
          </a:ln>
        </p:spPr>
        <p:txBody>
          <a:bodyPr vert="horz" lIns="252000" tIns="252000" rIns="252000" bIns="252000" rtlCol="0" anchor="ctr" anchorCtr="1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kern="1200">
                <a:solidFill>
                  <a:srgbClr val="1C1C1C"/>
                </a:solidFill>
                <a:latin typeface="Twinkl" pitchFamily="2" charset="0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accent4"/>
                </a:solidFill>
                <a:latin typeface="Twinkl" pitchFamily="2" charset="77"/>
                <a:cs typeface="Calibri" panose="020F0502020204030204" pitchFamily="34" charset="0"/>
                <a:sym typeface="Arial"/>
              </a:rPr>
              <a:t>Well done!</a:t>
            </a:r>
            <a:endParaRPr lang="en-GB" dirty="0">
              <a:solidFill>
                <a:schemeClr val="accent4"/>
              </a:solidFill>
              <a:latin typeface="+mn-lt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654CD7C-966A-4677-9DAC-D772D691A0F7}"/>
              </a:ext>
            </a:extLst>
          </p:cNvPr>
          <p:cNvSpPr txBox="1"/>
          <p:nvPr/>
        </p:nvSpPr>
        <p:spPr>
          <a:xfrm>
            <a:off x="3256295" y="2303913"/>
            <a:ext cx="264110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b="1" dirty="0">
                <a:solidFill>
                  <a:srgbClr val="FF0000"/>
                </a:solidFill>
              </a:rPr>
              <a:t>Try again!</a:t>
            </a:r>
          </a:p>
        </p:txBody>
      </p:sp>
    </p:spTree>
    <p:extLst>
      <p:ext uri="{BB962C8B-B14F-4D97-AF65-F5344CB8AC3E}">
        <p14:creationId xmlns:p14="http://schemas.microsoft.com/office/powerpoint/2010/main" val="38144868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95987E-17 1.11111E-6 L 0.3375 -0.28033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840" y="-13796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4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" presetClass="exit" presetSubtype="0" fill="hold" grpId="1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16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4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" presetClass="exit" presetSubtype="0" fill="hold" grpId="3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</p:childTnLst>
        </p:cTn>
      </p:par>
    </p:tnLst>
    <p:bldLst>
      <p:bldP spid="41" grpId="0"/>
      <p:bldP spid="2" grpId="0"/>
      <p:bldP spid="2" grpId="1"/>
      <p:bldP spid="2" grpId="2"/>
      <p:bldP spid="2" grpId="3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"/>
          <p:cNvSpPr/>
          <p:nvPr/>
        </p:nvSpPr>
        <p:spPr>
          <a:xfrm>
            <a:off x="755651" y="1529913"/>
            <a:ext cx="7632698" cy="396000"/>
          </a:xfrm>
          <a:prstGeom prst="rect">
            <a:avLst/>
          </a:prstGeom>
          <a:solidFill>
            <a:srgbClr val="4DB1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08000" tIns="108000" rIns="108000" bIns="108000" rtlCol="0" anchor="ctr">
            <a:spAutoFit/>
          </a:bodyPr>
          <a:lstStyle/>
          <a:p>
            <a:pPr algn="ctr"/>
            <a:r>
              <a:rPr lang="en-GB" sz="1700" dirty="0"/>
              <a:t>Say the colour names on Curly’s body.</a:t>
            </a:r>
          </a:p>
        </p:txBody>
      </p:sp>
      <p:sp>
        <p:nvSpPr>
          <p:cNvPr id="21" name="title"/>
          <p:cNvSpPr>
            <a:spLocks noGrp="1"/>
          </p:cNvSpPr>
          <p:nvPr>
            <p:ph type="title"/>
          </p:nvPr>
        </p:nvSpPr>
        <p:spPr>
          <a:xfrm>
            <a:off x="457198" y="517395"/>
            <a:ext cx="8220075" cy="994306"/>
          </a:xfrm>
        </p:spPr>
        <p:txBody>
          <a:bodyPr/>
          <a:lstStyle/>
          <a:p>
            <a:pPr algn="ctr"/>
            <a:r>
              <a:rPr lang="en-GB" sz="3200" dirty="0">
                <a:latin typeface="Twinkl" pitchFamily="2" charset="77"/>
                <a:cs typeface="Calibri" panose="020F0502020204030204" pitchFamily="34" charset="0"/>
                <a:sym typeface="Arial"/>
              </a:rPr>
              <a:t>Can you help Curly Caterpillar</a:t>
            </a:r>
            <a:br>
              <a:rPr lang="en-GB" sz="3200" dirty="0">
                <a:latin typeface="Twinkl" pitchFamily="2" charset="77"/>
                <a:cs typeface="Calibri" panose="020F0502020204030204" pitchFamily="34" charset="0"/>
                <a:sym typeface="Arial"/>
              </a:rPr>
            </a:br>
            <a:r>
              <a:rPr lang="en-GB" sz="3200" dirty="0">
                <a:latin typeface="Twinkl" pitchFamily="2" charset="77"/>
                <a:cs typeface="Calibri" panose="020F0502020204030204" pitchFamily="34" charset="0"/>
                <a:sym typeface="Arial"/>
              </a:rPr>
              <a:t>finish the pattern? </a:t>
            </a:r>
            <a:endParaRPr lang="en-GB" sz="3200" dirty="0">
              <a:latin typeface="+mn-lt"/>
            </a:endParaRPr>
          </a:p>
        </p:txBody>
      </p:sp>
      <p:sp>
        <p:nvSpPr>
          <p:cNvPr id="6" name="footer hyperlink">
            <a:hlinkClick r:id="rId2"/>
            <a:extLst>
              <a:ext uri="{FF2B5EF4-FFF2-40B4-BE49-F238E27FC236}">
                <a16:creationId xmlns:a16="http://schemas.microsoft.com/office/drawing/2014/main" id="{1D6A8448-C5A1-4F59-9B95-C91160B4099A}"/>
              </a:ext>
            </a:extLst>
          </p:cNvPr>
          <p:cNvSpPr/>
          <p:nvPr/>
        </p:nvSpPr>
        <p:spPr>
          <a:xfrm>
            <a:off x="8547234" y="6679933"/>
            <a:ext cx="592052" cy="15881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4" name="background">
            <a:extLst>
              <a:ext uri="{FF2B5EF4-FFF2-40B4-BE49-F238E27FC236}">
                <a16:creationId xmlns:a16="http://schemas.microsoft.com/office/drawing/2014/main" id="{B19D85C1-7320-4606-AA2D-4CBFC343735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938" b="6352"/>
          <a:stretch/>
        </p:blipFill>
        <p:spPr>
          <a:xfrm>
            <a:off x="755648" y="2073860"/>
            <a:ext cx="7632701" cy="2790907"/>
          </a:xfrm>
          <a:prstGeom prst="rect">
            <a:avLst/>
          </a:prstGeom>
        </p:spPr>
      </p:pic>
      <p:pic>
        <p:nvPicPr>
          <p:cNvPr id="27" name="8">
            <a:extLst>
              <a:ext uri="{FF2B5EF4-FFF2-40B4-BE49-F238E27FC236}">
                <a16:creationId xmlns:a16="http://schemas.microsoft.com/office/drawing/2014/main" id="{C9F67698-E480-4668-8FCA-13D80B3C9BB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196399" y="3517946"/>
            <a:ext cx="924052" cy="863126"/>
          </a:xfrm>
          <a:prstGeom prst="rect">
            <a:avLst/>
          </a:prstGeom>
        </p:spPr>
      </p:pic>
      <p:pic>
        <p:nvPicPr>
          <p:cNvPr id="26" name="7">
            <a:extLst>
              <a:ext uri="{FF2B5EF4-FFF2-40B4-BE49-F238E27FC236}">
                <a16:creationId xmlns:a16="http://schemas.microsoft.com/office/drawing/2014/main" id="{7FFFD8E6-07C0-48AC-9F0A-1892FD26F25F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413288" y="3370177"/>
            <a:ext cx="921490" cy="860732"/>
          </a:xfrm>
          <a:prstGeom prst="rect">
            <a:avLst/>
          </a:prstGeom>
        </p:spPr>
      </p:pic>
      <p:pic>
        <p:nvPicPr>
          <p:cNvPr id="25" name="6">
            <a:extLst>
              <a:ext uri="{FF2B5EF4-FFF2-40B4-BE49-F238E27FC236}">
                <a16:creationId xmlns:a16="http://schemas.microsoft.com/office/drawing/2014/main" id="{E31A8AAC-4A1A-45F8-A672-A64E995031B2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615328" y="3220015"/>
            <a:ext cx="924052" cy="863126"/>
          </a:xfrm>
          <a:prstGeom prst="rect">
            <a:avLst/>
          </a:prstGeom>
        </p:spPr>
      </p:pic>
      <p:pic>
        <p:nvPicPr>
          <p:cNvPr id="24" name="5">
            <a:extLst>
              <a:ext uri="{FF2B5EF4-FFF2-40B4-BE49-F238E27FC236}">
                <a16:creationId xmlns:a16="http://schemas.microsoft.com/office/drawing/2014/main" id="{3242459F-B269-4AC5-A5B6-E5C730CECF5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832855" y="3452709"/>
            <a:ext cx="921490" cy="860732"/>
          </a:xfrm>
          <a:prstGeom prst="rect">
            <a:avLst/>
          </a:prstGeom>
        </p:spPr>
      </p:pic>
      <p:pic>
        <p:nvPicPr>
          <p:cNvPr id="23" name="4">
            <a:extLst>
              <a:ext uri="{FF2B5EF4-FFF2-40B4-BE49-F238E27FC236}">
                <a16:creationId xmlns:a16="http://schemas.microsoft.com/office/drawing/2014/main" id="{2EA49988-9400-447C-AB01-7AA87A3AFB3C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006602" y="3599798"/>
            <a:ext cx="924052" cy="863126"/>
          </a:xfrm>
          <a:prstGeom prst="rect">
            <a:avLst/>
          </a:prstGeom>
        </p:spPr>
      </p:pic>
      <p:pic>
        <p:nvPicPr>
          <p:cNvPr id="22" name="3">
            <a:extLst>
              <a:ext uri="{FF2B5EF4-FFF2-40B4-BE49-F238E27FC236}">
                <a16:creationId xmlns:a16="http://schemas.microsoft.com/office/drawing/2014/main" id="{90C559AD-5EDE-4114-96AF-F93E741C6FE6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318776" y="3259705"/>
            <a:ext cx="921490" cy="860732"/>
          </a:xfrm>
          <a:prstGeom prst="rect">
            <a:avLst/>
          </a:prstGeom>
        </p:spPr>
      </p:pic>
      <p:pic>
        <p:nvPicPr>
          <p:cNvPr id="20" name="2">
            <a:extLst>
              <a:ext uri="{FF2B5EF4-FFF2-40B4-BE49-F238E27FC236}">
                <a16:creationId xmlns:a16="http://schemas.microsoft.com/office/drawing/2014/main" id="{CB99A87C-88A8-4AEB-A008-9920A1528744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14311" y="2917219"/>
            <a:ext cx="924052" cy="863126"/>
          </a:xfrm>
          <a:prstGeom prst="rect">
            <a:avLst/>
          </a:prstGeom>
        </p:spPr>
      </p:pic>
      <p:pic>
        <p:nvPicPr>
          <p:cNvPr id="18" name="1">
            <a:extLst>
              <a:ext uri="{FF2B5EF4-FFF2-40B4-BE49-F238E27FC236}">
                <a16:creationId xmlns:a16="http://schemas.microsoft.com/office/drawing/2014/main" id="{943799B0-1392-49AC-BA04-1281A184435F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966499" y="3355805"/>
            <a:ext cx="921490" cy="860732"/>
          </a:xfrm>
          <a:prstGeom prst="rect">
            <a:avLst/>
          </a:prstGeom>
        </p:spPr>
      </p:pic>
      <p:pic>
        <p:nvPicPr>
          <p:cNvPr id="16" name="Head">
            <a:extLst>
              <a:ext uri="{FF2B5EF4-FFF2-40B4-BE49-F238E27FC236}">
                <a16:creationId xmlns:a16="http://schemas.microsoft.com/office/drawing/2014/main" id="{B16EA0F2-E27B-44B5-A324-A8E71FACC84A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1290" y="2887108"/>
            <a:ext cx="1044774" cy="1259383"/>
          </a:xfrm>
          <a:prstGeom prst="rect">
            <a:avLst/>
          </a:prstGeom>
        </p:spPr>
      </p:pic>
      <p:sp>
        <p:nvSpPr>
          <p:cNvPr id="36" name="text">
            <a:extLst>
              <a:ext uri="{FF2B5EF4-FFF2-40B4-BE49-F238E27FC236}">
                <a16:creationId xmlns:a16="http://schemas.microsoft.com/office/drawing/2014/main" id="{10E494BB-575A-4821-959D-EC2A7F38CB6D}"/>
              </a:ext>
            </a:extLst>
          </p:cNvPr>
          <p:cNvSpPr/>
          <p:nvPr/>
        </p:nvSpPr>
        <p:spPr>
          <a:xfrm>
            <a:off x="750886" y="4911440"/>
            <a:ext cx="7632698" cy="47971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08000" tIns="108000" rIns="108000" bIns="108000" rtlCol="0" anchor="ctr">
            <a:spAutoFit/>
          </a:bodyPr>
          <a:lstStyle/>
          <a:p>
            <a:pPr algn="ctr"/>
            <a:r>
              <a:rPr lang="en-GB" sz="1700" dirty="0">
                <a:solidFill>
                  <a:schemeClr val="tx1"/>
                </a:solidFill>
              </a:rPr>
              <a:t>The last part of Curly’s body needs a colour. Which colour should this be?</a:t>
            </a:r>
          </a:p>
        </p:txBody>
      </p:sp>
      <p:pic>
        <p:nvPicPr>
          <p:cNvPr id="37" name="wrong 1">
            <a:extLst>
              <a:ext uri="{FF2B5EF4-FFF2-40B4-BE49-F238E27FC236}">
                <a16:creationId xmlns:a16="http://schemas.microsoft.com/office/drawing/2014/main" id="{1F1D82FF-DD4B-47D6-847F-52C8CEA22E82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427244" y="5437832"/>
            <a:ext cx="921490" cy="860732"/>
          </a:xfrm>
          <a:prstGeom prst="rect">
            <a:avLst/>
          </a:prstGeom>
        </p:spPr>
      </p:pic>
      <p:pic>
        <p:nvPicPr>
          <p:cNvPr id="38" name="2">
            <a:extLst>
              <a:ext uri="{FF2B5EF4-FFF2-40B4-BE49-F238E27FC236}">
                <a16:creationId xmlns:a16="http://schemas.microsoft.com/office/drawing/2014/main" id="{CD7D0409-48F7-4033-8680-2625C5817F89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785734" y="5437832"/>
            <a:ext cx="924052" cy="863126"/>
          </a:xfrm>
          <a:prstGeom prst="rect">
            <a:avLst/>
          </a:prstGeom>
        </p:spPr>
      </p:pic>
      <p:pic>
        <p:nvPicPr>
          <p:cNvPr id="39" name="wrong 2">
            <a:extLst>
              <a:ext uri="{FF2B5EF4-FFF2-40B4-BE49-F238E27FC236}">
                <a16:creationId xmlns:a16="http://schemas.microsoft.com/office/drawing/2014/main" id="{9DF2747A-FB06-4A72-B2E7-9DF9EFE67E9C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105208" y="5437832"/>
            <a:ext cx="924052" cy="863125"/>
          </a:xfrm>
          <a:prstGeom prst="rect">
            <a:avLst/>
          </a:prstGeom>
        </p:spPr>
      </p:pic>
      <p:sp>
        <p:nvSpPr>
          <p:cNvPr id="41" name="great job">
            <a:extLst>
              <a:ext uri="{FF2B5EF4-FFF2-40B4-BE49-F238E27FC236}">
                <a16:creationId xmlns:a16="http://schemas.microsoft.com/office/drawing/2014/main" id="{BC2C1FED-39AC-4203-BC78-16B00E45BDF7}"/>
              </a:ext>
            </a:extLst>
          </p:cNvPr>
          <p:cNvSpPr txBox="1">
            <a:spLocks/>
          </p:cNvSpPr>
          <p:nvPr/>
        </p:nvSpPr>
        <p:spPr>
          <a:xfrm>
            <a:off x="457198" y="5296951"/>
            <a:ext cx="8220075" cy="994306"/>
          </a:xfrm>
          <a:prstGeom prst="roundRect">
            <a:avLst>
              <a:gd name="adj" fmla="val 9641"/>
            </a:avLst>
          </a:prstGeom>
          <a:noFill/>
          <a:ln w="25400">
            <a:noFill/>
          </a:ln>
        </p:spPr>
        <p:txBody>
          <a:bodyPr vert="horz" lIns="252000" tIns="252000" rIns="252000" bIns="252000" rtlCol="0" anchor="ctr" anchorCtr="1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kern="1200">
                <a:solidFill>
                  <a:srgbClr val="1C1C1C"/>
                </a:solidFill>
                <a:latin typeface="Twinkl" pitchFamily="2" charset="0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accent6"/>
                </a:solidFill>
                <a:latin typeface="Twinkl" pitchFamily="2" charset="77"/>
                <a:cs typeface="Calibri" panose="020F0502020204030204" pitchFamily="34" charset="0"/>
                <a:sym typeface="Arial"/>
              </a:rPr>
              <a:t>Great job!</a:t>
            </a:r>
            <a:endParaRPr lang="en-GB" dirty="0">
              <a:solidFill>
                <a:schemeClr val="accent6"/>
              </a:solidFill>
              <a:latin typeface="+mn-lt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C0F046DF-E24F-482D-9380-10D4FB085D81}"/>
              </a:ext>
            </a:extLst>
          </p:cNvPr>
          <p:cNvSpPr txBox="1"/>
          <p:nvPr/>
        </p:nvSpPr>
        <p:spPr>
          <a:xfrm>
            <a:off x="3256295" y="2303913"/>
            <a:ext cx="264110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b="1" dirty="0">
                <a:solidFill>
                  <a:srgbClr val="FF0000"/>
                </a:solidFill>
              </a:rPr>
              <a:t>Try again!</a:t>
            </a:r>
          </a:p>
        </p:txBody>
      </p:sp>
    </p:spTree>
    <p:extLst>
      <p:ext uri="{BB962C8B-B14F-4D97-AF65-F5344CB8AC3E}">
        <p14:creationId xmlns:p14="http://schemas.microsoft.com/office/powerpoint/2010/main" val="6843070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2.96296E-6 L 0.15521 -0.27986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760" y="-14005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4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4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4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" presetClass="exit" presetSubtype="0" fill="hold" grpId="1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16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4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4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4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" presetClass="exit" presetSubtype="0" fill="hold" grpId="3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</p:childTnLst>
        </p:cTn>
      </p:par>
    </p:tnLst>
    <p:bldLst>
      <p:bldP spid="41" grpId="0"/>
      <p:bldP spid="30" grpId="0"/>
      <p:bldP spid="30" grpId="1"/>
      <p:bldP spid="30" grpId="2"/>
      <p:bldP spid="30" grpId="3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"/>
          <p:cNvSpPr/>
          <p:nvPr/>
        </p:nvSpPr>
        <p:spPr>
          <a:xfrm>
            <a:off x="755651" y="1233137"/>
            <a:ext cx="7632698" cy="467408"/>
          </a:xfrm>
          <a:prstGeom prst="rect">
            <a:avLst/>
          </a:prstGeom>
          <a:solidFill>
            <a:srgbClr val="4DB1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08000" tIns="108000" rIns="108000" bIns="108000" rtlCol="0" anchor="ctr">
            <a:spAutoFit/>
          </a:bodyPr>
          <a:lstStyle/>
          <a:p>
            <a:pPr marL="228600" lvl="0" indent="-114300" algn="ctr">
              <a:lnSpc>
                <a:spcPct val="90000"/>
              </a:lnSpc>
              <a:buClr>
                <a:srgbClr val="1C1C1C"/>
              </a:buClr>
              <a:buSzPts val="1800"/>
            </a:pPr>
            <a:r>
              <a:rPr lang="en-GB" dirty="0">
                <a:solidFill>
                  <a:schemeClr val="bg1"/>
                </a:solidFill>
                <a:latin typeface="Twinkl" pitchFamily="2" charset="77"/>
                <a:cs typeface="Calibri" panose="020F0502020204030204" pitchFamily="34" charset="0"/>
                <a:sym typeface="NTR"/>
              </a:rPr>
              <a:t>Say the colour names on Curly’s body. Which colour is missing?</a:t>
            </a:r>
          </a:p>
        </p:txBody>
      </p:sp>
      <p:sp>
        <p:nvSpPr>
          <p:cNvPr id="21" name="title"/>
          <p:cNvSpPr>
            <a:spLocks noGrp="1"/>
          </p:cNvSpPr>
          <p:nvPr>
            <p:ph type="title"/>
          </p:nvPr>
        </p:nvSpPr>
        <p:spPr>
          <a:xfrm>
            <a:off x="457198" y="517395"/>
            <a:ext cx="8220075" cy="670031"/>
          </a:xfrm>
        </p:spPr>
        <p:txBody>
          <a:bodyPr/>
          <a:lstStyle/>
          <a:p>
            <a:pPr algn="ctr"/>
            <a:r>
              <a:rPr lang="en-GB" sz="3200" dirty="0">
                <a:latin typeface="Twinkl" pitchFamily="2" charset="77"/>
                <a:cs typeface="Calibri" panose="020F0502020204030204" pitchFamily="34" charset="0"/>
              </a:rPr>
              <a:t>A colour is missing from Curly’s pattern!</a:t>
            </a:r>
            <a:endParaRPr lang="en-GB" sz="3200" dirty="0">
              <a:latin typeface="+mn-lt"/>
            </a:endParaRPr>
          </a:p>
        </p:txBody>
      </p:sp>
      <p:sp>
        <p:nvSpPr>
          <p:cNvPr id="6" name="footer hyperlink">
            <a:hlinkClick r:id="rId2"/>
            <a:extLst>
              <a:ext uri="{FF2B5EF4-FFF2-40B4-BE49-F238E27FC236}">
                <a16:creationId xmlns:a16="http://schemas.microsoft.com/office/drawing/2014/main" id="{1D6A8448-C5A1-4F59-9B95-C91160B4099A}"/>
              </a:ext>
            </a:extLst>
          </p:cNvPr>
          <p:cNvSpPr/>
          <p:nvPr/>
        </p:nvSpPr>
        <p:spPr>
          <a:xfrm>
            <a:off x="8547234" y="6679933"/>
            <a:ext cx="592052" cy="15881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4" name="background">
            <a:extLst>
              <a:ext uri="{FF2B5EF4-FFF2-40B4-BE49-F238E27FC236}">
                <a16:creationId xmlns:a16="http://schemas.microsoft.com/office/drawing/2014/main" id="{B19D85C1-7320-4606-AA2D-4CBFC343735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938" b="6352"/>
          <a:stretch/>
        </p:blipFill>
        <p:spPr>
          <a:xfrm>
            <a:off x="755648" y="2073860"/>
            <a:ext cx="7632701" cy="2790907"/>
          </a:xfrm>
          <a:prstGeom prst="rect">
            <a:avLst/>
          </a:prstGeom>
        </p:spPr>
      </p:pic>
      <p:pic>
        <p:nvPicPr>
          <p:cNvPr id="27" name="8">
            <a:extLst>
              <a:ext uri="{FF2B5EF4-FFF2-40B4-BE49-F238E27FC236}">
                <a16:creationId xmlns:a16="http://schemas.microsoft.com/office/drawing/2014/main" id="{C9F67698-E480-4668-8FCA-13D80B3C9BB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196399" y="3517946"/>
            <a:ext cx="924052" cy="863126"/>
          </a:xfrm>
          <a:prstGeom prst="rect">
            <a:avLst/>
          </a:prstGeom>
        </p:spPr>
      </p:pic>
      <p:pic>
        <p:nvPicPr>
          <p:cNvPr id="26" name="7">
            <a:extLst>
              <a:ext uri="{FF2B5EF4-FFF2-40B4-BE49-F238E27FC236}">
                <a16:creationId xmlns:a16="http://schemas.microsoft.com/office/drawing/2014/main" id="{7FFFD8E6-07C0-48AC-9F0A-1892FD26F25F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413288" y="3370177"/>
            <a:ext cx="921489" cy="860732"/>
          </a:xfrm>
          <a:prstGeom prst="rect">
            <a:avLst/>
          </a:prstGeom>
        </p:spPr>
      </p:pic>
      <p:pic>
        <p:nvPicPr>
          <p:cNvPr id="25" name="6">
            <a:extLst>
              <a:ext uri="{FF2B5EF4-FFF2-40B4-BE49-F238E27FC236}">
                <a16:creationId xmlns:a16="http://schemas.microsoft.com/office/drawing/2014/main" id="{E31A8AAC-4A1A-45F8-A672-A64E995031B2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615328" y="3220015"/>
            <a:ext cx="924052" cy="863125"/>
          </a:xfrm>
          <a:prstGeom prst="rect">
            <a:avLst/>
          </a:prstGeom>
        </p:spPr>
      </p:pic>
      <p:pic>
        <p:nvPicPr>
          <p:cNvPr id="24" name="5">
            <a:extLst>
              <a:ext uri="{FF2B5EF4-FFF2-40B4-BE49-F238E27FC236}">
                <a16:creationId xmlns:a16="http://schemas.microsoft.com/office/drawing/2014/main" id="{3242459F-B269-4AC5-A5B6-E5C730CECF5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832855" y="3452709"/>
            <a:ext cx="921489" cy="860732"/>
          </a:xfrm>
          <a:prstGeom prst="rect">
            <a:avLst/>
          </a:prstGeom>
        </p:spPr>
      </p:pic>
      <p:pic>
        <p:nvPicPr>
          <p:cNvPr id="23" name="4">
            <a:extLst>
              <a:ext uri="{FF2B5EF4-FFF2-40B4-BE49-F238E27FC236}">
                <a16:creationId xmlns:a16="http://schemas.microsoft.com/office/drawing/2014/main" id="{2EA49988-9400-447C-AB01-7AA87A3AFB3C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006602" y="3599798"/>
            <a:ext cx="924052" cy="863125"/>
          </a:xfrm>
          <a:prstGeom prst="rect">
            <a:avLst/>
          </a:prstGeom>
        </p:spPr>
      </p:pic>
      <p:pic>
        <p:nvPicPr>
          <p:cNvPr id="22" name="3">
            <a:extLst>
              <a:ext uri="{FF2B5EF4-FFF2-40B4-BE49-F238E27FC236}">
                <a16:creationId xmlns:a16="http://schemas.microsoft.com/office/drawing/2014/main" id="{90C559AD-5EDE-4114-96AF-F93E741C6FE6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318776" y="3259705"/>
            <a:ext cx="921489" cy="860732"/>
          </a:xfrm>
          <a:prstGeom prst="rect">
            <a:avLst/>
          </a:prstGeom>
        </p:spPr>
      </p:pic>
      <p:pic>
        <p:nvPicPr>
          <p:cNvPr id="20" name="2">
            <a:extLst>
              <a:ext uri="{FF2B5EF4-FFF2-40B4-BE49-F238E27FC236}">
                <a16:creationId xmlns:a16="http://schemas.microsoft.com/office/drawing/2014/main" id="{CB99A87C-88A8-4AEB-A008-9920A1528744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14311" y="2917219"/>
            <a:ext cx="924052" cy="863125"/>
          </a:xfrm>
          <a:prstGeom prst="rect">
            <a:avLst/>
          </a:prstGeom>
        </p:spPr>
      </p:pic>
      <p:pic>
        <p:nvPicPr>
          <p:cNvPr id="18" name="1">
            <a:extLst>
              <a:ext uri="{FF2B5EF4-FFF2-40B4-BE49-F238E27FC236}">
                <a16:creationId xmlns:a16="http://schemas.microsoft.com/office/drawing/2014/main" id="{943799B0-1392-49AC-BA04-1281A184435F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966499" y="3355805"/>
            <a:ext cx="921489" cy="860732"/>
          </a:xfrm>
          <a:prstGeom prst="rect">
            <a:avLst/>
          </a:prstGeom>
        </p:spPr>
      </p:pic>
      <p:pic>
        <p:nvPicPr>
          <p:cNvPr id="16" name="Head">
            <a:extLst>
              <a:ext uri="{FF2B5EF4-FFF2-40B4-BE49-F238E27FC236}">
                <a16:creationId xmlns:a16="http://schemas.microsoft.com/office/drawing/2014/main" id="{B16EA0F2-E27B-44B5-A324-A8E71FACC84A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1290" y="2887108"/>
            <a:ext cx="1044774" cy="1259383"/>
          </a:xfrm>
          <a:prstGeom prst="rect">
            <a:avLst/>
          </a:prstGeom>
        </p:spPr>
      </p:pic>
      <p:sp>
        <p:nvSpPr>
          <p:cNvPr id="36" name="text">
            <a:extLst>
              <a:ext uri="{FF2B5EF4-FFF2-40B4-BE49-F238E27FC236}">
                <a16:creationId xmlns:a16="http://schemas.microsoft.com/office/drawing/2014/main" id="{10E494BB-575A-4821-959D-EC2A7F38CB6D}"/>
              </a:ext>
            </a:extLst>
          </p:cNvPr>
          <p:cNvSpPr/>
          <p:nvPr/>
        </p:nvSpPr>
        <p:spPr>
          <a:xfrm>
            <a:off x="750886" y="4911440"/>
            <a:ext cx="7632698" cy="47971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08000" tIns="108000" rIns="108000" bIns="108000" rtlCol="0" anchor="ctr">
            <a:spAutoFit/>
          </a:bodyPr>
          <a:lstStyle/>
          <a:p>
            <a:pPr algn="ctr"/>
            <a:r>
              <a:rPr lang="en-GB" sz="1700" dirty="0">
                <a:solidFill>
                  <a:schemeClr val="tx1"/>
                </a:solidFill>
              </a:rPr>
              <a:t>The last part of Curly’s body needs a colour. Which colour should this be?</a:t>
            </a:r>
          </a:p>
        </p:txBody>
      </p:sp>
      <p:pic>
        <p:nvPicPr>
          <p:cNvPr id="37" name="wrong 1">
            <a:extLst>
              <a:ext uri="{FF2B5EF4-FFF2-40B4-BE49-F238E27FC236}">
                <a16:creationId xmlns:a16="http://schemas.microsoft.com/office/drawing/2014/main" id="{1F1D82FF-DD4B-47D6-847F-52C8CEA22E8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427244" y="5437832"/>
            <a:ext cx="921490" cy="860732"/>
          </a:xfrm>
          <a:prstGeom prst="rect">
            <a:avLst/>
          </a:prstGeom>
        </p:spPr>
      </p:pic>
      <p:pic>
        <p:nvPicPr>
          <p:cNvPr id="38" name="2">
            <a:extLst>
              <a:ext uri="{FF2B5EF4-FFF2-40B4-BE49-F238E27FC236}">
                <a16:creationId xmlns:a16="http://schemas.microsoft.com/office/drawing/2014/main" id="{CD7D0409-48F7-4033-8680-2625C5817F89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785734" y="5437832"/>
            <a:ext cx="924052" cy="863125"/>
          </a:xfrm>
          <a:prstGeom prst="rect">
            <a:avLst/>
          </a:prstGeom>
        </p:spPr>
      </p:pic>
      <p:pic>
        <p:nvPicPr>
          <p:cNvPr id="39" name="wrong 2">
            <a:extLst>
              <a:ext uri="{FF2B5EF4-FFF2-40B4-BE49-F238E27FC236}">
                <a16:creationId xmlns:a16="http://schemas.microsoft.com/office/drawing/2014/main" id="{9DF2747A-FB06-4A72-B2E7-9DF9EFE67E9C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105208" y="5437832"/>
            <a:ext cx="924051" cy="863125"/>
          </a:xfrm>
          <a:prstGeom prst="rect">
            <a:avLst/>
          </a:prstGeom>
        </p:spPr>
      </p:pic>
      <p:sp>
        <p:nvSpPr>
          <p:cNvPr id="41" name="super">
            <a:extLst>
              <a:ext uri="{FF2B5EF4-FFF2-40B4-BE49-F238E27FC236}">
                <a16:creationId xmlns:a16="http://schemas.microsoft.com/office/drawing/2014/main" id="{BC2C1FED-39AC-4203-BC78-16B00E45BDF7}"/>
              </a:ext>
            </a:extLst>
          </p:cNvPr>
          <p:cNvSpPr txBox="1">
            <a:spLocks/>
          </p:cNvSpPr>
          <p:nvPr/>
        </p:nvSpPr>
        <p:spPr>
          <a:xfrm>
            <a:off x="457198" y="5296951"/>
            <a:ext cx="8220075" cy="994306"/>
          </a:xfrm>
          <a:prstGeom prst="roundRect">
            <a:avLst>
              <a:gd name="adj" fmla="val 9641"/>
            </a:avLst>
          </a:prstGeom>
          <a:noFill/>
          <a:ln w="25400">
            <a:noFill/>
          </a:ln>
        </p:spPr>
        <p:txBody>
          <a:bodyPr vert="horz" lIns="252000" tIns="252000" rIns="252000" bIns="252000" rtlCol="0" anchor="ctr" anchorCtr="1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kern="1200">
                <a:solidFill>
                  <a:srgbClr val="1C1C1C"/>
                </a:solidFill>
                <a:latin typeface="Twinkl" pitchFamily="2" charset="0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accent5"/>
                </a:solidFill>
                <a:latin typeface="Twinkl" pitchFamily="2" charset="77"/>
                <a:cs typeface="Calibri" panose="020F0502020204030204" pitchFamily="34" charset="0"/>
                <a:sym typeface="Arial"/>
              </a:rPr>
              <a:t>Super!</a:t>
            </a:r>
            <a:endParaRPr lang="en-GB" dirty="0">
              <a:solidFill>
                <a:schemeClr val="accent5"/>
              </a:solidFill>
              <a:latin typeface="+mn-lt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7092CD18-E140-4834-9149-F611EFA503E0}"/>
              </a:ext>
            </a:extLst>
          </p:cNvPr>
          <p:cNvSpPr txBox="1"/>
          <p:nvPr/>
        </p:nvSpPr>
        <p:spPr>
          <a:xfrm>
            <a:off x="3256295" y="2303913"/>
            <a:ext cx="264110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b="1" dirty="0">
                <a:solidFill>
                  <a:srgbClr val="FF0000"/>
                </a:solidFill>
              </a:rPr>
              <a:t>Try again!</a:t>
            </a:r>
          </a:p>
        </p:txBody>
      </p:sp>
    </p:spTree>
    <p:extLst>
      <p:ext uri="{BB962C8B-B14F-4D97-AF65-F5344CB8AC3E}">
        <p14:creationId xmlns:p14="http://schemas.microsoft.com/office/powerpoint/2010/main" val="28586584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2.96296E-6 L 0.15521 -0.27986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760" y="-14005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4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4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4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" presetClass="exit" presetSubtype="0" fill="hold" grpId="1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16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4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4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4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" presetClass="exit" presetSubtype="0" fill="hold" grpId="3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</p:childTnLst>
        </p:cTn>
      </p:par>
    </p:tnLst>
    <p:bldLst>
      <p:bldP spid="41" grpId="0"/>
      <p:bldP spid="30" grpId="0"/>
      <p:bldP spid="30" grpId="1"/>
      <p:bldP spid="30" grpId="2"/>
      <p:bldP spid="30" grpId="3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hyperlink">
            <a:hlinkClick r:id="rId2"/>
            <a:extLst>
              <a:ext uri="{FF2B5EF4-FFF2-40B4-BE49-F238E27FC236}">
                <a16:creationId xmlns:a16="http://schemas.microsoft.com/office/drawing/2014/main" id="{1D6A8448-C5A1-4F59-9B95-C91160B4099A}"/>
              </a:ext>
            </a:extLst>
          </p:cNvPr>
          <p:cNvSpPr/>
          <p:nvPr/>
        </p:nvSpPr>
        <p:spPr>
          <a:xfrm>
            <a:off x="8547234" y="6679933"/>
            <a:ext cx="592052" cy="15881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4" name="background">
            <a:extLst>
              <a:ext uri="{FF2B5EF4-FFF2-40B4-BE49-F238E27FC236}">
                <a16:creationId xmlns:a16="http://schemas.microsoft.com/office/drawing/2014/main" id="{B19D85C1-7320-4606-AA2D-4CBFC343735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938" b="6352"/>
          <a:stretch/>
        </p:blipFill>
        <p:spPr>
          <a:xfrm>
            <a:off x="755648" y="2073860"/>
            <a:ext cx="7632701" cy="2790907"/>
          </a:xfrm>
          <a:prstGeom prst="rect">
            <a:avLst/>
          </a:prstGeom>
        </p:spPr>
      </p:pic>
      <p:pic>
        <p:nvPicPr>
          <p:cNvPr id="30" name="9">
            <a:extLst>
              <a:ext uri="{FF2B5EF4-FFF2-40B4-BE49-F238E27FC236}">
                <a16:creationId xmlns:a16="http://schemas.microsoft.com/office/drawing/2014/main" id="{8C2DB6A3-D041-41FA-9F89-4A37E3CF8CC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97585" y="3369999"/>
            <a:ext cx="924052" cy="863126"/>
          </a:xfrm>
          <a:prstGeom prst="rect">
            <a:avLst/>
          </a:prstGeom>
        </p:spPr>
      </p:pic>
      <p:pic>
        <p:nvPicPr>
          <p:cNvPr id="27" name="8">
            <a:extLst>
              <a:ext uri="{FF2B5EF4-FFF2-40B4-BE49-F238E27FC236}">
                <a16:creationId xmlns:a16="http://schemas.microsoft.com/office/drawing/2014/main" id="{C9F67698-E480-4668-8FCA-13D80B3C9BB0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673894" y="3517946"/>
            <a:ext cx="924052" cy="863125"/>
          </a:xfrm>
          <a:prstGeom prst="rect">
            <a:avLst/>
          </a:prstGeom>
        </p:spPr>
      </p:pic>
      <p:pic>
        <p:nvPicPr>
          <p:cNvPr id="26" name="7">
            <a:extLst>
              <a:ext uri="{FF2B5EF4-FFF2-40B4-BE49-F238E27FC236}">
                <a16:creationId xmlns:a16="http://schemas.microsoft.com/office/drawing/2014/main" id="{7FFFD8E6-07C0-48AC-9F0A-1892FD26F25F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890783" y="3370177"/>
            <a:ext cx="921489" cy="860731"/>
          </a:xfrm>
          <a:prstGeom prst="rect">
            <a:avLst/>
          </a:prstGeom>
        </p:spPr>
      </p:pic>
      <p:pic>
        <p:nvPicPr>
          <p:cNvPr id="25" name="6">
            <a:extLst>
              <a:ext uri="{FF2B5EF4-FFF2-40B4-BE49-F238E27FC236}">
                <a16:creationId xmlns:a16="http://schemas.microsoft.com/office/drawing/2014/main" id="{E31A8AAC-4A1A-45F8-A672-A64E995031B2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092823" y="3220015"/>
            <a:ext cx="924051" cy="863125"/>
          </a:xfrm>
          <a:prstGeom prst="rect">
            <a:avLst/>
          </a:prstGeom>
        </p:spPr>
      </p:pic>
      <p:pic>
        <p:nvPicPr>
          <p:cNvPr id="24" name="5">
            <a:extLst>
              <a:ext uri="{FF2B5EF4-FFF2-40B4-BE49-F238E27FC236}">
                <a16:creationId xmlns:a16="http://schemas.microsoft.com/office/drawing/2014/main" id="{3242459F-B269-4AC5-A5B6-E5C730CECF52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310350" y="3452709"/>
            <a:ext cx="921489" cy="860731"/>
          </a:xfrm>
          <a:prstGeom prst="rect">
            <a:avLst/>
          </a:prstGeom>
        </p:spPr>
      </p:pic>
      <p:pic>
        <p:nvPicPr>
          <p:cNvPr id="23" name="4">
            <a:extLst>
              <a:ext uri="{FF2B5EF4-FFF2-40B4-BE49-F238E27FC236}">
                <a16:creationId xmlns:a16="http://schemas.microsoft.com/office/drawing/2014/main" id="{2EA49988-9400-447C-AB01-7AA87A3AFB3C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484097" y="3599798"/>
            <a:ext cx="924051" cy="863125"/>
          </a:xfrm>
          <a:prstGeom prst="rect">
            <a:avLst/>
          </a:prstGeom>
        </p:spPr>
      </p:pic>
      <p:pic>
        <p:nvPicPr>
          <p:cNvPr id="22" name="3">
            <a:extLst>
              <a:ext uri="{FF2B5EF4-FFF2-40B4-BE49-F238E27FC236}">
                <a16:creationId xmlns:a16="http://schemas.microsoft.com/office/drawing/2014/main" id="{90C559AD-5EDE-4114-96AF-F93E741C6FE6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96271" y="3259705"/>
            <a:ext cx="921489" cy="860731"/>
          </a:xfrm>
          <a:prstGeom prst="rect">
            <a:avLst/>
          </a:prstGeom>
        </p:spPr>
      </p:pic>
      <p:pic>
        <p:nvPicPr>
          <p:cNvPr id="20" name="2">
            <a:extLst>
              <a:ext uri="{FF2B5EF4-FFF2-40B4-BE49-F238E27FC236}">
                <a16:creationId xmlns:a16="http://schemas.microsoft.com/office/drawing/2014/main" id="{CB99A87C-88A8-4AEB-A008-9920A1528744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091806" y="2917219"/>
            <a:ext cx="924051" cy="863125"/>
          </a:xfrm>
          <a:prstGeom prst="rect">
            <a:avLst/>
          </a:prstGeom>
        </p:spPr>
      </p:pic>
      <p:pic>
        <p:nvPicPr>
          <p:cNvPr id="18" name="1">
            <a:extLst>
              <a:ext uri="{FF2B5EF4-FFF2-40B4-BE49-F238E27FC236}">
                <a16:creationId xmlns:a16="http://schemas.microsoft.com/office/drawing/2014/main" id="{943799B0-1392-49AC-BA04-1281A184435F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443994" y="3355805"/>
            <a:ext cx="921489" cy="860731"/>
          </a:xfrm>
          <a:prstGeom prst="rect">
            <a:avLst/>
          </a:prstGeom>
        </p:spPr>
      </p:pic>
      <p:pic>
        <p:nvPicPr>
          <p:cNvPr id="16" name="Head">
            <a:extLst>
              <a:ext uri="{FF2B5EF4-FFF2-40B4-BE49-F238E27FC236}">
                <a16:creationId xmlns:a16="http://schemas.microsoft.com/office/drawing/2014/main" id="{B16EA0F2-E27B-44B5-A324-A8E71FACC84A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8785" y="2887108"/>
            <a:ext cx="1044774" cy="1259383"/>
          </a:xfrm>
          <a:prstGeom prst="rect">
            <a:avLst/>
          </a:prstGeom>
        </p:spPr>
      </p:pic>
      <p:sp>
        <p:nvSpPr>
          <p:cNvPr id="36" name="text">
            <a:extLst>
              <a:ext uri="{FF2B5EF4-FFF2-40B4-BE49-F238E27FC236}">
                <a16:creationId xmlns:a16="http://schemas.microsoft.com/office/drawing/2014/main" id="{10E494BB-575A-4821-959D-EC2A7F38CB6D}"/>
              </a:ext>
            </a:extLst>
          </p:cNvPr>
          <p:cNvSpPr/>
          <p:nvPr/>
        </p:nvSpPr>
        <p:spPr>
          <a:xfrm>
            <a:off x="750886" y="4911440"/>
            <a:ext cx="7632698" cy="47971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08000" tIns="108000" rIns="108000" bIns="108000" rtlCol="0" anchor="ctr">
            <a:spAutoFit/>
          </a:bodyPr>
          <a:lstStyle/>
          <a:p>
            <a:pPr algn="ctr"/>
            <a:r>
              <a:rPr lang="en-GB" sz="1700" dirty="0">
                <a:solidFill>
                  <a:schemeClr val="tx1"/>
                </a:solidFill>
              </a:rPr>
              <a:t>The last part of Curly’s body needs a colour. Which colour should this be?</a:t>
            </a:r>
          </a:p>
        </p:txBody>
      </p:sp>
      <p:pic>
        <p:nvPicPr>
          <p:cNvPr id="37" name="wrong 1">
            <a:extLst>
              <a:ext uri="{FF2B5EF4-FFF2-40B4-BE49-F238E27FC236}">
                <a16:creationId xmlns:a16="http://schemas.microsoft.com/office/drawing/2014/main" id="{1F1D82FF-DD4B-47D6-847F-52C8CEA22E82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783172" y="5437832"/>
            <a:ext cx="921489" cy="860732"/>
          </a:xfrm>
          <a:prstGeom prst="rect">
            <a:avLst/>
          </a:prstGeom>
        </p:spPr>
      </p:pic>
      <p:pic>
        <p:nvPicPr>
          <p:cNvPr id="38" name="2">
            <a:extLst>
              <a:ext uri="{FF2B5EF4-FFF2-40B4-BE49-F238E27FC236}">
                <a16:creationId xmlns:a16="http://schemas.microsoft.com/office/drawing/2014/main" id="{CD7D0409-48F7-4033-8680-2625C5817F89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427244" y="5437832"/>
            <a:ext cx="924051" cy="863125"/>
          </a:xfrm>
          <a:prstGeom prst="rect">
            <a:avLst/>
          </a:prstGeom>
        </p:spPr>
      </p:pic>
      <p:pic>
        <p:nvPicPr>
          <p:cNvPr id="39" name="wrong 2">
            <a:extLst>
              <a:ext uri="{FF2B5EF4-FFF2-40B4-BE49-F238E27FC236}">
                <a16:creationId xmlns:a16="http://schemas.microsoft.com/office/drawing/2014/main" id="{9DF2747A-FB06-4A72-B2E7-9DF9EFE67E9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105208" y="5437832"/>
            <a:ext cx="924051" cy="863125"/>
          </a:xfrm>
          <a:prstGeom prst="rect">
            <a:avLst/>
          </a:prstGeom>
        </p:spPr>
      </p:pic>
      <p:sp>
        <p:nvSpPr>
          <p:cNvPr id="41" name="Brilliant">
            <a:extLst>
              <a:ext uri="{FF2B5EF4-FFF2-40B4-BE49-F238E27FC236}">
                <a16:creationId xmlns:a16="http://schemas.microsoft.com/office/drawing/2014/main" id="{BC2C1FED-39AC-4203-BC78-16B00E45BDF7}"/>
              </a:ext>
            </a:extLst>
          </p:cNvPr>
          <p:cNvSpPr txBox="1">
            <a:spLocks/>
          </p:cNvSpPr>
          <p:nvPr/>
        </p:nvSpPr>
        <p:spPr>
          <a:xfrm>
            <a:off x="457198" y="5296951"/>
            <a:ext cx="8220075" cy="994306"/>
          </a:xfrm>
          <a:prstGeom prst="roundRect">
            <a:avLst>
              <a:gd name="adj" fmla="val 9641"/>
            </a:avLst>
          </a:prstGeom>
          <a:noFill/>
          <a:ln w="25400">
            <a:noFill/>
          </a:ln>
        </p:spPr>
        <p:txBody>
          <a:bodyPr vert="horz" lIns="252000" tIns="252000" rIns="252000" bIns="252000" rtlCol="0" anchor="ctr" anchorCtr="1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kern="1200">
                <a:solidFill>
                  <a:srgbClr val="1C1C1C"/>
                </a:solidFill>
                <a:latin typeface="Twinkl" pitchFamily="2" charset="0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accent1"/>
                </a:solidFill>
                <a:latin typeface="Twinkl" pitchFamily="2" charset="77"/>
                <a:cs typeface="Calibri" panose="020F0502020204030204" pitchFamily="34" charset="0"/>
                <a:sym typeface="Arial"/>
              </a:rPr>
              <a:t>Brilliant!</a:t>
            </a:r>
            <a:endParaRPr lang="en-GB" dirty="0">
              <a:solidFill>
                <a:schemeClr val="accent1"/>
              </a:solidFill>
              <a:latin typeface="+mn-lt"/>
            </a:endParaRPr>
          </a:p>
        </p:txBody>
      </p:sp>
      <p:sp>
        <p:nvSpPr>
          <p:cNvPr id="28" name="text">
            <a:extLst>
              <a:ext uri="{FF2B5EF4-FFF2-40B4-BE49-F238E27FC236}">
                <a16:creationId xmlns:a16="http://schemas.microsoft.com/office/drawing/2014/main" id="{43C3C76D-18BB-4092-A339-B5EE6F615AA3}"/>
              </a:ext>
            </a:extLst>
          </p:cNvPr>
          <p:cNvSpPr/>
          <p:nvPr/>
        </p:nvSpPr>
        <p:spPr>
          <a:xfrm>
            <a:off x="755651" y="1529913"/>
            <a:ext cx="7632698" cy="396000"/>
          </a:xfrm>
          <a:prstGeom prst="rect">
            <a:avLst/>
          </a:prstGeom>
          <a:solidFill>
            <a:srgbClr val="4DB1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08000" tIns="108000" rIns="108000" bIns="108000" rtlCol="0" anchor="ctr">
            <a:spAutoFit/>
          </a:bodyPr>
          <a:lstStyle/>
          <a:p>
            <a:pPr algn="ctr"/>
            <a:r>
              <a:rPr lang="en-GB" sz="1700" dirty="0"/>
              <a:t>Say the colour names on Curly’s body.</a:t>
            </a:r>
          </a:p>
        </p:txBody>
      </p:sp>
      <p:sp>
        <p:nvSpPr>
          <p:cNvPr id="29" name="title">
            <a:extLst>
              <a:ext uri="{FF2B5EF4-FFF2-40B4-BE49-F238E27FC236}">
                <a16:creationId xmlns:a16="http://schemas.microsoft.com/office/drawing/2014/main" id="{233A63C5-A5E5-403F-8503-65B48AFEC2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198" y="517395"/>
            <a:ext cx="8220075" cy="994306"/>
          </a:xfrm>
        </p:spPr>
        <p:txBody>
          <a:bodyPr/>
          <a:lstStyle/>
          <a:p>
            <a:pPr algn="ctr"/>
            <a:r>
              <a:rPr lang="en-GB" sz="3000" dirty="0">
                <a:latin typeface="Twinkl" pitchFamily="2" charset="77"/>
                <a:cs typeface="Calibri" panose="020F0502020204030204" pitchFamily="34" charset="0"/>
                <a:sym typeface="Arial"/>
              </a:rPr>
              <a:t>Can you help Curly Caterpillar finish the pattern? This time there are three colours.</a:t>
            </a:r>
            <a:endParaRPr lang="en-GB" sz="3000" dirty="0">
              <a:latin typeface="+mn-lt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0190C58D-EF17-4B39-B717-969B2836AFB5}"/>
              </a:ext>
            </a:extLst>
          </p:cNvPr>
          <p:cNvSpPr txBox="1"/>
          <p:nvPr/>
        </p:nvSpPr>
        <p:spPr>
          <a:xfrm>
            <a:off x="3256295" y="2303913"/>
            <a:ext cx="264110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b="1" dirty="0">
                <a:solidFill>
                  <a:srgbClr val="FF0000"/>
                </a:solidFill>
              </a:rPr>
              <a:t>Try again!</a:t>
            </a:r>
          </a:p>
        </p:txBody>
      </p:sp>
    </p:spTree>
    <p:extLst>
      <p:ext uri="{BB962C8B-B14F-4D97-AF65-F5344CB8AC3E}">
        <p14:creationId xmlns:p14="http://schemas.microsoft.com/office/powerpoint/2010/main" val="21851923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1.11111E-6 L 0.55434 -0.30185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691" y="-14884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4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4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4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" presetClass="exit" presetSubtype="0" fill="hold" grpId="1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16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4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4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4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" presetClass="exit" presetSubtype="0" fill="hold" grpId="3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</p:childTnLst>
        </p:cTn>
      </p:par>
    </p:tnLst>
    <p:bldLst>
      <p:bldP spid="41" grpId="0"/>
      <p:bldP spid="32" grpId="0"/>
      <p:bldP spid="32" grpId="1"/>
      <p:bldP spid="32" grpId="2"/>
      <p:bldP spid="32" grpId="3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"/>
          <p:cNvSpPr/>
          <p:nvPr/>
        </p:nvSpPr>
        <p:spPr>
          <a:xfrm>
            <a:off x="755651" y="1529913"/>
            <a:ext cx="7632698" cy="396000"/>
          </a:xfrm>
          <a:prstGeom prst="rect">
            <a:avLst/>
          </a:prstGeom>
          <a:solidFill>
            <a:srgbClr val="4DB1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08000" tIns="108000" rIns="108000" bIns="108000" rtlCol="0" anchor="ctr">
            <a:spAutoFit/>
          </a:bodyPr>
          <a:lstStyle/>
          <a:p>
            <a:pPr algn="ctr"/>
            <a:r>
              <a:rPr lang="en-GB" sz="1700" dirty="0"/>
              <a:t>Say the colour names on Curly’s body.</a:t>
            </a:r>
          </a:p>
        </p:txBody>
      </p:sp>
      <p:sp>
        <p:nvSpPr>
          <p:cNvPr id="21" name="title"/>
          <p:cNvSpPr>
            <a:spLocks noGrp="1"/>
          </p:cNvSpPr>
          <p:nvPr>
            <p:ph type="title"/>
          </p:nvPr>
        </p:nvSpPr>
        <p:spPr>
          <a:xfrm>
            <a:off x="457198" y="517395"/>
            <a:ext cx="8220075" cy="994306"/>
          </a:xfrm>
        </p:spPr>
        <p:txBody>
          <a:bodyPr/>
          <a:lstStyle/>
          <a:p>
            <a:pPr algn="ctr"/>
            <a:r>
              <a:rPr lang="en-GB" sz="3200" dirty="0">
                <a:latin typeface="Twinkl" pitchFamily="2" charset="77"/>
                <a:cs typeface="Calibri" panose="020F0502020204030204" pitchFamily="34" charset="0"/>
                <a:sym typeface="Arial"/>
              </a:rPr>
              <a:t>Can you help Curly Caterpillar</a:t>
            </a:r>
            <a:br>
              <a:rPr lang="en-GB" sz="3200" dirty="0">
                <a:latin typeface="Twinkl" pitchFamily="2" charset="77"/>
                <a:cs typeface="Calibri" panose="020F0502020204030204" pitchFamily="34" charset="0"/>
                <a:sym typeface="Arial"/>
              </a:rPr>
            </a:br>
            <a:r>
              <a:rPr lang="en-GB" sz="3200" dirty="0">
                <a:latin typeface="Twinkl" pitchFamily="2" charset="77"/>
                <a:cs typeface="Calibri" panose="020F0502020204030204" pitchFamily="34" charset="0"/>
                <a:sym typeface="Arial"/>
              </a:rPr>
              <a:t>finish the pattern? </a:t>
            </a:r>
            <a:endParaRPr lang="en-GB" sz="3200" dirty="0">
              <a:latin typeface="+mn-lt"/>
            </a:endParaRPr>
          </a:p>
        </p:txBody>
      </p:sp>
      <p:sp>
        <p:nvSpPr>
          <p:cNvPr id="6" name="footer hyperlink">
            <a:hlinkClick r:id="rId2"/>
            <a:extLst>
              <a:ext uri="{FF2B5EF4-FFF2-40B4-BE49-F238E27FC236}">
                <a16:creationId xmlns:a16="http://schemas.microsoft.com/office/drawing/2014/main" id="{1D6A8448-C5A1-4F59-9B95-C91160B4099A}"/>
              </a:ext>
            </a:extLst>
          </p:cNvPr>
          <p:cNvSpPr/>
          <p:nvPr/>
        </p:nvSpPr>
        <p:spPr>
          <a:xfrm>
            <a:off x="8547234" y="6679933"/>
            <a:ext cx="592052" cy="15881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4" name="background">
            <a:extLst>
              <a:ext uri="{FF2B5EF4-FFF2-40B4-BE49-F238E27FC236}">
                <a16:creationId xmlns:a16="http://schemas.microsoft.com/office/drawing/2014/main" id="{B19D85C1-7320-4606-AA2D-4CBFC343735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938" b="6352"/>
          <a:stretch/>
        </p:blipFill>
        <p:spPr>
          <a:xfrm>
            <a:off x="755648" y="2073860"/>
            <a:ext cx="7632701" cy="2790907"/>
          </a:xfrm>
          <a:prstGeom prst="rect">
            <a:avLst/>
          </a:prstGeom>
        </p:spPr>
      </p:pic>
      <p:pic>
        <p:nvPicPr>
          <p:cNvPr id="18" name="1">
            <a:extLst>
              <a:ext uri="{FF2B5EF4-FFF2-40B4-BE49-F238E27FC236}">
                <a16:creationId xmlns:a16="http://schemas.microsoft.com/office/drawing/2014/main" id="{943799B0-1392-49AC-BA04-1281A184435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528248" y="3490564"/>
            <a:ext cx="727534" cy="679564"/>
          </a:xfrm>
          <a:prstGeom prst="rect">
            <a:avLst/>
          </a:prstGeom>
        </p:spPr>
      </p:pic>
      <p:pic>
        <p:nvPicPr>
          <p:cNvPr id="16" name="Head">
            <a:extLst>
              <a:ext uri="{FF2B5EF4-FFF2-40B4-BE49-F238E27FC236}">
                <a16:creationId xmlns:a16="http://schemas.microsoft.com/office/drawing/2014/main" id="{B16EA0F2-E27B-44B5-A324-A8E71FACC84A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830" y="2993411"/>
            <a:ext cx="824868" cy="994306"/>
          </a:xfrm>
          <a:prstGeom prst="rect">
            <a:avLst/>
          </a:prstGeom>
        </p:spPr>
      </p:pic>
      <p:sp>
        <p:nvSpPr>
          <p:cNvPr id="36" name="text">
            <a:extLst>
              <a:ext uri="{FF2B5EF4-FFF2-40B4-BE49-F238E27FC236}">
                <a16:creationId xmlns:a16="http://schemas.microsoft.com/office/drawing/2014/main" id="{10E494BB-575A-4821-959D-EC2A7F38CB6D}"/>
              </a:ext>
            </a:extLst>
          </p:cNvPr>
          <p:cNvSpPr/>
          <p:nvPr/>
        </p:nvSpPr>
        <p:spPr>
          <a:xfrm>
            <a:off x="750886" y="4911440"/>
            <a:ext cx="7632698" cy="47971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08000" tIns="108000" rIns="108000" bIns="108000" rtlCol="0" anchor="ctr">
            <a:spAutoFit/>
          </a:bodyPr>
          <a:lstStyle/>
          <a:p>
            <a:pPr algn="ctr"/>
            <a:r>
              <a:rPr lang="en-GB" sz="1700" dirty="0">
                <a:solidFill>
                  <a:schemeClr val="tx1"/>
                </a:solidFill>
              </a:rPr>
              <a:t>The last part of Curly’s body needs a colour. Which colour should this be?</a:t>
            </a:r>
          </a:p>
        </p:txBody>
      </p:sp>
      <p:pic>
        <p:nvPicPr>
          <p:cNvPr id="37" name="wrong 1">
            <a:extLst>
              <a:ext uri="{FF2B5EF4-FFF2-40B4-BE49-F238E27FC236}">
                <a16:creationId xmlns:a16="http://schemas.microsoft.com/office/drawing/2014/main" id="{1F1D82FF-DD4B-47D6-847F-52C8CEA22E82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28384" y="5521963"/>
            <a:ext cx="734441" cy="686017"/>
          </a:xfrm>
          <a:prstGeom prst="rect">
            <a:avLst/>
          </a:prstGeom>
        </p:spPr>
      </p:pic>
      <p:pic>
        <p:nvPicPr>
          <p:cNvPr id="39" name="wrong 2">
            <a:extLst>
              <a:ext uri="{FF2B5EF4-FFF2-40B4-BE49-F238E27FC236}">
                <a16:creationId xmlns:a16="http://schemas.microsoft.com/office/drawing/2014/main" id="{9DF2747A-FB06-4A72-B2E7-9DF9EFE67E9C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781176" y="5523033"/>
            <a:ext cx="733297" cy="684947"/>
          </a:xfrm>
          <a:prstGeom prst="rect">
            <a:avLst/>
          </a:prstGeom>
        </p:spPr>
      </p:pic>
      <p:sp>
        <p:nvSpPr>
          <p:cNvPr id="41" name="You are great at this">
            <a:extLst>
              <a:ext uri="{FF2B5EF4-FFF2-40B4-BE49-F238E27FC236}">
                <a16:creationId xmlns:a16="http://schemas.microsoft.com/office/drawing/2014/main" id="{BC2C1FED-39AC-4203-BC78-16B00E45BDF7}"/>
              </a:ext>
            </a:extLst>
          </p:cNvPr>
          <p:cNvSpPr txBox="1">
            <a:spLocks/>
          </p:cNvSpPr>
          <p:nvPr/>
        </p:nvSpPr>
        <p:spPr>
          <a:xfrm>
            <a:off x="457198" y="5296951"/>
            <a:ext cx="8220075" cy="994306"/>
          </a:xfrm>
          <a:prstGeom prst="roundRect">
            <a:avLst>
              <a:gd name="adj" fmla="val 9641"/>
            </a:avLst>
          </a:prstGeom>
          <a:noFill/>
          <a:ln w="25400">
            <a:noFill/>
          </a:ln>
        </p:spPr>
        <p:txBody>
          <a:bodyPr vert="horz" lIns="252000" tIns="252000" rIns="252000" bIns="252000" rtlCol="0" anchor="ctr" anchorCtr="1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kern="1200">
                <a:solidFill>
                  <a:srgbClr val="1C1C1C"/>
                </a:solidFill>
                <a:latin typeface="Twinkl" pitchFamily="2" charset="0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accent2"/>
                </a:solidFill>
                <a:latin typeface="Twinkl" pitchFamily="2" charset="77"/>
                <a:cs typeface="Calibri" panose="020F0502020204030204" pitchFamily="34" charset="0"/>
                <a:sym typeface="Arial"/>
              </a:rPr>
              <a:t>You are great at this!</a:t>
            </a:r>
            <a:endParaRPr lang="en-GB" dirty="0">
              <a:solidFill>
                <a:schemeClr val="accent2"/>
              </a:solidFill>
              <a:latin typeface="+mn-lt"/>
            </a:endParaRPr>
          </a:p>
        </p:txBody>
      </p:sp>
      <p:pic>
        <p:nvPicPr>
          <p:cNvPr id="34" name="1">
            <a:extLst>
              <a:ext uri="{FF2B5EF4-FFF2-40B4-BE49-F238E27FC236}">
                <a16:creationId xmlns:a16="http://schemas.microsoft.com/office/drawing/2014/main" id="{9613CD98-20EC-498E-A3A9-F732C6EB0B4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011209" y="3127445"/>
            <a:ext cx="727534" cy="679564"/>
          </a:xfrm>
          <a:prstGeom prst="rect">
            <a:avLst/>
          </a:prstGeom>
        </p:spPr>
      </p:pic>
      <p:pic>
        <p:nvPicPr>
          <p:cNvPr id="35" name="1">
            <a:extLst>
              <a:ext uri="{FF2B5EF4-FFF2-40B4-BE49-F238E27FC236}">
                <a16:creationId xmlns:a16="http://schemas.microsoft.com/office/drawing/2014/main" id="{E825A7D6-0108-426C-A449-CC87209FA1CC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14293" y="2883391"/>
            <a:ext cx="727534" cy="679565"/>
          </a:xfrm>
          <a:prstGeom prst="rect">
            <a:avLst/>
          </a:prstGeom>
        </p:spPr>
      </p:pic>
      <p:pic>
        <p:nvPicPr>
          <p:cNvPr id="40" name="1">
            <a:extLst>
              <a:ext uri="{FF2B5EF4-FFF2-40B4-BE49-F238E27FC236}">
                <a16:creationId xmlns:a16="http://schemas.microsoft.com/office/drawing/2014/main" id="{529A5316-0E16-4617-9D9D-0C7597E642C7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199488" y="3150922"/>
            <a:ext cx="727534" cy="679564"/>
          </a:xfrm>
          <a:prstGeom prst="rect">
            <a:avLst/>
          </a:prstGeom>
        </p:spPr>
      </p:pic>
      <p:pic>
        <p:nvPicPr>
          <p:cNvPr id="42" name="1">
            <a:extLst>
              <a:ext uri="{FF2B5EF4-FFF2-40B4-BE49-F238E27FC236}">
                <a16:creationId xmlns:a16="http://schemas.microsoft.com/office/drawing/2014/main" id="{D04BD945-F98B-48DE-B3BF-EE51BFCF226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700338" y="3467227"/>
            <a:ext cx="727534" cy="679564"/>
          </a:xfrm>
          <a:prstGeom prst="rect">
            <a:avLst/>
          </a:prstGeom>
        </p:spPr>
      </p:pic>
      <p:pic>
        <p:nvPicPr>
          <p:cNvPr id="43" name="1">
            <a:extLst>
              <a:ext uri="{FF2B5EF4-FFF2-40B4-BE49-F238E27FC236}">
                <a16:creationId xmlns:a16="http://schemas.microsoft.com/office/drawing/2014/main" id="{49683FEC-2B83-4908-B8E9-5E61DD7831F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201188" y="3783532"/>
            <a:ext cx="727534" cy="679564"/>
          </a:xfrm>
          <a:prstGeom prst="rect">
            <a:avLst/>
          </a:prstGeom>
        </p:spPr>
      </p:pic>
      <p:pic>
        <p:nvPicPr>
          <p:cNvPr id="44" name="1">
            <a:extLst>
              <a:ext uri="{FF2B5EF4-FFF2-40B4-BE49-F238E27FC236}">
                <a16:creationId xmlns:a16="http://schemas.microsoft.com/office/drawing/2014/main" id="{F1D692BB-0B8D-4B5A-A98A-DAA45CDC553F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799809" y="3829340"/>
            <a:ext cx="727534" cy="679565"/>
          </a:xfrm>
          <a:prstGeom prst="rect">
            <a:avLst/>
          </a:prstGeom>
        </p:spPr>
      </p:pic>
      <p:pic>
        <p:nvPicPr>
          <p:cNvPr id="45" name="1">
            <a:extLst>
              <a:ext uri="{FF2B5EF4-FFF2-40B4-BE49-F238E27FC236}">
                <a16:creationId xmlns:a16="http://schemas.microsoft.com/office/drawing/2014/main" id="{8D5664A1-FB14-4BD5-A254-14E002E644CF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350014" y="3505153"/>
            <a:ext cx="727534" cy="679564"/>
          </a:xfrm>
          <a:prstGeom prst="rect">
            <a:avLst/>
          </a:prstGeom>
        </p:spPr>
      </p:pic>
      <p:pic>
        <p:nvPicPr>
          <p:cNvPr id="46" name="1">
            <a:extLst>
              <a:ext uri="{FF2B5EF4-FFF2-40B4-BE49-F238E27FC236}">
                <a16:creationId xmlns:a16="http://schemas.microsoft.com/office/drawing/2014/main" id="{CDF2A596-20BE-4DEA-BFA2-997F5A73836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871499" y="3127445"/>
            <a:ext cx="727534" cy="679564"/>
          </a:xfrm>
          <a:prstGeom prst="rect">
            <a:avLst/>
          </a:prstGeom>
        </p:spPr>
      </p:pic>
      <p:pic>
        <p:nvPicPr>
          <p:cNvPr id="47" name="1">
            <a:extLst>
              <a:ext uri="{FF2B5EF4-FFF2-40B4-BE49-F238E27FC236}">
                <a16:creationId xmlns:a16="http://schemas.microsoft.com/office/drawing/2014/main" id="{28F3D14F-2915-498C-B461-EEA6CC190C9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463573" y="3340908"/>
            <a:ext cx="727534" cy="679564"/>
          </a:xfrm>
          <a:prstGeom prst="rect">
            <a:avLst/>
          </a:prstGeom>
        </p:spPr>
      </p:pic>
      <p:pic>
        <p:nvPicPr>
          <p:cNvPr id="48" name="1">
            <a:extLst>
              <a:ext uri="{FF2B5EF4-FFF2-40B4-BE49-F238E27FC236}">
                <a16:creationId xmlns:a16="http://schemas.microsoft.com/office/drawing/2014/main" id="{9BFC1328-053B-49C6-96AA-08AC962DA2FA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007785" y="3647934"/>
            <a:ext cx="727534" cy="679565"/>
          </a:xfrm>
          <a:prstGeom prst="rect">
            <a:avLst/>
          </a:prstGeom>
        </p:spPr>
      </p:pic>
      <p:pic>
        <p:nvPicPr>
          <p:cNvPr id="49" name="1">
            <a:extLst>
              <a:ext uri="{FF2B5EF4-FFF2-40B4-BE49-F238E27FC236}">
                <a16:creationId xmlns:a16="http://schemas.microsoft.com/office/drawing/2014/main" id="{9EC05FFD-7041-4200-BC1A-A92C3D1BB53D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622162" y="3484887"/>
            <a:ext cx="727534" cy="679564"/>
          </a:xfrm>
          <a:prstGeom prst="rect">
            <a:avLst/>
          </a:prstGeom>
        </p:spPr>
      </p:pic>
      <p:pic>
        <p:nvPicPr>
          <p:cNvPr id="38" name="2">
            <a:extLst>
              <a:ext uri="{FF2B5EF4-FFF2-40B4-BE49-F238E27FC236}">
                <a16:creationId xmlns:a16="http://schemas.microsoft.com/office/drawing/2014/main" id="{CD7D0409-48F7-4033-8680-2625C5817F89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201188" y="5528415"/>
            <a:ext cx="727534" cy="679565"/>
          </a:xfrm>
          <a:prstGeom prst="rect">
            <a:avLst/>
          </a:prstGeom>
        </p:spPr>
      </p:pic>
      <p:sp>
        <p:nvSpPr>
          <p:cNvPr id="26" name="TextBox 25">
            <a:extLst>
              <a:ext uri="{FF2B5EF4-FFF2-40B4-BE49-F238E27FC236}">
                <a16:creationId xmlns:a16="http://schemas.microsoft.com/office/drawing/2014/main" id="{B08DFB4E-15FD-493F-B5CB-B6993E9FF107}"/>
              </a:ext>
            </a:extLst>
          </p:cNvPr>
          <p:cNvSpPr txBox="1"/>
          <p:nvPr/>
        </p:nvSpPr>
        <p:spPr>
          <a:xfrm>
            <a:off x="3256295" y="2303913"/>
            <a:ext cx="264110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b="1" dirty="0">
                <a:solidFill>
                  <a:srgbClr val="FF0000"/>
                </a:solidFill>
              </a:rPr>
              <a:t>Try again!</a:t>
            </a:r>
          </a:p>
        </p:txBody>
      </p:sp>
    </p:spTree>
    <p:extLst>
      <p:ext uri="{BB962C8B-B14F-4D97-AF65-F5344CB8AC3E}">
        <p14:creationId xmlns:p14="http://schemas.microsoft.com/office/powerpoint/2010/main" val="29593624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4.44444E-6 L 0.37448 -0.29723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715" y="-14861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4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4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4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" presetClass="exit" presetSubtype="0" fill="hold" grpId="1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16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4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4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4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" presetClass="exit" presetSubtype="0" fill="hold" grpId="3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</p:childTnLst>
        </p:cTn>
      </p:par>
    </p:tnLst>
    <p:bldLst>
      <p:bldP spid="41" grpId="0"/>
      <p:bldP spid="26" grpId="0"/>
      <p:bldP spid="26" grpId="1"/>
      <p:bldP spid="26" grpId="2"/>
      <p:bldP spid="26" grpId="3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"/>
          <p:cNvSpPr/>
          <p:nvPr/>
        </p:nvSpPr>
        <p:spPr>
          <a:xfrm>
            <a:off x="755651" y="1113747"/>
            <a:ext cx="7632698" cy="467408"/>
          </a:xfrm>
          <a:prstGeom prst="rect">
            <a:avLst/>
          </a:prstGeom>
          <a:solidFill>
            <a:srgbClr val="4DB1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08000" tIns="108000" rIns="108000" bIns="108000" rtlCol="0" anchor="ctr">
            <a:spAutoFit/>
          </a:bodyPr>
          <a:lstStyle/>
          <a:p>
            <a:pPr marL="228600" lvl="0" indent="-114300" algn="ctr">
              <a:lnSpc>
                <a:spcPct val="90000"/>
              </a:lnSpc>
              <a:buClr>
                <a:srgbClr val="1C1C1C"/>
              </a:buClr>
              <a:buSzPts val="1800"/>
            </a:pPr>
            <a:r>
              <a:rPr lang="en-GB" dirty="0">
                <a:solidFill>
                  <a:schemeClr val="bg1"/>
                </a:solidFill>
                <a:latin typeface="Twinkl" pitchFamily="2" charset="77"/>
                <a:cs typeface="Calibri" panose="020F0502020204030204" pitchFamily="34" charset="0"/>
                <a:sym typeface="NTR"/>
              </a:rPr>
              <a:t>Can you say the colour pattern? One colour is missing.</a:t>
            </a:r>
          </a:p>
        </p:txBody>
      </p:sp>
      <p:sp>
        <p:nvSpPr>
          <p:cNvPr id="21" name="title"/>
          <p:cNvSpPr>
            <a:spLocks noGrp="1"/>
          </p:cNvSpPr>
          <p:nvPr>
            <p:ph type="title"/>
          </p:nvPr>
        </p:nvSpPr>
        <p:spPr>
          <a:xfrm>
            <a:off x="457198" y="429994"/>
            <a:ext cx="8220075" cy="705032"/>
          </a:xfrm>
        </p:spPr>
        <p:txBody>
          <a:bodyPr/>
          <a:lstStyle/>
          <a:p>
            <a:pPr algn="ctr"/>
            <a:r>
              <a:rPr lang="en-GB" sz="3200" dirty="0">
                <a:latin typeface="Twinkl" pitchFamily="2" charset="77"/>
                <a:cs typeface="Calibri" panose="020F0502020204030204" pitchFamily="34" charset="0"/>
                <a:sym typeface="Arial"/>
              </a:rPr>
              <a:t>One of Curly’s colours is missing!</a:t>
            </a:r>
            <a:endParaRPr lang="en-GB" sz="3200" dirty="0">
              <a:latin typeface="+mn-lt"/>
            </a:endParaRPr>
          </a:p>
        </p:txBody>
      </p:sp>
      <p:sp>
        <p:nvSpPr>
          <p:cNvPr id="6" name="footer hyperlink">
            <a:hlinkClick r:id="rId2"/>
            <a:extLst>
              <a:ext uri="{FF2B5EF4-FFF2-40B4-BE49-F238E27FC236}">
                <a16:creationId xmlns:a16="http://schemas.microsoft.com/office/drawing/2014/main" id="{1D6A8448-C5A1-4F59-9B95-C91160B4099A}"/>
              </a:ext>
            </a:extLst>
          </p:cNvPr>
          <p:cNvSpPr/>
          <p:nvPr/>
        </p:nvSpPr>
        <p:spPr>
          <a:xfrm>
            <a:off x="8547234" y="6679933"/>
            <a:ext cx="592052" cy="15881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4" name="background">
            <a:extLst>
              <a:ext uri="{FF2B5EF4-FFF2-40B4-BE49-F238E27FC236}">
                <a16:creationId xmlns:a16="http://schemas.microsoft.com/office/drawing/2014/main" id="{B19D85C1-7320-4606-AA2D-4CBFC343735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298" t="28512" r="23275" b="76"/>
          <a:stretch/>
        </p:blipFill>
        <p:spPr>
          <a:xfrm>
            <a:off x="3888712" y="1692462"/>
            <a:ext cx="4494872" cy="3756187"/>
          </a:xfrm>
          <a:prstGeom prst="rect">
            <a:avLst/>
          </a:prstGeom>
        </p:spPr>
      </p:pic>
      <p:pic>
        <p:nvPicPr>
          <p:cNvPr id="18" name="1">
            <a:extLst>
              <a:ext uri="{FF2B5EF4-FFF2-40B4-BE49-F238E27FC236}">
                <a16:creationId xmlns:a16="http://schemas.microsoft.com/office/drawing/2014/main" id="{943799B0-1392-49AC-BA04-1281A184435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715896" y="2126773"/>
            <a:ext cx="652558" cy="609533"/>
          </a:xfrm>
          <a:prstGeom prst="rect">
            <a:avLst/>
          </a:prstGeom>
        </p:spPr>
      </p:pic>
      <p:pic>
        <p:nvPicPr>
          <p:cNvPr id="16" name="Head">
            <a:extLst>
              <a:ext uri="{FF2B5EF4-FFF2-40B4-BE49-F238E27FC236}">
                <a16:creationId xmlns:a16="http://schemas.microsoft.com/office/drawing/2014/main" id="{B16EA0F2-E27B-44B5-A324-A8E71FACC84A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1246" y="1787955"/>
            <a:ext cx="739864" cy="891840"/>
          </a:xfrm>
          <a:prstGeom prst="rect">
            <a:avLst/>
          </a:prstGeom>
        </p:spPr>
      </p:pic>
      <p:sp>
        <p:nvSpPr>
          <p:cNvPr id="36" name="text">
            <a:extLst>
              <a:ext uri="{FF2B5EF4-FFF2-40B4-BE49-F238E27FC236}">
                <a16:creationId xmlns:a16="http://schemas.microsoft.com/office/drawing/2014/main" id="{10E494BB-575A-4821-959D-EC2A7F38CB6D}"/>
              </a:ext>
            </a:extLst>
          </p:cNvPr>
          <p:cNvSpPr/>
          <p:nvPr/>
        </p:nvSpPr>
        <p:spPr>
          <a:xfrm>
            <a:off x="676779" y="1652701"/>
            <a:ext cx="3137825" cy="100294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08000" tIns="108000" rIns="108000" bIns="108000" rtlCol="0" anchor="ctr">
            <a:spAutoFit/>
          </a:bodyPr>
          <a:lstStyle/>
          <a:p>
            <a:pPr algn="just"/>
            <a:r>
              <a:rPr lang="en-GB" sz="1700" dirty="0">
                <a:solidFill>
                  <a:schemeClr val="tx1"/>
                </a:solidFill>
              </a:rPr>
              <a:t>The last part of Curly’s body needs a colour. Which colour should this be?</a:t>
            </a:r>
          </a:p>
        </p:txBody>
      </p:sp>
      <p:pic>
        <p:nvPicPr>
          <p:cNvPr id="37" name="wrong 1">
            <a:extLst>
              <a:ext uri="{FF2B5EF4-FFF2-40B4-BE49-F238E27FC236}">
                <a16:creationId xmlns:a16="http://schemas.microsoft.com/office/drawing/2014/main" id="{1F1D82FF-DD4B-47D6-847F-52C8CEA22E82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754768" y="2840730"/>
            <a:ext cx="646583" cy="603952"/>
          </a:xfrm>
          <a:prstGeom prst="rect">
            <a:avLst/>
          </a:prstGeom>
        </p:spPr>
      </p:pic>
      <p:pic>
        <p:nvPicPr>
          <p:cNvPr id="39" name="wrong 2">
            <a:extLst>
              <a:ext uri="{FF2B5EF4-FFF2-40B4-BE49-F238E27FC236}">
                <a16:creationId xmlns:a16="http://schemas.microsoft.com/office/drawing/2014/main" id="{9DF2747A-FB06-4A72-B2E7-9DF9EFE67E9C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755346" y="3756995"/>
            <a:ext cx="646584" cy="603952"/>
          </a:xfrm>
          <a:prstGeom prst="rect">
            <a:avLst/>
          </a:prstGeom>
        </p:spPr>
      </p:pic>
      <p:sp>
        <p:nvSpPr>
          <p:cNvPr id="41" name="fantastic">
            <a:extLst>
              <a:ext uri="{FF2B5EF4-FFF2-40B4-BE49-F238E27FC236}">
                <a16:creationId xmlns:a16="http://schemas.microsoft.com/office/drawing/2014/main" id="{BC2C1FED-39AC-4203-BC78-16B00E45BDF7}"/>
              </a:ext>
            </a:extLst>
          </p:cNvPr>
          <p:cNvSpPr txBox="1">
            <a:spLocks/>
          </p:cNvSpPr>
          <p:nvPr/>
        </p:nvSpPr>
        <p:spPr>
          <a:xfrm>
            <a:off x="680047" y="3176611"/>
            <a:ext cx="2934017" cy="994306"/>
          </a:xfrm>
          <a:prstGeom prst="roundRect">
            <a:avLst>
              <a:gd name="adj" fmla="val 9641"/>
            </a:avLst>
          </a:prstGeom>
          <a:noFill/>
          <a:ln w="25400">
            <a:noFill/>
          </a:ln>
        </p:spPr>
        <p:txBody>
          <a:bodyPr vert="horz" lIns="252000" tIns="252000" rIns="252000" bIns="252000" rtlCol="0" anchor="ctr" anchorCtr="1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kern="1200">
                <a:solidFill>
                  <a:srgbClr val="1C1C1C"/>
                </a:solidFill>
                <a:latin typeface="Twinkl" pitchFamily="2" charset="0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accent3"/>
                </a:solidFill>
                <a:latin typeface="Twinkl" pitchFamily="2" charset="77"/>
                <a:cs typeface="Calibri" panose="020F0502020204030204" pitchFamily="34" charset="0"/>
                <a:sym typeface="Arial"/>
              </a:rPr>
              <a:t>Fantastic!</a:t>
            </a:r>
            <a:endParaRPr lang="en-GB" dirty="0">
              <a:solidFill>
                <a:schemeClr val="accent3"/>
              </a:solidFill>
              <a:latin typeface="+mn-lt"/>
            </a:endParaRPr>
          </a:p>
        </p:txBody>
      </p:sp>
      <p:pic>
        <p:nvPicPr>
          <p:cNvPr id="28" name="1">
            <a:extLst>
              <a:ext uri="{FF2B5EF4-FFF2-40B4-BE49-F238E27FC236}">
                <a16:creationId xmlns:a16="http://schemas.microsoft.com/office/drawing/2014/main" id="{877AFF5F-32E0-479E-BBEA-378B1DF0EDAB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269765" y="2168751"/>
            <a:ext cx="652558" cy="609533"/>
          </a:xfrm>
          <a:prstGeom prst="rect">
            <a:avLst/>
          </a:prstGeom>
        </p:spPr>
      </p:pic>
      <p:pic>
        <p:nvPicPr>
          <p:cNvPr id="29" name="1">
            <a:extLst>
              <a:ext uri="{FF2B5EF4-FFF2-40B4-BE49-F238E27FC236}">
                <a16:creationId xmlns:a16="http://schemas.microsoft.com/office/drawing/2014/main" id="{BF5286EF-BA42-4AD7-89A2-4B665E164B94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858463" y="2290007"/>
            <a:ext cx="652558" cy="609533"/>
          </a:xfrm>
          <a:prstGeom prst="rect">
            <a:avLst/>
          </a:prstGeom>
        </p:spPr>
      </p:pic>
      <p:pic>
        <p:nvPicPr>
          <p:cNvPr id="30" name="1">
            <a:extLst>
              <a:ext uri="{FF2B5EF4-FFF2-40B4-BE49-F238E27FC236}">
                <a16:creationId xmlns:a16="http://schemas.microsoft.com/office/drawing/2014/main" id="{EC698706-1ADD-4D18-A5B9-349CAED52D5D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294003" y="2626187"/>
            <a:ext cx="652558" cy="609533"/>
          </a:xfrm>
          <a:prstGeom prst="rect">
            <a:avLst/>
          </a:prstGeom>
        </p:spPr>
      </p:pic>
      <p:pic>
        <p:nvPicPr>
          <p:cNvPr id="31" name="1">
            <a:extLst>
              <a:ext uri="{FF2B5EF4-FFF2-40B4-BE49-F238E27FC236}">
                <a16:creationId xmlns:a16="http://schemas.microsoft.com/office/drawing/2014/main" id="{6BE7335D-E72A-4D5D-9925-1B0A4090D79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87328" y="3129152"/>
            <a:ext cx="652558" cy="609533"/>
          </a:xfrm>
          <a:prstGeom prst="rect">
            <a:avLst/>
          </a:prstGeom>
        </p:spPr>
      </p:pic>
      <p:pic>
        <p:nvPicPr>
          <p:cNvPr id="32" name="1">
            <a:extLst>
              <a:ext uri="{FF2B5EF4-FFF2-40B4-BE49-F238E27FC236}">
                <a16:creationId xmlns:a16="http://schemas.microsoft.com/office/drawing/2014/main" id="{8E44A0AD-C887-4DA6-B01B-E5FCD441BA06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552010" y="3678321"/>
            <a:ext cx="652558" cy="609533"/>
          </a:xfrm>
          <a:prstGeom prst="rect">
            <a:avLst/>
          </a:prstGeom>
        </p:spPr>
      </p:pic>
      <p:pic>
        <p:nvPicPr>
          <p:cNvPr id="33" name="1">
            <a:extLst>
              <a:ext uri="{FF2B5EF4-FFF2-40B4-BE49-F238E27FC236}">
                <a16:creationId xmlns:a16="http://schemas.microsoft.com/office/drawing/2014/main" id="{6F710BB8-69C2-41C5-9B7A-76B54113CCE7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389980" y="4192203"/>
            <a:ext cx="652558" cy="609533"/>
          </a:xfrm>
          <a:prstGeom prst="rect">
            <a:avLst/>
          </a:prstGeom>
        </p:spPr>
      </p:pic>
      <p:pic>
        <p:nvPicPr>
          <p:cNvPr id="34" name="1">
            <a:extLst>
              <a:ext uri="{FF2B5EF4-FFF2-40B4-BE49-F238E27FC236}">
                <a16:creationId xmlns:a16="http://schemas.microsoft.com/office/drawing/2014/main" id="{E4BF08B1-EC1A-4D25-9CE0-D74881B22972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899624" y="4540025"/>
            <a:ext cx="652558" cy="609533"/>
          </a:xfrm>
          <a:prstGeom prst="rect">
            <a:avLst/>
          </a:prstGeom>
        </p:spPr>
      </p:pic>
      <p:pic>
        <p:nvPicPr>
          <p:cNvPr id="35" name="1">
            <a:extLst>
              <a:ext uri="{FF2B5EF4-FFF2-40B4-BE49-F238E27FC236}">
                <a16:creationId xmlns:a16="http://schemas.microsoft.com/office/drawing/2014/main" id="{43DD4B40-00AC-463B-A5DB-352E5ADF23F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326405" y="4698499"/>
            <a:ext cx="652558" cy="609533"/>
          </a:xfrm>
          <a:prstGeom prst="rect">
            <a:avLst/>
          </a:prstGeom>
        </p:spPr>
      </p:pic>
      <p:pic>
        <p:nvPicPr>
          <p:cNvPr id="40" name="1">
            <a:extLst>
              <a:ext uri="{FF2B5EF4-FFF2-40B4-BE49-F238E27FC236}">
                <a16:creationId xmlns:a16="http://schemas.microsoft.com/office/drawing/2014/main" id="{0EB0B1BA-A8B6-41F8-9091-662A0107C255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719152" y="4749946"/>
            <a:ext cx="652558" cy="609533"/>
          </a:xfrm>
          <a:prstGeom prst="rect">
            <a:avLst/>
          </a:prstGeom>
        </p:spPr>
      </p:pic>
      <p:pic>
        <p:nvPicPr>
          <p:cNvPr id="42" name="1">
            <a:extLst>
              <a:ext uri="{FF2B5EF4-FFF2-40B4-BE49-F238E27FC236}">
                <a16:creationId xmlns:a16="http://schemas.microsoft.com/office/drawing/2014/main" id="{2AFE71FA-795F-441C-A14B-49BF01C8060E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097747" y="4673260"/>
            <a:ext cx="652558" cy="609533"/>
          </a:xfrm>
          <a:prstGeom prst="rect">
            <a:avLst/>
          </a:prstGeom>
        </p:spPr>
      </p:pic>
      <p:pic>
        <p:nvPicPr>
          <p:cNvPr id="43" name="1">
            <a:extLst>
              <a:ext uri="{FF2B5EF4-FFF2-40B4-BE49-F238E27FC236}">
                <a16:creationId xmlns:a16="http://schemas.microsoft.com/office/drawing/2014/main" id="{CE55EBBB-B61B-4C51-A38C-9FF8E4EA86F1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567922" y="4420412"/>
            <a:ext cx="652558" cy="609533"/>
          </a:xfrm>
          <a:prstGeom prst="rect">
            <a:avLst/>
          </a:prstGeom>
        </p:spPr>
      </p:pic>
      <p:pic>
        <p:nvPicPr>
          <p:cNvPr id="44" name="1">
            <a:extLst>
              <a:ext uri="{FF2B5EF4-FFF2-40B4-BE49-F238E27FC236}">
                <a16:creationId xmlns:a16="http://schemas.microsoft.com/office/drawing/2014/main" id="{41C282BC-1098-4391-8FCD-A182E6603D0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199233" y="3988228"/>
            <a:ext cx="652558" cy="609533"/>
          </a:xfrm>
          <a:prstGeom prst="rect">
            <a:avLst/>
          </a:prstGeom>
        </p:spPr>
      </p:pic>
      <p:pic>
        <p:nvPicPr>
          <p:cNvPr id="45" name="1">
            <a:extLst>
              <a:ext uri="{FF2B5EF4-FFF2-40B4-BE49-F238E27FC236}">
                <a16:creationId xmlns:a16="http://schemas.microsoft.com/office/drawing/2014/main" id="{A6350C39-F1FE-4EFD-B71B-BFD833B86388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051086" y="3468401"/>
            <a:ext cx="652558" cy="609533"/>
          </a:xfrm>
          <a:prstGeom prst="rect">
            <a:avLst/>
          </a:prstGeom>
        </p:spPr>
      </p:pic>
      <p:pic>
        <p:nvPicPr>
          <p:cNvPr id="46" name="1">
            <a:extLst>
              <a:ext uri="{FF2B5EF4-FFF2-40B4-BE49-F238E27FC236}">
                <a16:creationId xmlns:a16="http://schemas.microsoft.com/office/drawing/2014/main" id="{301246CF-C3D6-4F72-BD89-3E47EB9D7CB9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083427" y="2938908"/>
            <a:ext cx="652558" cy="609533"/>
          </a:xfrm>
          <a:prstGeom prst="rect">
            <a:avLst/>
          </a:prstGeom>
        </p:spPr>
      </p:pic>
      <p:pic>
        <p:nvPicPr>
          <p:cNvPr id="47" name="1">
            <a:extLst>
              <a:ext uri="{FF2B5EF4-FFF2-40B4-BE49-F238E27FC236}">
                <a16:creationId xmlns:a16="http://schemas.microsoft.com/office/drawing/2014/main" id="{862CFC8C-5F00-4E2B-9A59-6F6A4F0C53E2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427237" y="2469122"/>
            <a:ext cx="652558" cy="609533"/>
          </a:xfrm>
          <a:prstGeom prst="rect">
            <a:avLst/>
          </a:prstGeom>
        </p:spPr>
      </p:pic>
      <p:pic>
        <p:nvPicPr>
          <p:cNvPr id="48" name="Curly's head">
            <a:extLst>
              <a:ext uri="{FF2B5EF4-FFF2-40B4-BE49-F238E27FC236}">
                <a16:creationId xmlns:a16="http://schemas.microsoft.com/office/drawing/2014/main" id="{84AFA70B-C33C-48DE-85C2-2ACDD4D741A7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99739" y="5407265"/>
            <a:ext cx="688611" cy="830060"/>
          </a:xfrm>
          <a:prstGeom prst="rect">
            <a:avLst/>
          </a:prstGeom>
        </p:spPr>
      </p:pic>
      <p:sp>
        <p:nvSpPr>
          <p:cNvPr id="49" name="Speech Bubble: Rectangle with Corners Rounded 48">
            <a:extLst>
              <a:ext uri="{FF2B5EF4-FFF2-40B4-BE49-F238E27FC236}">
                <a16:creationId xmlns:a16="http://schemas.microsoft.com/office/drawing/2014/main" id="{56C3B4C3-0015-482D-BF77-D96B15D7C995}"/>
              </a:ext>
            </a:extLst>
          </p:cNvPr>
          <p:cNvSpPr/>
          <p:nvPr/>
        </p:nvSpPr>
        <p:spPr>
          <a:xfrm>
            <a:off x="755646" y="5630335"/>
            <a:ext cx="6765993" cy="549037"/>
          </a:xfrm>
          <a:prstGeom prst="wedgeRoundRectCallout">
            <a:avLst>
              <a:gd name="adj1" fmla="val 53065"/>
              <a:gd name="adj2" fmla="val 30088"/>
              <a:gd name="adj3" fmla="val 16667"/>
            </a:avLst>
          </a:prstGeom>
          <a:solidFill>
            <a:schemeClr val="bg1"/>
          </a:solidFill>
          <a:ln w="28575">
            <a:solidFill>
              <a:srgbClr val="4DB1E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  <a:latin typeface="Twinkl" pitchFamily="2" charset="77"/>
              </a:rPr>
              <a:t>How many times is the pattern repeated?</a:t>
            </a:r>
            <a:endParaRPr lang="en-GB" dirty="0">
              <a:solidFill>
                <a:schemeClr val="tx1"/>
              </a:solidFill>
            </a:endParaRPr>
          </a:p>
        </p:txBody>
      </p:sp>
      <p:pic>
        <p:nvPicPr>
          <p:cNvPr id="38" name="2">
            <a:extLst>
              <a:ext uri="{FF2B5EF4-FFF2-40B4-BE49-F238E27FC236}">
                <a16:creationId xmlns:a16="http://schemas.microsoft.com/office/drawing/2014/main" id="{CD7D0409-48F7-4033-8680-2625C5817F89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751839" y="4673260"/>
            <a:ext cx="646583" cy="603952"/>
          </a:xfrm>
          <a:prstGeom prst="rect">
            <a:avLst/>
          </a:prstGeom>
        </p:spPr>
      </p:pic>
      <p:sp>
        <p:nvSpPr>
          <p:cNvPr id="50" name="TextBox 49">
            <a:extLst>
              <a:ext uri="{FF2B5EF4-FFF2-40B4-BE49-F238E27FC236}">
                <a16:creationId xmlns:a16="http://schemas.microsoft.com/office/drawing/2014/main" id="{3B76A17D-1B6B-4BF7-8394-DAAA83C74835}"/>
              </a:ext>
            </a:extLst>
          </p:cNvPr>
          <p:cNvSpPr txBox="1"/>
          <p:nvPr/>
        </p:nvSpPr>
        <p:spPr>
          <a:xfrm>
            <a:off x="4791105" y="3100326"/>
            <a:ext cx="264110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b="1" dirty="0">
                <a:solidFill>
                  <a:srgbClr val="FF0000"/>
                </a:solidFill>
              </a:rPr>
              <a:t>Try again!</a:t>
            </a:r>
          </a:p>
        </p:txBody>
      </p:sp>
    </p:spTree>
    <p:extLst>
      <p:ext uri="{BB962C8B-B14F-4D97-AF65-F5344CB8AC3E}">
        <p14:creationId xmlns:p14="http://schemas.microsoft.com/office/powerpoint/2010/main" val="36079922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-2.96296E-6 L 0.29323 -0.32037 " pathEditMode="relative" rAng="0" ptsTypes="AA">
                                      <p:cBhvr>
                                        <p:cTn id="15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653" y="-16019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4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4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4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1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3" presetClass="entr" presetSubtype="16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4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4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4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" presetClass="exit" presetSubtype="0" fill="hold" grpId="3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</p:childTnLst>
        </p:cTn>
      </p:par>
    </p:tnLst>
    <p:bldLst>
      <p:bldP spid="41" grpId="0"/>
      <p:bldP spid="49" grpId="0" animBg="1"/>
      <p:bldP spid="50" grpId="0"/>
      <p:bldP spid="50" grpId="1"/>
      <p:bldP spid="50" grpId="2"/>
      <p:bldP spid="50" grpId="3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hlinkClick r:id="rId3"/>
            <a:extLst>
              <a:ext uri="{FF2B5EF4-FFF2-40B4-BE49-F238E27FC236}">
                <a16:creationId xmlns:a16="http://schemas.microsoft.com/office/drawing/2014/main" id="{217E0DB8-3B77-4A13-9EAB-60B029096807}"/>
              </a:ext>
            </a:extLst>
          </p:cNvPr>
          <p:cNvSpPr/>
          <p:nvPr/>
        </p:nvSpPr>
        <p:spPr>
          <a:xfrm>
            <a:off x="4109987" y="3130617"/>
            <a:ext cx="943276" cy="59676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0807585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Twinkl Template">
      <a:dk1>
        <a:srgbClr val="1C1C1C"/>
      </a:dk1>
      <a:lt1>
        <a:sysClr val="window" lastClr="FFFFFF"/>
      </a:lt1>
      <a:dk2>
        <a:srgbClr val="4A4A4A"/>
      </a:dk2>
      <a:lt2>
        <a:srgbClr val="F4F2F2"/>
      </a:lt2>
      <a:accent1>
        <a:srgbClr val="E34192"/>
      </a:accent1>
      <a:accent2>
        <a:srgbClr val="EB8634"/>
      </a:accent2>
      <a:accent3>
        <a:srgbClr val="E6C734"/>
      </a:accent3>
      <a:accent4>
        <a:srgbClr val="79AD42"/>
      </a:accent4>
      <a:accent5>
        <a:srgbClr val="23A7F9"/>
      </a:accent5>
      <a:accent6>
        <a:srgbClr val="954EBE"/>
      </a:accent6>
      <a:hlink>
        <a:srgbClr val="23A7F9"/>
      </a:hlink>
      <a:folHlink>
        <a:srgbClr val="757070"/>
      </a:folHlink>
    </a:clrScheme>
    <a:fontScheme name="Custom 1">
      <a:majorFont>
        <a:latin typeface="Twinkl Sb"/>
        <a:ea typeface=""/>
        <a:cs typeface=""/>
      </a:majorFont>
      <a:minorFont>
        <a:latin typeface="Twinkl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18A0DB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PowerPoint Template.potx" id="{F2D9965A-8C68-4F5E-A2B5-CF7E0DDA752E}" vid="{78487116-FFC1-4A12-BB7A-4083D6069C84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PowerPoint Template</Template>
  <TotalTime>134</TotalTime>
  <Words>309</Words>
  <Application>Microsoft Office PowerPoint</Application>
  <PresentationFormat>On-screen Show (4:3)</PresentationFormat>
  <Paragraphs>34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4" baseType="lpstr">
      <vt:lpstr>Calibri</vt:lpstr>
      <vt:lpstr>Twinkl</vt:lpstr>
      <vt:lpstr>NTR</vt:lpstr>
      <vt:lpstr>Arial</vt:lpstr>
      <vt:lpstr>Office Theme</vt:lpstr>
      <vt:lpstr>PowerPoint Presentation</vt:lpstr>
      <vt:lpstr>Curly Caterpillar likes to show repeating patterns.</vt:lpstr>
      <vt:lpstr>Can you help Curly Caterpillar finish the pattern? </vt:lpstr>
      <vt:lpstr>Can you help Curly Caterpillar finish the pattern? </vt:lpstr>
      <vt:lpstr>A colour is missing from Curly’s pattern!</vt:lpstr>
      <vt:lpstr>Can you help Curly Caterpillar finish the pattern? This time there are three colours.</vt:lpstr>
      <vt:lpstr>Can you help Curly Caterpillar finish the pattern? </vt:lpstr>
      <vt:lpstr>One of Curly’s colours is missing!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Guidance</dc:title>
  <dc:creator>Liv Robson-Hughes</dc:creator>
  <cp:lastModifiedBy>Susan Anne Green</cp:lastModifiedBy>
  <cp:revision>36</cp:revision>
  <dcterms:created xsi:type="dcterms:W3CDTF">2020-04-24T08:01:31Z</dcterms:created>
  <dcterms:modified xsi:type="dcterms:W3CDTF">2020-05-12T10:22:21Z</dcterms:modified>
</cp:coreProperties>
</file>