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4"/>
  </p:notesMasterIdLst>
  <p:handoutMasterIdLst>
    <p:handoutMasterId r:id="rId25"/>
  </p:handoutMasterIdLst>
  <p:sldIdLst>
    <p:sldId id="273" r:id="rId2"/>
    <p:sldId id="258"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67" r:id="rId23"/>
  </p:sldIdLst>
  <p:sldSz cx="9144000" cy="6858000" type="screen4x3"/>
  <p:notesSz cx="6858000" cy="9144000"/>
  <p:embeddedFontLst>
    <p:embeddedFont>
      <p:font typeface="Calibri" panose="020F0502020204030204" pitchFamily="34" charset="0"/>
      <p:regular r:id="rId26"/>
      <p:bold r:id="rId27"/>
      <p:italic r:id="rId28"/>
      <p:boldItalic r:id="rId29"/>
    </p:embeddedFont>
    <p:embeddedFont>
      <p:font typeface="Roboto" panose="020B0604020202020204" charset="0"/>
      <p:regular r:id="rId30"/>
      <p:bold r:id="rId31"/>
      <p:italic r:id="rId32"/>
      <p:boldItalic r:id="rId33"/>
    </p:embeddedFont>
    <p:embeddedFont>
      <p:font typeface="Twinkl" panose="020B0604020202020204" charset="0"/>
      <p:regular r:id="rId34"/>
      <p:bold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17"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61" userDrawn="1">
          <p15:clr>
            <a:srgbClr val="A4A3A4"/>
          </p15:clr>
        </p15:guide>
        <p15:guide id="11" pos="526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C8DC3C"/>
    <a:srgbClr val="00B9AF"/>
    <a:srgbClr val="73BE50"/>
    <a:srgbClr val="0096D2"/>
    <a:srgbClr val="FFBE1E"/>
    <a:srgbClr val="F06E41"/>
    <a:srgbClr val="FFFFFF"/>
    <a:srgbClr val="505FAA"/>
    <a:srgbClr val="FA96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2" d="100"/>
          <a:sy n="72" d="100"/>
        </p:scale>
        <p:origin x="1308" y="78"/>
      </p:cViewPr>
      <p:guideLst>
        <p:guide orient="horz" pos="2160"/>
        <p:guide pos="2880"/>
        <p:guide pos="317"/>
        <p:guide orient="horz" pos="3974"/>
        <p:guide pos="5420"/>
        <p:guide orient="horz" pos="346"/>
        <p:guide pos="476"/>
        <p:guide orient="horz" pos="482"/>
        <p:guide orient="horz" pos="3861"/>
        <p:guide pos="5261"/>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12/11/2020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12/11/2020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p:cNvPr>
          <p:cNvSpPr/>
          <p:nvPr userDrawn="1"/>
        </p:nvSpPr>
        <p:spPr>
          <a:xfrm>
            <a:off x="4137660" y="5561814"/>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b6Ua_zWDH6U&amp;feature=emb_title&amp;ab_channel=WWFInternational"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time_continue=1&amp;v=r-91umZ7cQE&amp;feature=emb_title&amp;ab_channel=TheTelegraph"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time_continue=2&amp;v=sc4HxPxNrZ0&amp;feature=emb_title&amp;ab_channel=NationalGeographic" TargetMode="Externa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5372A2B9-4A07-4723-AC2F-1B1D02EE50A7}"/>
              </a:ext>
            </a:extLst>
          </p:cNvPr>
          <p:cNvSpPr>
            <a:spLocks noGrp="1"/>
          </p:cNvSpPr>
          <p:nvPr/>
        </p:nvSpPr>
        <p:spPr>
          <a:xfrm>
            <a:off x="736600" y="2374695"/>
            <a:ext cx="7670800" cy="2108609"/>
          </a:xfrm>
          <a:prstGeom prst="rect">
            <a:avLst/>
          </a:prstGeom>
          <a:solidFill>
            <a:schemeClr val="bg1"/>
          </a:solidFill>
          <a:ln w="25400">
            <a:solidFill>
              <a:schemeClr val="accent5"/>
            </a:solidFill>
          </a:ln>
        </p:spPr>
        <p:txBody>
          <a:bodyPr vert="horz" wrap="square" lIns="180000" tIns="180000" rIns="180000" bIns="180000" rtlCol="0" anchor="ctr" anchorCtr="1">
            <a:spAutoFit/>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r>
              <a:rPr lang="en-GB" sz="1400" b="0" dirty="0">
                <a:solidFill>
                  <a:schemeClr val="tx1"/>
                </a:solidFill>
                <a:latin typeface="Roboto" panose="02000000000000000000" pitchFamily="2" charset="0"/>
                <a:ea typeface="Roboto" panose="02000000000000000000" pitchFamily="2" charset="0"/>
              </a:rPr>
              <a:t>We hope you find the information on our website and resources useful. This resource contains links to external video websites. These websites often have </a:t>
            </a:r>
            <a:r>
              <a:rPr lang="en-GB" sz="1400" b="0" dirty="0" err="1">
                <a:solidFill>
                  <a:schemeClr val="tx1"/>
                </a:solidFill>
                <a:latin typeface="Roboto" panose="02000000000000000000" pitchFamily="2" charset="0"/>
                <a:ea typeface="Roboto" panose="02000000000000000000" pitchFamily="2" charset="0"/>
              </a:rPr>
              <a:t>autoplay</a:t>
            </a:r>
            <a:r>
              <a:rPr lang="en-GB" sz="1400" b="0" dirty="0">
                <a:solidFill>
                  <a:schemeClr val="tx1"/>
                </a:solidFill>
                <a:latin typeface="Roboto" panose="02000000000000000000" pitchFamily="2" charset="0"/>
                <a:ea typeface="Roboto" panose="02000000000000000000" pitchFamily="2" charset="0"/>
              </a:rPr>
              <a:t> features meaning that other videos will play after the video you are watching finishes. You should disable this feature before using the video in any classroom or similar setting. </a:t>
            </a:r>
            <a:r>
              <a:rPr lang="en-GB" sz="1400" b="0" dirty="0" err="1">
                <a:solidFill>
                  <a:schemeClr val="tx1"/>
                </a:solidFill>
                <a:latin typeface="Roboto" panose="02000000000000000000" pitchFamily="2" charset="0"/>
                <a:ea typeface="Roboto" panose="02000000000000000000" pitchFamily="2" charset="0"/>
              </a:rPr>
              <a:t>Twinkl</a:t>
            </a:r>
            <a:r>
              <a:rPr lang="en-GB" sz="1400" b="0" dirty="0">
                <a:solidFill>
                  <a:schemeClr val="tx1"/>
                </a:solidFill>
                <a:latin typeface="Roboto" panose="02000000000000000000" pitchFamily="2" charset="0"/>
                <a:ea typeface="Roboto" panose="02000000000000000000" pitchFamily="2" charset="0"/>
              </a:rPr>
              <a:t> assumes no responsibility for the contents of linked websites. The inclusion of any link in this resource should not be taken as an endorsement of any kind by </a:t>
            </a:r>
            <a:r>
              <a:rPr lang="en-GB" sz="1400" b="0" dirty="0" err="1">
                <a:solidFill>
                  <a:schemeClr val="tx1"/>
                </a:solidFill>
                <a:latin typeface="Roboto" panose="02000000000000000000" pitchFamily="2" charset="0"/>
                <a:ea typeface="Roboto" panose="02000000000000000000" pitchFamily="2" charset="0"/>
              </a:rPr>
              <a:t>Twinkl</a:t>
            </a:r>
            <a:r>
              <a:rPr lang="en-GB" sz="1400" b="0" dirty="0">
                <a:solidFill>
                  <a:schemeClr val="tx1"/>
                </a:solidFill>
                <a:latin typeface="Roboto" panose="02000000000000000000" pitchFamily="2" charset="0"/>
                <a:ea typeface="Roboto" panose="02000000000000000000" pitchFamily="2" charset="0"/>
              </a:rPr>
              <a:t> of the linked website or any association with its operators. We have no control over the availability of the linked pages. If the link is not working, please let us know by contacting </a:t>
            </a:r>
            <a:r>
              <a:rPr lang="en-GB" sz="1400" b="0" dirty="0" err="1">
                <a:solidFill>
                  <a:schemeClr val="tx1"/>
                </a:solidFill>
                <a:latin typeface="Roboto" panose="02000000000000000000" pitchFamily="2" charset="0"/>
                <a:ea typeface="Roboto" panose="02000000000000000000" pitchFamily="2" charset="0"/>
              </a:rPr>
              <a:t>TwinklCares</a:t>
            </a:r>
            <a:r>
              <a:rPr lang="en-GB" sz="1400" b="0" dirty="0">
                <a:solidFill>
                  <a:schemeClr val="tx1"/>
                </a:solidFill>
                <a:latin typeface="Roboto" panose="02000000000000000000" pitchFamily="2" charset="0"/>
                <a:ea typeface="Roboto" panose="02000000000000000000" pitchFamily="2" charset="0"/>
              </a:rPr>
              <a:t> and we will try to fix it, although we can assume no responsibility if this is the case.</a:t>
            </a:r>
            <a:endParaRPr lang="en-GB" sz="1400" dirty="0">
              <a:solidFill>
                <a:schemeClr val="tx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876947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994306"/>
          </a:xfrm>
        </p:spPr>
        <p:txBody>
          <a:bodyPr/>
          <a:lstStyle/>
          <a:p>
            <a:pPr algn="ctr"/>
            <a:r>
              <a:rPr lang="en-GB" dirty="0"/>
              <a:t>How Many People Are </a:t>
            </a:r>
            <a:br>
              <a:rPr lang="en-GB" dirty="0"/>
            </a:br>
            <a:r>
              <a:rPr lang="en-GB" dirty="0"/>
              <a:t>There in the World?</a:t>
            </a:r>
          </a:p>
        </p:txBody>
      </p:sp>
      <p:sp>
        <p:nvSpPr>
          <p:cNvPr id="29" name="Rectangle 28"/>
          <p:cNvSpPr/>
          <p:nvPr/>
        </p:nvSpPr>
        <p:spPr>
          <a:xfrm>
            <a:off x="755651" y="1948264"/>
            <a:ext cx="7632699" cy="1231106"/>
          </a:xfrm>
          <a:prstGeom prst="rect">
            <a:avLst/>
          </a:prstGeom>
        </p:spPr>
        <p:txBody>
          <a:bodyPr wrap="square" lIns="0" tIns="0" rIns="0" bIns="0">
            <a:spAutoFit/>
          </a:bodyPr>
          <a:lstStyle/>
          <a:p>
            <a:r>
              <a:rPr lang="en-GB" sz="1600" dirty="0"/>
              <a:t>There are currently about 7.8 billion people living on our planet. By 2050, this figure is predicted to grow to around 9.6 billion people. </a:t>
            </a:r>
          </a:p>
          <a:p>
            <a:endParaRPr lang="en-GB" sz="1600" dirty="0"/>
          </a:p>
          <a:p>
            <a:r>
              <a:rPr lang="en-GB" sz="1600" dirty="0"/>
              <a:t>The population isn't growing at the same rate across the world though; developing countries in Asia and Africa contribute to more than half of this growth.</a:t>
            </a:r>
          </a:p>
        </p:txBody>
      </p:sp>
      <p:sp>
        <p:nvSpPr>
          <p:cNvPr id="44" name="Rectangle: Rounded Corners 43"/>
          <p:cNvSpPr/>
          <p:nvPr/>
        </p:nvSpPr>
        <p:spPr>
          <a:xfrm>
            <a:off x="782009" y="3305147"/>
            <a:ext cx="4607287" cy="2809931"/>
          </a:xfrm>
          <a:prstGeom prst="roundRect">
            <a:avLst>
              <a:gd name="adj" fmla="val 9338"/>
            </a:avLst>
          </a:prstGeom>
          <a:solidFill>
            <a:schemeClr val="bg1"/>
          </a:solidFill>
          <a:ln w="57150">
            <a:solidFill>
              <a:srgbClr val="505FAA"/>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r>
              <a:rPr lang="en-GB" sz="1600" dirty="0">
                <a:solidFill>
                  <a:schemeClr val="tx1"/>
                </a:solidFill>
              </a:rPr>
              <a:t>Why do you think the world’s population is growing so dramatically?</a:t>
            </a:r>
          </a:p>
          <a:p>
            <a:r>
              <a:rPr lang="en-GB" sz="1600" dirty="0">
                <a:solidFill>
                  <a:schemeClr val="tx1"/>
                </a:solidFill>
              </a:rPr>
              <a:t> </a:t>
            </a:r>
          </a:p>
          <a:p>
            <a:r>
              <a:rPr lang="en-GB" sz="1600" dirty="0">
                <a:solidFill>
                  <a:schemeClr val="tx1"/>
                </a:solidFill>
              </a:rPr>
              <a:t>What do you think contributes to this growth?</a:t>
            </a:r>
          </a:p>
          <a:p>
            <a:endParaRPr lang="en-GB" sz="1600" dirty="0">
              <a:solidFill>
                <a:schemeClr val="tx1"/>
              </a:solidFill>
            </a:endParaRPr>
          </a:p>
          <a:p>
            <a:r>
              <a:rPr lang="en-GB" sz="1600" dirty="0">
                <a:solidFill>
                  <a:schemeClr val="tx1"/>
                </a:solidFill>
              </a:rPr>
              <a:t>Answers could include: </a:t>
            </a:r>
          </a:p>
          <a:p>
            <a:pPr marL="285750" indent="-285750">
              <a:buFont typeface="Arial" panose="020B0604020202020204" pitchFamily="34" charset="0"/>
              <a:buChar char="•"/>
            </a:pPr>
            <a:r>
              <a:rPr lang="en-GB" sz="1600" dirty="0">
                <a:solidFill>
                  <a:schemeClr val="tx1"/>
                </a:solidFill>
              </a:rPr>
              <a:t>people living longer;</a:t>
            </a:r>
          </a:p>
          <a:p>
            <a:pPr marL="285750" indent="-285750">
              <a:buFont typeface="Arial" panose="020B0604020202020204" pitchFamily="34" charset="0"/>
              <a:buChar char="•"/>
            </a:pPr>
            <a:r>
              <a:rPr lang="en-GB" sz="1600" dirty="0">
                <a:solidFill>
                  <a:schemeClr val="tx1"/>
                </a:solidFill>
              </a:rPr>
              <a:t>better medical care;</a:t>
            </a:r>
          </a:p>
          <a:p>
            <a:pPr marL="285750" indent="-285750">
              <a:buFont typeface="Arial" panose="020B0604020202020204" pitchFamily="34" charset="0"/>
              <a:buChar char="•"/>
            </a:pPr>
            <a:r>
              <a:rPr lang="en-GB" sz="1600" dirty="0">
                <a:solidFill>
                  <a:schemeClr val="tx1"/>
                </a:solidFill>
              </a:rPr>
              <a:t>more children surviving childhood because of vaccinations and better healthcare.</a:t>
            </a: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3045" y="3365294"/>
            <a:ext cx="2780569" cy="3516981"/>
          </a:xfrm>
          <a:prstGeom prst="rect">
            <a:avLst/>
          </a:prstGeom>
        </p:spPr>
      </p:pic>
    </p:spTree>
    <p:extLst>
      <p:ext uri="{BB962C8B-B14F-4D97-AF65-F5344CB8AC3E}">
        <p14:creationId xmlns:p14="http://schemas.microsoft.com/office/powerpoint/2010/main" val="99573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xEl>
                                              <p:pRg st="2" end="2"/>
                                            </p:txEl>
                                          </p:spTgt>
                                        </p:tgtEl>
                                        <p:attrNameLst>
                                          <p:attrName>style.visibility</p:attrName>
                                        </p:attrNameLst>
                                      </p:cBhvr>
                                      <p:to>
                                        <p:strVal val="visible"/>
                                      </p:to>
                                    </p:set>
                                    <p:animEffect transition="in" filter="fade">
                                      <p:cBhvr>
                                        <p:cTn id="11" dur="500"/>
                                        <p:tgtEl>
                                          <p:spTgt spid="44">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4">
                                            <p:txEl>
                                              <p:pRg st="4" end="4"/>
                                            </p:txEl>
                                          </p:spTgt>
                                        </p:tgtEl>
                                        <p:attrNameLst>
                                          <p:attrName>style.visibility</p:attrName>
                                        </p:attrNameLst>
                                      </p:cBhvr>
                                      <p:to>
                                        <p:strVal val="visible"/>
                                      </p:to>
                                    </p:set>
                                    <p:animEffect transition="in" filter="fade">
                                      <p:cBhvr>
                                        <p:cTn id="15" dur="500"/>
                                        <p:tgtEl>
                                          <p:spTgt spid="44">
                                            <p:txEl>
                                              <p:pRg st="4" end="4"/>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4">
                                            <p:txEl>
                                              <p:pRg st="5" end="5"/>
                                            </p:txEl>
                                          </p:spTgt>
                                        </p:tgtEl>
                                        <p:attrNameLst>
                                          <p:attrName>style.visibility</p:attrName>
                                        </p:attrNameLst>
                                      </p:cBhvr>
                                      <p:to>
                                        <p:strVal val="visible"/>
                                      </p:to>
                                    </p:set>
                                    <p:animEffect transition="in" filter="fade">
                                      <p:cBhvr>
                                        <p:cTn id="19" dur="500"/>
                                        <p:tgtEl>
                                          <p:spTgt spid="44">
                                            <p:txEl>
                                              <p:pRg st="5" end="5"/>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44">
                                            <p:txEl>
                                              <p:pRg st="6" end="6"/>
                                            </p:txEl>
                                          </p:spTgt>
                                        </p:tgtEl>
                                        <p:attrNameLst>
                                          <p:attrName>style.visibility</p:attrName>
                                        </p:attrNameLst>
                                      </p:cBhvr>
                                      <p:to>
                                        <p:strVal val="visible"/>
                                      </p:to>
                                    </p:set>
                                    <p:animEffect transition="in" filter="fade">
                                      <p:cBhvr>
                                        <p:cTn id="23" dur="500"/>
                                        <p:tgtEl>
                                          <p:spTgt spid="44">
                                            <p:txEl>
                                              <p:pRg st="6" end="6"/>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44">
                                            <p:txEl>
                                              <p:pRg st="7" end="7"/>
                                            </p:txEl>
                                          </p:spTgt>
                                        </p:tgtEl>
                                        <p:attrNameLst>
                                          <p:attrName>style.visibility</p:attrName>
                                        </p:attrNameLst>
                                      </p:cBhvr>
                                      <p:to>
                                        <p:strVal val="visible"/>
                                      </p:to>
                                    </p:set>
                                    <p:animEffect transition="in" filter="fade">
                                      <p:cBhvr>
                                        <p:cTn id="27" dur="500"/>
                                        <p:tgtEl>
                                          <p:spTgt spid="44">
                                            <p:txEl>
                                              <p:pRg st="7" end="7"/>
                                            </p:txEl>
                                          </p:spTgt>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dirty="0"/>
              <a:t>How Does It Affect the Planet?</a:t>
            </a:r>
          </a:p>
        </p:txBody>
      </p:sp>
      <p:sp>
        <p:nvSpPr>
          <p:cNvPr id="29" name="Rectangle 28"/>
          <p:cNvSpPr/>
          <p:nvPr/>
        </p:nvSpPr>
        <p:spPr>
          <a:xfrm>
            <a:off x="755651" y="1632674"/>
            <a:ext cx="7632699" cy="984885"/>
          </a:xfrm>
          <a:prstGeom prst="rect">
            <a:avLst/>
          </a:prstGeom>
        </p:spPr>
        <p:txBody>
          <a:bodyPr wrap="square" lIns="0" tIns="0" rIns="0" bIns="0">
            <a:spAutoFit/>
          </a:bodyPr>
          <a:lstStyle/>
          <a:p>
            <a:r>
              <a:rPr lang="en-GB" sz="1600" dirty="0"/>
              <a:t>The source of all the resources humans need, such as food, metals and fuel, is earth. </a:t>
            </a:r>
          </a:p>
          <a:p>
            <a:endParaRPr lang="en-GB" sz="1600" dirty="0"/>
          </a:p>
          <a:p>
            <a:r>
              <a:rPr lang="en-GB" sz="1600" dirty="0"/>
              <a:t>Humans are very successful creatures. We compete with other organisms for many natural resources, such as:</a:t>
            </a:r>
          </a:p>
        </p:txBody>
      </p:sp>
      <p:grpSp>
        <p:nvGrpSpPr>
          <p:cNvPr id="4" name="Group 3"/>
          <p:cNvGrpSpPr/>
          <p:nvPr/>
        </p:nvGrpSpPr>
        <p:grpSpPr>
          <a:xfrm>
            <a:off x="3716295" y="2880948"/>
            <a:ext cx="4672056" cy="3121018"/>
            <a:chOff x="3716295" y="2880948"/>
            <a:chExt cx="4672056" cy="3121018"/>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15795"/>
            <a:stretch/>
          </p:blipFill>
          <p:spPr>
            <a:xfrm>
              <a:off x="3716295" y="2880948"/>
              <a:ext cx="4672056" cy="3121018"/>
            </a:xfrm>
            <a:prstGeom prst="roundRect">
              <a:avLst>
                <a:gd name="adj" fmla="val 5739"/>
              </a:avLst>
            </a:prstGeom>
          </p:spPr>
        </p:pic>
        <p:sp>
          <p:nvSpPr>
            <p:cNvPr id="30" name="Rectangle 29"/>
            <p:cNvSpPr/>
            <p:nvPr/>
          </p:nvSpPr>
          <p:spPr>
            <a:xfrm>
              <a:off x="4521692" y="5881251"/>
              <a:ext cx="3866657"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44" name="Rectangle: Rounded Corners 43"/>
          <p:cNvSpPr/>
          <p:nvPr/>
        </p:nvSpPr>
        <p:spPr>
          <a:xfrm>
            <a:off x="782009" y="2907637"/>
            <a:ext cx="3706101" cy="3068059"/>
          </a:xfrm>
          <a:prstGeom prst="roundRect">
            <a:avLst>
              <a:gd name="adj" fmla="val 9338"/>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marL="285750" indent="-285750">
              <a:buFont typeface="Arial" panose="020B0604020202020204" pitchFamily="34" charset="0"/>
              <a:buChar char="•"/>
            </a:pPr>
            <a:r>
              <a:rPr lang="en-GB" sz="1600" dirty="0">
                <a:solidFill>
                  <a:schemeClr val="tx1"/>
                </a:solidFill>
              </a:rPr>
              <a:t>land for agriculture, buildings and roads;</a:t>
            </a:r>
          </a:p>
          <a:p>
            <a:pPr marL="285750" indent="-285750">
              <a:buFont typeface="Arial" panose="020B0604020202020204" pitchFamily="34" charset="0"/>
              <a:buChar char="•"/>
            </a:pPr>
            <a:endParaRPr lang="en-GB" sz="1600" dirty="0">
              <a:solidFill>
                <a:schemeClr val="tx1"/>
              </a:solidFill>
            </a:endParaRPr>
          </a:p>
          <a:p>
            <a:pPr marL="285750" indent="-285750">
              <a:buFont typeface="Arial" panose="020B0604020202020204" pitchFamily="34" charset="0"/>
              <a:buChar char="•"/>
            </a:pPr>
            <a:r>
              <a:rPr lang="en-GB" sz="1600" dirty="0">
                <a:solidFill>
                  <a:schemeClr val="tx1"/>
                </a:solidFill>
              </a:rPr>
              <a:t>trees and plants for timber, food and fabric;</a:t>
            </a:r>
          </a:p>
          <a:p>
            <a:pPr marL="285750" indent="-285750">
              <a:buFont typeface="Arial" panose="020B0604020202020204" pitchFamily="34" charset="0"/>
              <a:buChar char="•"/>
            </a:pPr>
            <a:endParaRPr lang="en-GB" sz="1600" dirty="0">
              <a:solidFill>
                <a:schemeClr val="tx1"/>
              </a:solidFill>
            </a:endParaRPr>
          </a:p>
          <a:p>
            <a:pPr marL="285750" indent="-285750">
              <a:buFont typeface="Arial" panose="020B0604020202020204" pitchFamily="34" charset="0"/>
              <a:buChar char="•"/>
            </a:pPr>
            <a:r>
              <a:rPr lang="en-GB" sz="1600" dirty="0">
                <a:solidFill>
                  <a:schemeClr val="tx1"/>
                </a:solidFill>
              </a:rPr>
              <a:t>animals for food and products, such as leather and ivory;</a:t>
            </a:r>
          </a:p>
          <a:p>
            <a:pPr marL="285750" indent="-285750">
              <a:buFont typeface="Arial" panose="020B0604020202020204" pitchFamily="34" charset="0"/>
              <a:buChar char="•"/>
            </a:pPr>
            <a:endParaRPr lang="en-GB" sz="1600" dirty="0">
              <a:solidFill>
                <a:schemeClr val="tx1"/>
              </a:solidFill>
            </a:endParaRPr>
          </a:p>
          <a:p>
            <a:pPr marL="285750" indent="-285750">
              <a:buFont typeface="Arial" panose="020B0604020202020204" pitchFamily="34" charset="0"/>
              <a:buChar char="•"/>
            </a:pPr>
            <a:r>
              <a:rPr lang="en-GB" sz="1600" dirty="0">
                <a:solidFill>
                  <a:schemeClr val="tx1"/>
                </a:solidFill>
              </a:rPr>
              <a:t>water for drinking, irrigation and industry.</a:t>
            </a:r>
          </a:p>
        </p:txBody>
      </p:sp>
    </p:spTree>
    <p:extLst>
      <p:ext uri="{BB962C8B-B14F-4D97-AF65-F5344CB8AC3E}">
        <p14:creationId xmlns:p14="http://schemas.microsoft.com/office/powerpoint/2010/main" val="144271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xEl>
                                              <p:pRg st="2" end="2"/>
                                            </p:txEl>
                                          </p:spTgt>
                                        </p:tgtEl>
                                        <p:attrNameLst>
                                          <p:attrName>style.visibility</p:attrName>
                                        </p:attrNameLst>
                                      </p:cBhvr>
                                      <p:to>
                                        <p:strVal val="visible"/>
                                      </p:to>
                                    </p:set>
                                    <p:animEffect transition="in" filter="fade">
                                      <p:cBhvr>
                                        <p:cTn id="11" dur="500"/>
                                        <p:tgtEl>
                                          <p:spTgt spid="44">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4">
                                            <p:txEl>
                                              <p:pRg st="4" end="4"/>
                                            </p:txEl>
                                          </p:spTgt>
                                        </p:tgtEl>
                                        <p:attrNameLst>
                                          <p:attrName>style.visibility</p:attrName>
                                        </p:attrNameLst>
                                      </p:cBhvr>
                                      <p:to>
                                        <p:strVal val="visible"/>
                                      </p:to>
                                    </p:set>
                                    <p:animEffect transition="in" filter="fade">
                                      <p:cBhvr>
                                        <p:cTn id="15" dur="500"/>
                                        <p:tgtEl>
                                          <p:spTgt spid="44">
                                            <p:txEl>
                                              <p:pRg st="4" end="4"/>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4">
                                            <p:txEl>
                                              <p:pRg st="6" end="6"/>
                                            </p:txEl>
                                          </p:spTgt>
                                        </p:tgtEl>
                                        <p:attrNameLst>
                                          <p:attrName>style.visibility</p:attrName>
                                        </p:attrNameLst>
                                      </p:cBhvr>
                                      <p:to>
                                        <p:strVal val="visible"/>
                                      </p:to>
                                    </p:set>
                                    <p:animEffect transition="in" filter="fade">
                                      <p:cBhvr>
                                        <p:cTn id="19" dur="500"/>
                                        <p:tgtEl>
                                          <p:spTgt spid="44">
                                            <p:txEl>
                                              <p:pRg st="6" end="6"/>
                                            </p:txEl>
                                          </p:spTgt>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dirty="0"/>
              <a:t>How Does It Affect the Planet?</a:t>
            </a:r>
          </a:p>
        </p:txBody>
      </p:sp>
      <p:grpSp>
        <p:nvGrpSpPr>
          <p:cNvPr id="9" name="Group 8"/>
          <p:cNvGrpSpPr/>
          <p:nvPr/>
        </p:nvGrpSpPr>
        <p:grpSpPr>
          <a:xfrm>
            <a:off x="755649" y="1700612"/>
            <a:ext cx="4440194" cy="2554065"/>
            <a:chOff x="755649" y="1700612"/>
            <a:chExt cx="4440194" cy="2554065"/>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r="2209"/>
            <a:stretch/>
          </p:blipFill>
          <p:spPr>
            <a:xfrm>
              <a:off x="755649" y="1700612"/>
              <a:ext cx="4440194" cy="2554065"/>
            </a:xfrm>
            <a:prstGeom prst="roundRect">
              <a:avLst>
                <a:gd name="adj" fmla="val 10979"/>
              </a:avLst>
            </a:prstGeom>
          </p:spPr>
        </p:pic>
        <p:sp>
          <p:nvSpPr>
            <p:cNvPr id="30" name="Rectangle 29"/>
            <p:cNvSpPr/>
            <p:nvPr/>
          </p:nvSpPr>
          <p:spPr>
            <a:xfrm>
              <a:off x="755650" y="4124816"/>
              <a:ext cx="3786315"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44" name="Rectangle: Rounded Corners 43"/>
          <p:cNvSpPr/>
          <p:nvPr/>
        </p:nvSpPr>
        <p:spPr>
          <a:xfrm>
            <a:off x="4572000" y="1717704"/>
            <a:ext cx="3782166" cy="2503917"/>
          </a:xfrm>
          <a:prstGeom prst="roundRect">
            <a:avLst>
              <a:gd name="adj" fmla="val 12389"/>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As the world’s population continues to rise, more and </a:t>
            </a:r>
            <a:br>
              <a:rPr lang="en-GB" dirty="0">
                <a:solidFill>
                  <a:schemeClr val="tx1"/>
                </a:solidFill>
              </a:rPr>
            </a:br>
            <a:r>
              <a:rPr lang="en-GB" dirty="0">
                <a:solidFill>
                  <a:schemeClr val="tx1"/>
                </a:solidFill>
              </a:rPr>
              <a:t>more of these resources are </a:t>
            </a:r>
            <a:br>
              <a:rPr lang="en-GB" dirty="0">
                <a:solidFill>
                  <a:schemeClr val="tx1"/>
                </a:solidFill>
              </a:rPr>
            </a:br>
            <a:r>
              <a:rPr lang="en-GB" dirty="0">
                <a:solidFill>
                  <a:schemeClr val="tx1"/>
                </a:solidFill>
              </a:rPr>
              <a:t>being depleted.</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238" y="4426721"/>
            <a:ext cx="2470835" cy="2559465"/>
          </a:xfrm>
          <a:prstGeom prst="rect">
            <a:avLst/>
          </a:prstGeom>
        </p:spPr>
      </p:pic>
      <p:sp>
        <p:nvSpPr>
          <p:cNvPr id="7" name="Speech Bubble: Rectangle with Corners Rounded 6"/>
          <p:cNvSpPr/>
          <p:nvPr/>
        </p:nvSpPr>
        <p:spPr>
          <a:xfrm>
            <a:off x="3512321" y="4723225"/>
            <a:ext cx="4876029" cy="1230315"/>
          </a:xfrm>
          <a:prstGeom prst="wedgeRoundRectCallout">
            <a:avLst>
              <a:gd name="adj1" fmla="val -74451"/>
              <a:gd name="adj2" fmla="val 884"/>
              <a:gd name="adj3" fmla="val 16667"/>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Can you think of any more examples of resources that humans and other organisms compete for?</a:t>
            </a:r>
          </a:p>
        </p:txBody>
      </p:sp>
    </p:spTree>
    <p:extLst>
      <p:ext uri="{BB962C8B-B14F-4D97-AF65-F5344CB8AC3E}">
        <p14:creationId xmlns:p14="http://schemas.microsoft.com/office/powerpoint/2010/main" val="1318285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dirty="0"/>
              <a:t>How Does It Affect the Planet?</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022"/>
          <a:stretch/>
        </p:blipFill>
        <p:spPr>
          <a:xfrm>
            <a:off x="3606075" y="2608345"/>
            <a:ext cx="4782275" cy="3198449"/>
          </a:xfrm>
          <a:prstGeom prst="roundRect">
            <a:avLst>
              <a:gd name="adj" fmla="val 8319"/>
            </a:avLst>
          </a:prstGeom>
        </p:spPr>
      </p:pic>
      <p:sp>
        <p:nvSpPr>
          <p:cNvPr id="44" name="Rectangle: Rounded Corners 43"/>
          <p:cNvSpPr/>
          <p:nvPr/>
        </p:nvSpPr>
        <p:spPr>
          <a:xfrm>
            <a:off x="783021" y="2636017"/>
            <a:ext cx="3320693" cy="3139597"/>
          </a:xfrm>
          <a:prstGeom prst="roundRect">
            <a:avLst>
              <a:gd name="adj" fmla="val 8979"/>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Levels of pollution are increasing due to the amount of waste we produce and global warming (caused by burning fossil fuels to generate energy). </a:t>
            </a:r>
          </a:p>
        </p:txBody>
      </p:sp>
      <p:sp>
        <p:nvSpPr>
          <p:cNvPr id="29" name="Rectangle 28"/>
          <p:cNvSpPr/>
          <p:nvPr/>
        </p:nvSpPr>
        <p:spPr>
          <a:xfrm>
            <a:off x="755651" y="1692964"/>
            <a:ext cx="7632699" cy="553998"/>
          </a:xfrm>
          <a:prstGeom prst="rect">
            <a:avLst/>
          </a:prstGeom>
        </p:spPr>
        <p:txBody>
          <a:bodyPr wrap="square" lIns="0" tIns="0" rIns="0" bIns="0">
            <a:spAutoFit/>
          </a:bodyPr>
          <a:lstStyle/>
          <a:p>
            <a:r>
              <a:rPr lang="en-GB" dirty="0"/>
              <a:t>As well depleting the world’s natural resources, a growing population also contributes to increased pollution levels.</a:t>
            </a:r>
          </a:p>
        </p:txBody>
      </p:sp>
    </p:spTree>
    <p:extLst>
      <p:ext uri="{BB962C8B-B14F-4D97-AF65-F5344CB8AC3E}">
        <p14:creationId xmlns:p14="http://schemas.microsoft.com/office/powerpoint/2010/main" val="3615683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dirty="0"/>
              <a:t>How Does It Affect the Planet?</a:t>
            </a:r>
          </a:p>
        </p:txBody>
      </p:sp>
      <p:sp>
        <p:nvSpPr>
          <p:cNvPr id="44" name="Rectangle: Rounded Corners 43"/>
          <p:cNvSpPr/>
          <p:nvPr/>
        </p:nvSpPr>
        <p:spPr>
          <a:xfrm>
            <a:off x="795406" y="1765083"/>
            <a:ext cx="4020705" cy="2488865"/>
          </a:xfrm>
          <a:prstGeom prst="roundRect">
            <a:avLst>
              <a:gd name="adj" fmla="val 8979"/>
            </a:avLst>
          </a:prstGeom>
          <a:solidFill>
            <a:schemeClr val="bg1"/>
          </a:solidFill>
          <a:ln w="57150">
            <a:solidFill>
              <a:srgbClr val="0096D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This pollution contributes to the destruction of wildlife habitats throughout the world.</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0208" y="3876261"/>
            <a:ext cx="2350760" cy="3200400"/>
          </a:xfrm>
          <a:prstGeom prst="rect">
            <a:avLst/>
          </a:prstGeom>
        </p:spPr>
      </p:pic>
      <p:sp>
        <p:nvSpPr>
          <p:cNvPr id="30" name="Speech Bubble: Rectangle with Corners Rounded 29"/>
          <p:cNvSpPr/>
          <p:nvPr/>
        </p:nvSpPr>
        <p:spPr>
          <a:xfrm>
            <a:off x="3482504" y="4822614"/>
            <a:ext cx="4876029" cy="1025495"/>
          </a:xfrm>
          <a:prstGeom prst="wedgeRoundRectCallout">
            <a:avLst>
              <a:gd name="adj1" fmla="val -67521"/>
              <a:gd name="adj2" fmla="val -20761"/>
              <a:gd name="adj3" fmla="val 16667"/>
            </a:avLst>
          </a:prstGeom>
          <a:solidFill>
            <a:schemeClr val="bg1"/>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Can you think of some human actions that cause pollution?</a:t>
            </a:r>
          </a:p>
        </p:txBody>
      </p:sp>
      <p:grpSp>
        <p:nvGrpSpPr>
          <p:cNvPr id="9" name="Group 8"/>
          <p:cNvGrpSpPr/>
          <p:nvPr/>
        </p:nvGrpSpPr>
        <p:grpSpPr>
          <a:xfrm>
            <a:off x="4353967" y="1739349"/>
            <a:ext cx="4034383" cy="2534477"/>
            <a:chOff x="4353967" y="1739349"/>
            <a:chExt cx="4034383" cy="2534477"/>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122" t="6168" r="9967" b="3466"/>
            <a:stretch/>
          </p:blipFill>
          <p:spPr>
            <a:xfrm>
              <a:off x="4353967" y="1739349"/>
              <a:ext cx="4034383" cy="2534477"/>
            </a:xfrm>
            <a:prstGeom prst="roundRect">
              <a:avLst>
                <a:gd name="adj" fmla="val 11177"/>
              </a:avLst>
            </a:prstGeom>
          </p:spPr>
        </p:pic>
        <p:sp>
          <p:nvSpPr>
            <p:cNvPr id="31" name="Rectangle 30"/>
            <p:cNvSpPr/>
            <p:nvPr/>
          </p:nvSpPr>
          <p:spPr>
            <a:xfrm>
              <a:off x="4856085" y="4160425"/>
              <a:ext cx="3532265"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Tree>
    <p:extLst>
      <p:ext uri="{BB962C8B-B14F-4D97-AF65-F5344CB8AC3E}">
        <p14:creationId xmlns:p14="http://schemas.microsoft.com/office/powerpoint/2010/main" val="4131999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sz="5000" dirty="0"/>
              <a:t>Biodiversity</a:t>
            </a:r>
          </a:p>
        </p:txBody>
      </p:sp>
      <p:grpSp>
        <p:nvGrpSpPr>
          <p:cNvPr id="5" name="Group 4"/>
          <p:cNvGrpSpPr/>
          <p:nvPr/>
        </p:nvGrpSpPr>
        <p:grpSpPr>
          <a:xfrm>
            <a:off x="782011" y="1644693"/>
            <a:ext cx="7576897" cy="1237655"/>
            <a:chOff x="782011" y="1644693"/>
            <a:chExt cx="7576897" cy="1237655"/>
          </a:xfrm>
        </p:grpSpPr>
        <p:sp>
          <p:nvSpPr>
            <p:cNvPr id="29" name="Rectangle: Rounded Corners 28"/>
            <p:cNvSpPr/>
            <p:nvPr/>
          </p:nvSpPr>
          <p:spPr>
            <a:xfrm>
              <a:off x="782011" y="1649516"/>
              <a:ext cx="2597293" cy="755245"/>
            </a:xfrm>
            <a:prstGeom prst="roundRect">
              <a:avLst>
                <a:gd name="adj" fmla="val 29710"/>
              </a:avLst>
            </a:prstGeom>
            <a:solidFill>
              <a:srgbClr val="C8DC3C"/>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Rounded Corners 30"/>
            <p:cNvSpPr/>
            <p:nvPr/>
          </p:nvSpPr>
          <p:spPr>
            <a:xfrm>
              <a:off x="782011" y="2038345"/>
              <a:ext cx="7576897" cy="844003"/>
            </a:xfrm>
            <a:prstGeom prst="roundRect">
              <a:avLst>
                <a:gd name="adj" fmla="val 28349"/>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700" dirty="0">
                  <a:solidFill>
                    <a:schemeClr val="tx1"/>
                  </a:solidFill>
                </a:rPr>
                <a:t>Watch this </a:t>
              </a:r>
              <a:r>
                <a:rPr lang="en-GB" sz="1700" b="1" dirty="0">
                  <a:solidFill>
                    <a:schemeClr val="tx1"/>
                  </a:solidFill>
                  <a:hlinkClick r:id="rId2"/>
                </a:rPr>
                <a:t>video</a:t>
              </a:r>
              <a:r>
                <a:rPr lang="en-GB" sz="1700" dirty="0">
                  <a:solidFill>
                    <a:schemeClr val="tx1"/>
                  </a:solidFill>
                </a:rPr>
                <a:t> to help you and a partner come up with a definition for the word ‘biodiversity’.</a:t>
              </a:r>
            </a:p>
          </p:txBody>
        </p:sp>
        <p:sp>
          <p:nvSpPr>
            <p:cNvPr id="32" name="Rectangle 31"/>
            <p:cNvSpPr/>
            <p:nvPr/>
          </p:nvSpPr>
          <p:spPr>
            <a:xfrm>
              <a:off x="858894" y="1644693"/>
              <a:ext cx="2531462" cy="369332"/>
            </a:xfrm>
            <a:prstGeom prst="rect">
              <a:avLst/>
            </a:prstGeom>
          </p:spPr>
          <p:txBody>
            <a:bodyPr wrap="none">
              <a:spAutoFit/>
            </a:bodyPr>
            <a:lstStyle/>
            <a:p>
              <a:r>
                <a:rPr lang="en-GB" b="1" dirty="0"/>
                <a:t>What Is Biodiversity? </a:t>
              </a:r>
            </a:p>
          </p:txBody>
        </p:sp>
      </p:grpSp>
      <p:grpSp>
        <p:nvGrpSpPr>
          <p:cNvPr id="6" name="Group 5"/>
          <p:cNvGrpSpPr/>
          <p:nvPr/>
        </p:nvGrpSpPr>
        <p:grpSpPr>
          <a:xfrm>
            <a:off x="755650" y="3301328"/>
            <a:ext cx="4750628" cy="2672228"/>
            <a:chOff x="755650" y="3301328"/>
            <a:chExt cx="4750628" cy="2672228"/>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650" y="3301328"/>
              <a:ext cx="4750628" cy="2672228"/>
            </a:xfrm>
            <a:prstGeom prst="roundRect">
              <a:avLst>
                <a:gd name="adj" fmla="val 12531"/>
              </a:avLst>
            </a:prstGeom>
          </p:spPr>
        </p:pic>
        <p:sp>
          <p:nvSpPr>
            <p:cNvPr id="34" name="Rectangle 33"/>
            <p:cNvSpPr/>
            <p:nvPr/>
          </p:nvSpPr>
          <p:spPr>
            <a:xfrm>
              <a:off x="755651" y="5848167"/>
              <a:ext cx="4086584"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WWF-UK / David Attenborough: A Life On Our Planet</a:t>
              </a:r>
            </a:p>
          </p:txBody>
        </p:sp>
      </p:grpSp>
      <p:sp>
        <p:nvSpPr>
          <p:cNvPr id="33" name="Rectangle: Rounded Corners 32"/>
          <p:cNvSpPr/>
          <p:nvPr/>
        </p:nvSpPr>
        <p:spPr>
          <a:xfrm>
            <a:off x="4870174" y="3329609"/>
            <a:ext cx="3483992" cy="2613247"/>
          </a:xfrm>
          <a:prstGeom prst="roundRect">
            <a:avLst>
              <a:gd name="adj" fmla="val 12389"/>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Biodiversity means all of </a:t>
            </a:r>
            <a:br>
              <a:rPr lang="en-GB" dirty="0">
                <a:solidFill>
                  <a:schemeClr val="tx1"/>
                </a:solidFill>
              </a:rPr>
            </a:br>
            <a:r>
              <a:rPr lang="en-GB" dirty="0">
                <a:solidFill>
                  <a:schemeClr val="tx1"/>
                </a:solidFill>
              </a:rPr>
              <a:t>the plants and animals in </a:t>
            </a:r>
            <a:br>
              <a:rPr lang="en-GB" dirty="0">
                <a:solidFill>
                  <a:schemeClr val="tx1"/>
                </a:solidFill>
              </a:rPr>
            </a:br>
            <a:r>
              <a:rPr lang="en-GB" dirty="0">
                <a:solidFill>
                  <a:schemeClr val="tx1"/>
                </a:solidFill>
              </a:rPr>
              <a:t>the world or in a particular habitat.</a:t>
            </a:r>
          </a:p>
        </p:txBody>
      </p:sp>
    </p:spTree>
    <p:extLst>
      <p:ext uri="{BB962C8B-B14F-4D97-AF65-F5344CB8AC3E}">
        <p14:creationId xmlns:p14="http://schemas.microsoft.com/office/powerpoint/2010/main" val="303454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right)">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p:cNvSpPr/>
          <p:nvPr/>
        </p:nvSpPr>
        <p:spPr>
          <a:xfrm>
            <a:off x="785880" y="5414963"/>
            <a:ext cx="7602469" cy="685800"/>
          </a:xfrm>
          <a:prstGeom prst="roundRect">
            <a:avLst>
              <a:gd name="adj" fmla="val 29651"/>
            </a:avLst>
          </a:prstGeom>
          <a:solidFill>
            <a:schemeClr val="bg1"/>
          </a:solidFill>
          <a:ln w="571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b="1" dirty="0">
                <a:solidFill>
                  <a:schemeClr val="tx1"/>
                </a:solidFill>
              </a:rPr>
              <a:t>Extinct</a:t>
            </a:r>
            <a:r>
              <a:rPr lang="en-GB" sz="1600" dirty="0">
                <a:solidFill>
                  <a:schemeClr val="tx1"/>
                </a:solidFill>
              </a:rPr>
              <a:t> means a species, family or group with no living members remaining.</a:t>
            </a:r>
          </a:p>
        </p:txBody>
      </p:sp>
      <p:sp>
        <p:nvSpPr>
          <p:cNvPr id="8" name="Title 7"/>
          <p:cNvSpPr>
            <a:spLocks noGrp="1"/>
          </p:cNvSpPr>
          <p:nvPr>
            <p:ph type="title"/>
          </p:nvPr>
        </p:nvSpPr>
        <p:spPr>
          <a:xfrm>
            <a:off x="457198" y="765175"/>
            <a:ext cx="8220075" cy="529551"/>
          </a:xfrm>
        </p:spPr>
        <p:txBody>
          <a:bodyPr/>
          <a:lstStyle/>
          <a:p>
            <a:pPr algn="ctr"/>
            <a:r>
              <a:rPr lang="en-GB" sz="4200" dirty="0"/>
              <a:t>Why Do We Need Biodiversity?</a:t>
            </a:r>
          </a:p>
        </p:txBody>
      </p:sp>
      <p:grpSp>
        <p:nvGrpSpPr>
          <p:cNvPr id="2" name="Group 1"/>
          <p:cNvGrpSpPr/>
          <p:nvPr/>
        </p:nvGrpSpPr>
        <p:grpSpPr>
          <a:xfrm>
            <a:off x="4148601" y="2662924"/>
            <a:ext cx="4203237" cy="2478341"/>
            <a:chOff x="4148601" y="2662924"/>
            <a:chExt cx="4203237" cy="2478341"/>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600"/>
            <a:stretch/>
          </p:blipFill>
          <p:spPr>
            <a:xfrm>
              <a:off x="4148601" y="2662924"/>
              <a:ext cx="4203237" cy="2478341"/>
            </a:xfrm>
            <a:prstGeom prst="roundRect">
              <a:avLst>
                <a:gd name="adj" fmla="val 10131"/>
              </a:avLst>
            </a:prstGeom>
          </p:spPr>
        </p:pic>
        <p:sp>
          <p:nvSpPr>
            <p:cNvPr id="34" name="Rectangle 33"/>
            <p:cNvSpPr/>
            <p:nvPr/>
          </p:nvSpPr>
          <p:spPr>
            <a:xfrm>
              <a:off x="4604022" y="5020410"/>
              <a:ext cx="3747816"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33" name="Rectangle: Rounded Corners 32"/>
          <p:cNvSpPr/>
          <p:nvPr/>
        </p:nvSpPr>
        <p:spPr>
          <a:xfrm>
            <a:off x="786353" y="2688267"/>
            <a:ext cx="3776594" cy="2420628"/>
          </a:xfrm>
          <a:prstGeom prst="roundRect">
            <a:avLst>
              <a:gd name="adj" fmla="val 8817"/>
            </a:avLst>
          </a:prstGeom>
          <a:solidFill>
            <a:schemeClr val="bg1"/>
          </a:solidFill>
          <a:ln w="57150">
            <a:solidFill>
              <a:srgbClr val="0096D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700" dirty="0">
                <a:solidFill>
                  <a:schemeClr val="tx1"/>
                </a:solidFill>
              </a:rPr>
              <a:t>A lack of biodiversity can also affect resources that humans rely on, such as water sources (needed for drinking), industry and farming. </a:t>
            </a:r>
          </a:p>
        </p:txBody>
      </p:sp>
      <p:sp>
        <p:nvSpPr>
          <p:cNvPr id="30" name="Rectangle 29"/>
          <p:cNvSpPr/>
          <p:nvPr/>
        </p:nvSpPr>
        <p:spPr>
          <a:xfrm>
            <a:off x="755651" y="1625852"/>
            <a:ext cx="7632699" cy="784830"/>
          </a:xfrm>
          <a:prstGeom prst="rect">
            <a:avLst/>
          </a:prstGeom>
        </p:spPr>
        <p:txBody>
          <a:bodyPr wrap="square" lIns="0" tIns="0" rIns="0" bIns="0">
            <a:spAutoFit/>
          </a:bodyPr>
          <a:lstStyle/>
          <a:p>
            <a:r>
              <a:rPr lang="en-GB" sz="1700" dirty="0"/>
              <a:t>Different plants and animals are reliant on each other. If an animal or plant within an ecosystem becomes </a:t>
            </a:r>
            <a:r>
              <a:rPr lang="en-GB" sz="1700" b="1" dirty="0"/>
              <a:t>extinct</a:t>
            </a:r>
            <a:r>
              <a:rPr lang="en-GB" sz="1700" dirty="0"/>
              <a:t>, it has an impact upon all other living creatures within that food web. </a:t>
            </a:r>
          </a:p>
        </p:txBody>
      </p:sp>
    </p:spTree>
    <p:extLst>
      <p:ext uri="{BB962C8B-B14F-4D97-AF65-F5344CB8AC3E}">
        <p14:creationId xmlns:p14="http://schemas.microsoft.com/office/powerpoint/2010/main" val="60921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529551"/>
          </a:xfrm>
        </p:spPr>
        <p:txBody>
          <a:bodyPr/>
          <a:lstStyle/>
          <a:p>
            <a:pPr algn="ctr"/>
            <a:r>
              <a:rPr lang="en-GB" sz="4200" dirty="0"/>
              <a:t>Why Do We Need Biodiversity?</a:t>
            </a:r>
          </a:p>
        </p:txBody>
      </p:sp>
      <p:grpSp>
        <p:nvGrpSpPr>
          <p:cNvPr id="5" name="Group 4"/>
          <p:cNvGrpSpPr/>
          <p:nvPr/>
        </p:nvGrpSpPr>
        <p:grpSpPr>
          <a:xfrm>
            <a:off x="3436766" y="2798035"/>
            <a:ext cx="4924425" cy="2769989"/>
            <a:chOff x="3463925" y="2373510"/>
            <a:chExt cx="4924425" cy="2769989"/>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3925" y="2373510"/>
              <a:ext cx="4924425" cy="2769989"/>
            </a:xfrm>
            <a:prstGeom prst="roundRect">
              <a:avLst>
                <a:gd name="adj" fmla="val 10821"/>
              </a:avLst>
            </a:prstGeom>
          </p:spPr>
        </p:pic>
        <p:sp>
          <p:nvSpPr>
            <p:cNvPr id="32" name="Rectangle 31"/>
            <p:cNvSpPr/>
            <p:nvPr/>
          </p:nvSpPr>
          <p:spPr>
            <a:xfrm>
              <a:off x="4311145" y="5017780"/>
              <a:ext cx="4077205"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30" name="Rectangle 29"/>
          <p:cNvSpPr/>
          <p:nvPr/>
        </p:nvSpPr>
        <p:spPr>
          <a:xfrm>
            <a:off x="755651" y="1672499"/>
            <a:ext cx="7632699" cy="553998"/>
          </a:xfrm>
          <a:prstGeom prst="rect">
            <a:avLst/>
          </a:prstGeom>
        </p:spPr>
        <p:txBody>
          <a:bodyPr wrap="square" lIns="0" tIns="0" rIns="0" bIns="0">
            <a:spAutoFit/>
          </a:bodyPr>
          <a:lstStyle/>
          <a:p>
            <a:r>
              <a:rPr lang="en-GB" dirty="0"/>
              <a:t>Changes to how animals and humans live together can also contribute to the spread of diseases. </a:t>
            </a:r>
          </a:p>
        </p:txBody>
      </p:sp>
      <p:sp>
        <p:nvSpPr>
          <p:cNvPr id="33" name="Rectangle: Rounded Corners 32"/>
          <p:cNvSpPr/>
          <p:nvPr/>
        </p:nvSpPr>
        <p:spPr>
          <a:xfrm>
            <a:off x="785881" y="2824824"/>
            <a:ext cx="3483992" cy="2714626"/>
          </a:xfrm>
          <a:prstGeom prst="roundRect">
            <a:avLst>
              <a:gd name="adj" fmla="val 8817"/>
            </a:avLst>
          </a:prstGeom>
          <a:solidFill>
            <a:schemeClr val="bg1"/>
          </a:solidFill>
          <a:ln w="57150">
            <a:solidFill>
              <a:srgbClr val="F06E41"/>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The Bornean orangutan is critically endangered due to habitat destruction. Orangutans play a critical role in keeping seed distribution in the rainforest. Without them, the plants in their habitat would suffer.</a:t>
            </a:r>
          </a:p>
        </p:txBody>
      </p:sp>
    </p:spTree>
    <p:extLst>
      <p:ext uri="{BB962C8B-B14F-4D97-AF65-F5344CB8AC3E}">
        <p14:creationId xmlns:p14="http://schemas.microsoft.com/office/powerpoint/2010/main" val="85918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1044575"/>
          </a:xfrm>
        </p:spPr>
        <p:txBody>
          <a:bodyPr/>
          <a:lstStyle/>
          <a:p>
            <a:pPr algn="ctr"/>
            <a:r>
              <a:rPr lang="en-GB" sz="4500" dirty="0"/>
              <a:t>How Have Humans </a:t>
            </a:r>
            <a:br>
              <a:rPr lang="en-GB" sz="4500" dirty="0"/>
            </a:br>
            <a:r>
              <a:rPr lang="en-GB" sz="4500" dirty="0"/>
              <a:t>Affected Biodiversity?</a:t>
            </a:r>
          </a:p>
        </p:txBody>
      </p:sp>
      <p:sp>
        <p:nvSpPr>
          <p:cNvPr id="30" name="Rectangle 29"/>
          <p:cNvSpPr/>
          <p:nvPr/>
        </p:nvSpPr>
        <p:spPr>
          <a:xfrm>
            <a:off x="755651" y="2188264"/>
            <a:ext cx="7632699" cy="492443"/>
          </a:xfrm>
          <a:prstGeom prst="rect">
            <a:avLst/>
          </a:prstGeom>
        </p:spPr>
        <p:txBody>
          <a:bodyPr wrap="square" lIns="0" tIns="0" rIns="0" bIns="0">
            <a:spAutoFit/>
          </a:bodyPr>
          <a:lstStyle/>
          <a:p>
            <a:r>
              <a:rPr lang="en-GB" sz="1600" dirty="0"/>
              <a:t>Thinking about what we have discussed on the previous slides, how do you think humans have affected the biodiversity of life on earth?</a:t>
            </a:r>
          </a:p>
        </p:txBody>
      </p:sp>
      <p:sp>
        <p:nvSpPr>
          <p:cNvPr id="29" name="Rectangle: Rounded Corners 28"/>
          <p:cNvSpPr/>
          <p:nvPr/>
        </p:nvSpPr>
        <p:spPr>
          <a:xfrm>
            <a:off x="785880" y="2962275"/>
            <a:ext cx="5033895" cy="3138488"/>
          </a:xfrm>
          <a:prstGeom prst="roundRect">
            <a:avLst>
              <a:gd name="adj" fmla="val 8710"/>
            </a:avLst>
          </a:prstGeom>
          <a:solidFill>
            <a:schemeClr val="bg1"/>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Humans have significantly reduced the number of plants and animals on earth through a number of actions, such as:</a:t>
            </a:r>
          </a:p>
          <a:p>
            <a:endParaRPr lang="en-GB" sz="1600" dirty="0">
              <a:solidFill>
                <a:schemeClr val="tx1"/>
              </a:solidFill>
            </a:endParaRPr>
          </a:p>
          <a:p>
            <a:pPr marL="285750" indent="-285750">
              <a:buFont typeface="Arial" panose="020B0604020202020204" pitchFamily="34" charset="0"/>
              <a:buChar char="•"/>
            </a:pPr>
            <a:r>
              <a:rPr lang="en-GB" sz="1600" dirty="0">
                <a:solidFill>
                  <a:schemeClr val="tx1"/>
                </a:solidFill>
              </a:rPr>
              <a:t>pollution;</a:t>
            </a:r>
          </a:p>
          <a:p>
            <a:pPr marL="285750" indent="-285750">
              <a:buFont typeface="Arial" panose="020B0604020202020204" pitchFamily="34" charset="0"/>
              <a:buChar char="•"/>
            </a:pPr>
            <a:r>
              <a:rPr lang="en-GB" sz="1600" dirty="0">
                <a:solidFill>
                  <a:schemeClr val="tx1"/>
                </a:solidFill>
              </a:rPr>
              <a:t>habitat destruction, such as deforestation;</a:t>
            </a:r>
          </a:p>
          <a:p>
            <a:pPr marL="285750" indent="-285750">
              <a:buFont typeface="Arial" panose="020B0604020202020204" pitchFamily="34" charset="0"/>
              <a:buChar char="•"/>
            </a:pPr>
            <a:r>
              <a:rPr lang="en-GB" sz="1600" dirty="0">
                <a:solidFill>
                  <a:schemeClr val="tx1"/>
                </a:solidFill>
              </a:rPr>
              <a:t>over consumption, such as unsustainable hunting and fishing;</a:t>
            </a:r>
          </a:p>
          <a:p>
            <a:pPr marL="285750" indent="-285750">
              <a:buFont typeface="Arial" panose="020B0604020202020204" pitchFamily="34" charset="0"/>
              <a:buChar char="•"/>
            </a:pPr>
            <a:r>
              <a:rPr lang="en-GB" sz="1600" dirty="0">
                <a:solidFill>
                  <a:schemeClr val="tx1"/>
                </a:solidFill>
              </a:rPr>
              <a:t>killing animals for resources, such as fur, ivory or for ingredients used in traditional medicines.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1931" y="2628899"/>
            <a:ext cx="2598462" cy="4581525"/>
          </a:xfrm>
          <a:prstGeom prst="rect">
            <a:avLst/>
          </a:prstGeom>
        </p:spPr>
      </p:pic>
    </p:spTree>
    <p:extLst>
      <p:ext uri="{BB962C8B-B14F-4D97-AF65-F5344CB8AC3E}">
        <p14:creationId xmlns:p14="http://schemas.microsoft.com/office/powerpoint/2010/main" val="317903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9">
                                            <p:txEl>
                                              <p:pRg st="2" end="2"/>
                                            </p:txEl>
                                          </p:spTgt>
                                        </p:tgtEl>
                                        <p:attrNameLst>
                                          <p:attrName>style.visibility</p:attrName>
                                        </p:attrNameLst>
                                      </p:cBhvr>
                                      <p:to>
                                        <p:strVal val="visible"/>
                                      </p:to>
                                    </p:set>
                                    <p:animEffect transition="in" filter="fade">
                                      <p:cBhvr>
                                        <p:cTn id="11" dur="500"/>
                                        <p:tgtEl>
                                          <p:spTgt spid="29">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9">
                                            <p:txEl>
                                              <p:pRg st="3" end="3"/>
                                            </p:txEl>
                                          </p:spTgt>
                                        </p:tgtEl>
                                        <p:attrNameLst>
                                          <p:attrName>style.visibility</p:attrName>
                                        </p:attrNameLst>
                                      </p:cBhvr>
                                      <p:to>
                                        <p:strVal val="visible"/>
                                      </p:to>
                                    </p:set>
                                    <p:animEffect transition="in" filter="fade">
                                      <p:cBhvr>
                                        <p:cTn id="15" dur="500"/>
                                        <p:tgtEl>
                                          <p:spTgt spid="29">
                                            <p:txEl>
                                              <p:pRg st="3" end="3"/>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9">
                                            <p:txEl>
                                              <p:pRg st="4" end="4"/>
                                            </p:txEl>
                                          </p:spTgt>
                                        </p:tgtEl>
                                        <p:attrNameLst>
                                          <p:attrName>style.visibility</p:attrName>
                                        </p:attrNameLst>
                                      </p:cBhvr>
                                      <p:to>
                                        <p:strVal val="visible"/>
                                      </p:to>
                                    </p:set>
                                    <p:animEffect transition="in" filter="fade">
                                      <p:cBhvr>
                                        <p:cTn id="19" dur="500"/>
                                        <p:tgtEl>
                                          <p:spTgt spid="29">
                                            <p:txEl>
                                              <p:pRg st="4" end="4"/>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9">
                                            <p:txEl>
                                              <p:pRg st="5" end="5"/>
                                            </p:txEl>
                                          </p:spTgt>
                                        </p:tgtEl>
                                        <p:attrNameLst>
                                          <p:attrName>style.visibility</p:attrName>
                                        </p:attrNameLst>
                                      </p:cBhvr>
                                      <p:to>
                                        <p:strVal val="visible"/>
                                      </p:to>
                                    </p:set>
                                    <p:animEffect transition="in" filter="fade">
                                      <p:cBhvr>
                                        <p:cTn id="23" dur="500"/>
                                        <p:tgtEl>
                                          <p:spTgt spid="29">
                                            <p:txEl>
                                              <p:pRg st="5" end="5"/>
                                            </p:txEl>
                                          </p:spTgt>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6"/>
            <a:ext cx="8220075" cy="501650"/>
          </a:xfrm>
        </p:spPr>
        <p:txBody>
          <a:bodyPr/>
          <a:lstStyle/>
          <a:p>
            <a:pPr algn="ctr"/>
            <a:r>
              <a:rPr lang="en-GB" sz="4500" dirty="0"/>
              <a:t>Why Does This Matter?</a:t>
            </a:r>
          </a:p>
        </p:txBody>
      </p:sp>
      <p:sp>
        <p:nvSpPr>
          <p:cNvPr id="30" name="Rectangle 29"/>
          <p:cNvSpPr/>
          <p:nvPr/>
        </p:nvSpPr>
        <p:spPr>
          <a:xfrm>
            <a:off x="755651" y="1607239"/>
            <a:ext cx="7632699" cy="523220"/>
          </a:xfrm>
          <a:prstGeom prst="rect">
            <a:avLst/>
          </a:prstGeom>
        </p:spPr>
        <p:txBody>
          <a:bodyPr wrap="square" lIns="0" tIns="0" rIns="0" bIns="0">
            <a:spAutoFit/>
          </a:bodyPr>
          <a:lstStyle/>
          <a:p>
            <a:r>
              <a:rPr lang="en-GB" sz="1700" dirty="0"/>
              <a:t>If humans continue living like this, there is a real danger that more animals could become extinct.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0489" y="2362200"/>
            <a:ext cx="4087860" cy="2724150"/>
          </a:xfrm>
          <a:prstGeom prst="roundRect">
            <a:avLst>
              <a:gd name="adj" fmla="val 10723"/>
            </a:avLst>
          </a:prstGeom>
        </p:spPr>
      </p:pic>
      <p:sp>
        <p:nvSpPr>
          <p:cNvPr id="29" name="Rectangle: Rounded Corners 28"/>
          <p:cNvSpPr/>
          <p:nvPr/>
        </p:nvSpPr>
        <p:spPr>
          <a:xfrm>
            <a:off x="785880" y="2390774"/>
            <a:ext cx="4100445" cy="2671763"/>
          </a:xfrm>
          <a:prstGeom prst="roundRect">
            <a:avLst>
              <a:gd name="adj" fmla="val 8710"/>
            </a:avLst>
          </a:prstGeom>
          <a:solidFill>
            <a:schemeClr val="bg1"/>
          </a:solidFill>
          <a:ln w="57150">
            <a:solidFill>
              <a:srgbClr val="FFBE1E"/>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700" dirty="0">
                <a:solidFill>
                  <a:schemeClr val="tx1"/>
                </a:solidFill>
              </a:rPr>
              <a:t>The Amur leopard is probably the world’s rarest cat, with only around 100 adults left in the wild. Having been hunted for their skins, and due to the destruction of their habitats, they were on the brink of extinction. </a:t>
            </a:r>
          </a:p>
        </p:txBody>
      </p:sp>
      <p:sp>
        <p:nvSpPr>
          <p:cNvPr id="31" name="Rectangle: Rounded Corners 30"/>
          <p:cNvSpPr/>
          <p:nvPr/>
        </p:nvSpPr>
        <p:spPr>
          <a:xfrm>
            <a:off x="785880" y="5414963"/>
            <a:ext cx="7602469" cy="685800"/>
          </a:xfrm>
          <a:prstGeom prst="roundRect">
            <a:avLst>
              <a:gd name="adj" fmla="val 29651"/>
            </a:avLst>
          </a:prstGeom>
          <a:solidFill>
            <a:schemeClr val="bg1"/>
          </a:solidFill>
          <a:ln w="571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700" dirty="0">
                <a:solidFill>
                  <a:schemeClr val="tx1"/>
                </a:solidFill>
              </a:rPr>
              <a:t>Thankfully, numbers appear to be rising due to conservation work. </a:t>
            </a:r>
          </a:p>
        </p:txBody>
      </p:sp>
    </p:spTree>
    <p:extLst>
      <p:ext uri="{BB962C8B-B14F-4D97-AF65-F5344CB8AC3E}">
        <p14:creationId xmlns:p14="http://schemas.microsoft.com/office/powerpoint/2010/main" val="268385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6"/>
            <a:ext cx="8220075" cy="501650"/>
          </a:xfrm>
        </p:spPr>
        <p:txBody>
          <a:bodyPr/>
          <a:lstStyle/>
          <a:p>
            <a:pPr algn="ctr"/>
            <a:r>
              <a:rPr lang="en-GB" sz="5000" dirty="0"/>
              <a:t>What Can We Do?</a:t>
            </a:r>
          </a:p>
        </p:txBody>
      </p:sp>
      <p:grpSp>
        <p:nvGrpSpPr>
          <p:cNvPr id="5" name="Group 4"/>
          <p:cNvGrpSpPr/>
          <p:nvPr/>
        </p:nvGrpSpPr>
        <p:grpSpPr>
          <a:xfrm>
            <a:off x="3866929" y="3217228"/>
            <a:ext cx="4521421" cy="2730721"/>
            <a:chOff x="3866929" y="3217228"/>
            <a:chExt cx="4521421" cy="2730721"/>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r="6864"/>
            <a:stretch/>
          </p:blipFill>
          <p:spPr>
            <a:xfrm>
              <a:off x="3866929" y="3217228"/>
              <a:ext cx="4521421" cy="2730721"/>
            </a:xfrm>
            <a:prstGeom prst="roundRect">
              <a:avLst>
                <a:gd name="adj" fmla="val 11469"/>
              </a:avLst>
            </a:prstGeom>
          </p:spPr>
        </p:pic>
        <p:sp>
          <p:nvSpPr>
            <p:cNvPr id="32" name="Rectangle 31"/>
            <p:cNvSpPr/>
            <p:nvPr/>
          </p:nvSpPr>
          <p:spPr>
            <a:xfrm>
              <a:off x="4686299" y="5838676"/>
              <a:ext cx="3702051"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30" name="Rectangle 29"/>
          <p:cNvSpPr/>
          <p:nvPr/>
        </p:nvSpPr>
        <p:spPr>
          <a:xfrm>
            <a:off x="755651" y="1626289"/>
            <a:ext cx="7632699" cy="1231106"/>
          </a:xfrm>
          <a:prstGeom prst="rect">
            <a:avLst/>
          </a:prstGeom>
        </p:spPr>
        <p:txBody>
          <a:bodyPr wrap="square" lIns="0" tIns="0" rIns="0" bIns="0">
            <a:spAutoFit/>
          </a:bodyPr>
          <a:lstStyle/>
          <a:p>
            <a:r>
              <a:rPr lang="en-GB" sz="1600" dirty="0"/>
              <a:t>There are many ways you can help to protect earth and its biodiversity, some of which will be explored in the other presentations.</a:t>
            </a:r>
          </a:p>
          <a:p>
            <a:endParaRPr lang="en-GB" sz="1600" dirty="0"/>
          </a:p>
          <a:p>
            <a:r>
              <a:rPr lang="en-GB" sz="1600" dirty="0"/>
              <a:t>Why not find out more about an animal species which is critically endangered, such as the red wolf or the black rhinoceros?</a:t>
            </a:r>
          </a:p>
        </p:txBody>
      </p:sp>
      <p:sp>
        <p:nvSpPr>
          <p:cNvPr id="29" name="Rectangle: Rounded Corners 28"/>
          <p:cNvSpPr/>
          <p:nvPr/>
        </p:nvSpPr>
        <p:spPr>
          <a:xfrm>
            <a:off x="785880" y="3244918"/>
            <a:ext cx="3871845" cy="2671763"/>
          </a:xfrm>
          <a:prstGeom prst="roundRect">
            <a:avLst>
              <a:gd name="adj" fmla="val 8710"/>
            </a:avLst>
          </a:prstGeom>
          <a:solidFill>
            <a:schemeClr val="bg1"/>
          </a:solidFill>
          <a:ln w="57150">
            <a:solidFill>
              <a:srgbClr val="0096D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You could make a poster about them, including information about:</a:t>
            </a:r>
          </a:p>
          <a:p>
            <a:endParaRPr lang="en-GB" sz="1600" dirty="0">
              <a:solidFill>
                <a:schemeClr val="tx1"/>
              </a:solidFill>
            </a:endParaRPr>
          </a:p>
          <a:p>
            <a:pPr marL="285750" indent="-285750">
              <a:buFont typeface="Arial" panose="020B0604020202020204" pitchFamily="34" charset="0"/>
              <a:buChar char="•"/>
            </a:pPr>
            <a:r>
              <a:rPr lang="en-GB" sz="1600" dirty="0">
                <a:solidFill>
                  <a:schemeClr val="tx1"/>
                </a:solidFill>
              </a:rPr>
              <a:t>why they are endangered;</a:t>
            </a:r>
          </a:p>
          <a:p>
            <a:pPr marL="285750" indent="-285750">
              <a:buFont typeface="Arial" panose="020B0604020202020204" pitchFamily="34" charset="0"/>
              <a:buChar char="•"/>
            </a:pPr>
            <a:r>
              <a:rPr lang="en-GB" sz="1600" dirty="0">
                <a:solidFill>
                  <a:schemeClr val="tx1"/>
                </a:solidFill>
              </a:rPr>
              <a:t>where they live;</a:t>
            </a:r>
          </a:p>
          <a:p>
            <a:pPr marL="285750" indent="-285750">
              <a:buFont typeface="Arial" panose="020B0604020202020204" pitchFamily="34" charset="0"/>
              <a:buChar char="•"/>
            </a:pPr>
            <a:r>
              <a:rPr lang="en-GB" sz="1600" dirty="0">
                <a:solidFill>
                  <a:schemeClr val="tx1"/>
                </a:solidFill>
              </a:rPr>
              <a:t>what they eat;</a:t>
            </a:r>
          </a:p>
          <a:p>
            <a:pPr marL="285750" indent="-285750">
              <a:buFont typeface="Arial" panose="020B0604020202020204" pitchFamily="34" charset="0"/>
              <a:buChar char="•"/>
            </a:pPr>
            <a:r>
              <a:rPr lang="en-GB" sz="1600" dirty="0">
                <a:solidFill>
                  <a:schemeClr val="tx1"/>
                </a:solidFill>
              </a:rPr>
              <a:t>what has been done already to help save them from extinction;</a:t>
            </a:r>
          </a:p>
          <a:p>
            <a:pPr marL="285750" indent="-285750">
              <a:buFont typeface="Arial" panose="020B0604020202020204" pitchFamily="34" charset="0"/>
              <a:buChar char="•"/>
            </a:pPr>
            <a:r>
              <a:rPr lang="en-GB" sz="1600" dirty="0">
                <a:solidFill>
                  <a:schemeClr val="tx1"/>
                </a:solidFill>
              </a:rPr>
              <a:t>what more we can do to help them.</a:t>
            </a:r>
          </a:p>
        </p:txBody>
      </p:sp>
    </p:spTree>
    <p:extLst>
      <p:ext uri="{BB962C8B-B14F-4D97-AF65-F5344CB8AC3E}">
        <p14:creationId xmlns:p14="http://schemas.microsoft.com/office/powerpoint/2010/main" val="273800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9">
                                            <p:txEl>
                                              <p:pRg st="2" end="2"/>
                                            </p:txEl>
                                          </p:spTgt>
                                        </p:tgtEl>
                                        <p:attrNameLst>
                                          <p:attrName>style.visibility</p:attrName>
                                        </p:attrNameLst>
                                      </p:cBhvr>
                                      <p:to>
                                        <p:strVal val="visible"/>
                                      </p:to>
                                    </p:set>
                                    <p:animEffect transition="in" filter="fade">
                                      <p:cBhvr>
                                        <p:cTn id="11" dur="500"/>
                                        <p:tgtEl>
                                          <p:spTgt spid="29">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9">
                                            <p:txEl>
                                              <p:pRg st="3" end="3"/>
                                            </p:txEl>
                                          </p:spTgt>
                                        </p:tgtEl>
                                        <p:attrNameLst>
                                          <p:attrName>style.visibility</p:attrName>
                                        </p:attrNameLst>
                                      </p:cBhvr>
                                      <p:to>
                                        <p:strVal val="visible"/>
                                      </p:to>
                                    </p:set>
                                    <p:animEffect transition="in" filter="fade">
                                      <p:cBhvr>
                                        <p:cTn id="15" dur="500"/>
                                        <p:tgtEl>
                                          <p:spTgt spid="29">
                                            <p:txEl>
                                              <p:pRg st="3" end="3"/>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9">
                                            <p:txEl>
                                              <p:pRg st="4" end="4"/>
                                            </p:txEl>
                                          </p:spTgt>
                                        </p:tgtEl>
                                        <p:attrNameLst>
                                          <p:attrName>style.visibility</p:attrName>
                                        </p:attrNameLst>
                                      </p:cBhvr>
                                      <p:to>
                                        <p:strVal val="visible"/>
                                      </p:to>
                                    </p:set>
                                    <p:animEffect transition="in" filter="fade">
                                      <p:cBhvr>
                                        <p:cTn id="19" dur="500"/>
                                        <p:tgtEl>
                                          <p:spTgt spid="29">
                                            <p:txEl>
                                              <p:pRg st="4" end="4"/>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9">
                                            <p:txEl>
                                              <p:pRg st="5" end="5"/>
                                            </p:txEl>
                                          </p:spTgt>
                                        </p:tgtEl>
                                        <p:attrNameLst>
                                          <p:attrName>style.visibility</p:attrName>
                                        </p:attrNameLst>
                                      </p:cBhvr>
                                      <p:to>
                                        <p:strVal val="visible"/>
                                      </p:to>
                                    </p:set>
                                    <p:animEffect transition="in" filter="fade">
                                      <p:cBhvr>
                                        <p:cTn id="23" dur="500"/>
                                        <p:tgtEl>
                                          <p:spTgt spid="29">
                                            <p:txEl>
                                              <p:pRg st="5" end="5"/>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9">
                                            <p:txEl>
                                              <p:pRg st="6" end="6"/>
                                            </p:txEl>
                                          </p:spTgt>
                                        </p:tgtEl>
                                        <p:attrNameLst>
                                          <p:attrName>style.visibility</p:attrName>
                                        </p:attrNameLst>
                                      </p:cBhvr>
                                      <p:to>
                                        <p:strVal val="visible"/>
                                      </p:to>
                                    </p:set>
                                    <p:animEffect transition="in" filter="fade">
                                      <p:cBhvr>
                                        <p:cTn id="27" dur="500"/>
                                        <p:tgtEl>
                                          <p:spTgt spid="29">
                                            <p:txEl>
                                              <p:pRg st="6" end="6"/>
                                            </p:txEl>
                                          </p:spTgt>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6"/>
            <a:ext cx="8220075" cy="501650"/>
          </a:xfrm>
        </p:spPr>
        <p:txBody>
          <a:bodyPr/>
          <a:lstStyle/>
          <a:p>
            <a:pPr algn="ctr"/>
            <a:r>
              <a:rPr lang="en-GB" sz="5000" dirty="0"/>
              <a:t>What Can We Do?</a:t>
            </a:r>
          </a:p>
        </p:txBody>
      </p:sp>
      <p:sp>
        <p:nvSpPr>
          <p:cNvPr id="31" name="Rectangle: Rounded Corners 30"/>
          <p:cNvSpPr/>
          <p:nvPr/>
        </p:nvSpPr>
        <p:spPr>
          <a:xfrm>
            <a:off x="795131" y="5208105"/>
            <a:ext cx="7561975" cy="721809"/>
          </a:xfrm>
          <a:prstGeom prst="roundRect">
            <a:avLst>
              <a:gd name="adj" fmla="val 21383"/>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They are now classed as ‘vulnerable’, rather than ‘endangered’.</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14945"/>
          <a:stretch/>
        </p:blipFill>
        <p:spPr>
          <a:xfrm>
            <a:off x="755650" y="1786551"/>
            <a:ext cx="3849643" cy="3017378"/>
          </a:xfrm>
          <a:prstGeom prst="roundRect">
            <a:avLst>
              <a:gd name="adj" fmla="val 9587"/>
            </a:avLst>
          </a:prstGeom>
        </p:spPr>
      </p:pic>
      <p:sp>
        <p:nvSpPr>
          <p:cNvPr id="29" name="Rectangle: Rounded Corners 28"/>
          <p:cNvSpPr/>
          <p:nvPr/>
        </p:nvSpPr>
        <p:spPr>
          <a:xfrm>
            <a:off x="4123665" y="1814682"/>
            <a:ext cx="4230501" cy="2965389"/>
          </a:xfrm>
          <a:prstGeom prst="roundRect">
            <a:avLst>
              <a:gd name="adj" fmla="val 8710"/>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dirty="0">
                <a:solidFill>
                  <a:schemeClr val="tx1"/>
                </a:solidFill>
              </a:rPr>
              <a:t>After decades of successful conservation work, giant panda numbers are starting to increase. However, they still remain at risk. </a:t>
            </a:r>
          </a:p>
        </p:txBody>
      </p:sp>
    </p:spTree>
    <p:extLst>
      <p:ext uri="{BB962C8B-B14F-4D97-AF65-F5344CB8AC3E}">
        <p14:creationId xmlns:p14="http://schemas.microsoft.com/office/powerpoint/2010/main" val="103186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Sir David Attenborough</a:t>
            </a:r>
          </a:p>
        </p:txBody>
      </p:sp>
      <p:grpSp>
        <p:nvGrpSpPr>
          <p:cNvPr id="4" name="Group 3"/>
          <p:cNvGrpSpPr/>
          <p:nvPr/>
        </p:nvGrpSpPr>
        <p:grpSpPr>
          <a:xfrm>
            <a:off x="782011" y="4524023"/>
            <a:ext cx="7576897" cy="1568111"/>
            <a:chOff x="782011" y="4524023"/>
            <a:chExt cx="7576897" cy="1568111"/>
          </a:xfrm>
        </p:grpSpPr>
        <p:grpSp>
          <p:nvGrpSpPr>
            <p:cNvPr id="3" name="Group 2"/>
            <p:cNvGrpSpPr/>
            <p:nvPr/>
          </p:nvGrpSpPr>
          <p:grpSpPr>
            <a:xfrm>
              <a:off x="782011" y="4524023"/>
              <a:ext cx="3267475" cy="760068"/>
              <a:chOff x="782011" y="4524023"/>
              <a:chExt cx="3267475" cy="760068"/>
            </a:xfrm>
          </p:grpSpPr>
          <p:sp>
            <p:nvSpPr>
              <p:cNvPr id="31" name="Rectangle: Rounded Corners 30"/>
              <p:cNvSpPr/>
              <p:nvPr/>
            </p:nvSpPr>
            <p:spPr>
              <a:xfrm>
                <a:off x="782011" y="4528846"/>
                <a:ext cx="3267475" cy="755245"/>
              </a:xfrm>
              <a:prstGeom prst="roundRect">
                <a:avLst>
                  <a:gd name="adj" fmla="val 29710"/>
                </a:avLst>
              </a:prstGeom>
              <a:solidFill>
                <a:srgbClr val="C8DC3C"/>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858894" y="4524023"/>
                <a:ext cx="3134191" cy="369332"/>
              </a:xfrm>
              <a:prstGeom prst="rect">
                <a:avLst/>
              </a:prstGeom>
            </p:spPr>
            <p:txBody>
              <a:bodyPr wrap="none">
                <a:spAutoFit/>
              </a:bodyPr>
              <a:lstStyle/>
              <a:p>
                <a:r>
                  <a:rPr lang="en-GB" b="1" dirty="0"/>
                  <a:t>Have you seen any of these?</a:t>
                </a:r>
              </a:p>
            </p:txBody>
          </p:sp>
        </p:grpSp>
        <p:sp>
          <p:nvSpPr>
            <p:cNvPr id="29" name="Rectangle: Rounded Corners 28"/>
            <p:cNvSpPr/>
            <p:nvPr/>
          </p:nvSpPr>
          <p:spPr>
            <a:xfrm>
              <a:off x="782011" y="4917676"/>
              <a:ext cx="7576897" cy="1174458"/>
            </a:xfrm>
            <a:prstGeom prst="roundRect">
              <a:avLst>
                <a:gd name="adj" fmla="val 16667"/>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2" name="TextBox 31"/>
          <p:cNvSpPr txBox="1"/>
          <p:nvPr/>
        </p:nvSpPr>
        <p:spPr>
          <a:xfrm>
            <a:off x="755650" y="5088627"/>
            <a:ext cx="3582627" cy="830997"/>
          </a:xfrm>
          <a:prstGeom prst="rect">
            <a:avLst/>
          </a:prstGeom>
          <a:noFill/>
        </p:spPr>
        <p:txBody>
          <a:bodyPr wrap="square" rtlCol="0">
            <a:spAutoFit/>
          </a:bodyPr>
          <a:lstStyle/>
          <a:p>
            <a:pPr marL="400050" lvl="0" indent="-285750">
              <a:buSzPts val="1800"/>
              <a:buFont typeface="Arial" panose="020B0604020202020204" pitchFamily="34" charset="0"/>
              <a:buChar char="•"/>
            </a:pPr>
            <a:r>
              <a:rPr lang="en-GB" sz="1600" dirty="0">
                <a:ea typeface="Roboto" panose="02000000000000000000" pitchFamily="2" charset="0"/>
                <a:cs typeface="Roboto"/>
                <a:sym typeface="Roboto"/>
              </a:rPr>
              <a:t>Life On Earth (1979)</a:t>
            </a:r>
          </a:p>
          <a:p>
            <a:pPr marL="400050" lvl="0" indent="-285750">
              <a:buSzPts val="1800"/>
              <a:buFont typeface="Arial" panose="020B0604020202020204" pitchFamily="34" charset="0"/>
              <a:buChar char="•"/>
            </a:pPr>
            <a:r>
              <a:rPr lang="en-GB" sz="1600" dirty="0">
                <a:ea typeface="Roboto" panose="02000000000000000000" pitchFamily="2" charset="0"/>
                <a:cs typeface="Roboto"/>
                <a:sym typeface="Roboto"/>
              </a:rPr>
              <a:t>The Private Life of Plants (1995)</a:t>
            </a:r>
          </a:p>
          <a:p>
            <a:pPr marL="400050" indent="-285750">
              <a:buSzPts val="1800"/>
              <a:buFont typeface="Arial" panose="020B0604020202020204" pitchFamily="34" charset="0"/>
              <a:buChar char="•"/>
            </a:pPr>
            <a:r>
              <a:rPr lang="en-GB" sz="1600" dirty="0">
                <a:ea typeface="Roboto" panose="02000000000000000000" pitchFamily="2" charset="0"/>
                <a:cs typeface="Roboto"/>
                <a:sym typeface="Roboto"/>
              </a:rPr>
              <a:t>Blue Planet (2001)</a:t>
            </a:r>
          </a:p>
        </p:txBody>
      </p:sp>
      <p:sp>
        <p:nvSpPr>
          <p:cNvPr id="33" name="Rectangle 32"/>
          <p:cNvSpPr/>
          <p:nvPr/>
        </p:nvSpPr>
        <p:spPr>
          <a:xfrm>
            <a:off x="4979254" y="4994621"/>
            <a:ext cx="4572000" cy="584775"/>
          </a:xfrm>
          <a:prstGeom prst="rect">
            <a:avLst/>
          </a:prstGeom>
        </p:spPr>
        <p:txBody>
          <a:bodyPr>
            <a:spAutoFit/>
          </a:bodyPr>
          <a:lstStyle/>
          <a:p>
            <a:pPr marL="400050" lvl="0" indent="-285750">
              <a:buSzPts val="1800"/>
              <a:buFont typeface="Arial" panose="020B0604020202020204" pitchFamily="34" charset="0"/>
              <a:buChar char="•"/>
            </a:pPr>
            <a:r>
              <a:rPr lang="en-GB" sz="1600" dirty="0">
                <a:ea typeface="Roboto" panose="02000000000000000000" pitchFamily="2" charset="0"/>
                <a:cs typeface="Roboto"/>
                <a:sym typeface="Roboto"/>
              </a:rPr>
              <a:t>Planet Earth (2006)</a:t>
            </a:r>
          </a:p>
          <a:p>
            <a:pPr marL="400050" lvl="0" indent="-285750">
              <a:buSzPts val="1800"/>
              <a:buFont typeface="Arial" panose="020B0604020202020204" pitchFamily="34" charset="0"/>
              <a:buChar char="•"/>
            </a:pPr>
            <a:r>
              <a:rPr lang="en-GB" sz="1600" dirty="0">
                <a:ea typeface="Roboto" panose="02000000000000000000" pitchFamily="2" charset="0"/>
                <a:cs typeface="Roboto"/>
                <a:sym typeface="Roboto"/>
              </a:rPr>
              <a:t>Blues Planet II (2017)</a:t>
            </a:r>
          </a:p>
        </p:txBody>
      </p:sp>
      <p:grpSp>
        <p:nvGrpSpPr>
          <p:cNvPr id="2" name="Group 1"/>
          <p:cNvGrpSpPr/>
          <p:nvPr/>
        </p:nvGrpSpPr>
        <p:grpSpPr>
          <a:xfrm>
            <a:off x="4822060" y="1625427"/>
            <a:ext cx="3566290" cy="2658264"/>
            <a:chOff x="4822060" y="1625427"/>
            <a:chExt cx="3566290" cy="2658264"/>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10562" b="6"/>
            <a:stretch/>
          </p:blipFill>
          <p:spPr>
            <a:xfrm>
              <a:off x="4822060" y="1625427"/>
              <a:ext cx="3566290" cy="2658264"/>
            </a:xfrm>
            <a:prstGeom prst="roundRect">
              <a:avLst>
                <a:gd name="adj" fmla="val 10422"/>
              </a:avLst>
            </a:prstGeom>
            <a:ln w="57150">
              <a:noFill/>
            </a:ln>
          </p:spPr>
        </p:pic>
        <p:sp>
          <p:nvSpPr>
            <p:cNvPr id="34" name="Rectangle 33"/>
            <p:cNvSpPr/>
            <p:nvPr/>
          </p:nvSpPr>
          <p:spPr>
            <a:xfrm>
              <a:off x="5348140" y="4143907"/>
              <a:ext cx="3040210"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Conor McDonnell / WWF-UK</a:t>
              </a:r>
            </a:p>
          </p:txBody>
        </p:sp>
      </p:grpSp>
      <p:sp>
        <p:nvSpPr>
          <p:cNvPr id="28" name="Rectangle: Rounded Corners 27"/>
          <p:cNvSpPr/>
          <p:nvPr/>
        </p:nvSpPr>
        <p:spPr>
          <a:xfrm>
            <a:off x="782011" y="1640792"/>
            <a:ext cx="4542019" cy="2612658"/>
          </a:xfrm>
          <a:prstGeom prst="roundRect">
            <a:avLst>
              <a:gd name="adj" fmla="val 9932"/>
            </a:avLst>
          </a:prstGeom>
          <a:solidFill>
            <a:schemeClr val="bg1"/>
          </a:solidFill>
          <a:ln w="57150">
            <a:solidFill>
              <a:srgbClr val="FFE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Sir David Attenborough is a very well-known English broadcaster and natural historian. He was born on the 8th of May 1926, in London. He studied natural sciences at Cambridge University and joined the BBC in 1952.</a:t>
            </a:r>
          </a:p>
          <a:p>
            <a:endParaRPr lang="en-GB" sz="1600" dirty="0">
              <a:solidFill>
                <a:schemeClr val="tx1"/>
              </a:solidFill>
            </a:endParaRPr>
          </a:p>
          <a:p>
            <a:r>
              <a:rPr lang="en-GB" sz="1600" dirty="0">
                <a:solidFill>
                  <a:schemeClr val="tx1"/>
                </a:solidFill>
              </a:rPr>
              <a:t>Sir David Attenborough has produced, written and narrated over 100 </a:t>
            </a:r>
            <a:r>
              <a:rPr lang="en-GB" sz="1600" dirty="0" err="1">
                <a:solidFill>
                  <a:schemeClr val="tx1"/>
                </a:solidFill>
              </a:rPr>
              <a:t>groundbreaking</a:t>
            </a:r>
            <a:r>
              <a:rPr lang="en-GB" sz="1600" dirty="0">
                <a:solidFill>
                  <a:schemeClr val="tx1"/>
                </a:solidFill>
              </a:rPr>
              <a:t> natural history documentaries. </a:t>
            </a:r>
          </a:p>
        </p:txBody>
      </p:sp>
    </p:spTree>
    <p:extLst>
      <p:ext uri="{BB962C8B-B14F-4D97-AF65-F5344CB8AC3E}">
        <p14:creationId xmlns:p14="http://schemas.microsoft.com/office/powerpoint/2010/main" val="237730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500"/>
                                        <p:tgtEl>
                                          <p:spTgt spid="28">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xEl>
                                              <p:pRg st="2" end="2"/>
                                            </p:txEl>
                                          </p:spTgt>
                                        </p:tgtEl>
                                        <p:attrNameLst>
                                          <p:attrName>style.visibility</p:attrName>
                                        </p:attrNameLst>
                                      </p:cBhvr>
                                      <p:to>
                                        <p:strVal val="visible"/>
                                      </p:to>
                                    </p:set>
                                    <p:animEffect transition="in" filter="fade">
                                      <p:cBhvr>
                                        <p:cTn id="11" dur="500"/>
                                        <p:tgtEl>
                                          <p:spTgt spid="28">
                                            <p:txEl>
                                              <p:pRg st="2" end="2"/>
                                            </p:txEl>
                                          </p:spTgt>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32">
                                            <p:txEl>
                                              <p:pRg st="1" end="1"/>
                                            </p:txEl>
                                          </p:spTgt>
                                        </p:tgtEl>
                                        <p:attrNameLst>
                                          <p:attrName>style.visibility</p:attrName>
                                        </p:attrNameLst>
                                      </p:cBhvr>
                                      <p:to>
                                        <p:strVal val="visible"/>
                                      </p:to>
                                    </p:set>
                                    <p:animEffect transition="in" filter="fade">
                                      <p:cBhvr>
                                        <p:cTn id="27" dur="500"/>
                                        <p:tgtEl>
                                          <p:spTgt spid="32">
                                            <p:txEl>
                                              <p:pRg st="1" end="1"/>
                                            </p:txEl>
                                          </p:spTgt>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2">
                                            <p:txEl>
                                              <p:pRg st="2" end="2"/>
                                            </p:txEl>
                                          </p:spTgt>
                                        </p:tgtEl>
                                        <p:attrNameLst>
                                          <p:attrName>style.visibility</p:attrName>
                                        </p:attrNameLst>
                                      </p:cBhvr>
                                      <p:to>
                                        <p:strVal val="visible"/>
                                      </p:to>
                                    </p:set>
                                    <p:animEffect transition="in" filter="fade">
                                      <p:cBhvr>
                                        <p:cTn id="31" dur="500"/>
                                        <p:tgtEl>
                                          <p:spTgt spid="32">
                                            <p:txEl>
                                              <p:pRg st="2" end="2"/>
                                            </p:txEl>
                                          </p:spTgt>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animEffect transition="in" filter="fade">
                                      <p:cBhvr>
                                        <p:cTn id="35" dur="500"/>
                                        <p:tgtEl>
                                          <p:spTgt spid="33">
                                            <p:txEl>
                                              <p:pRg st="0" end="0"/>
                                            </p:txEl>
                                          </p:spTgt>
                                        </p:tgtEl>
                                      </p:cBhvr>
                                    </p:animEffect>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33">
                                            <p:txEl>
                                              <p:pRg st="1" end="1"/>
                                            </p:txEl>
                                          </p:spTgt>
                                        </p:tgtEl>
                                        <p:attrNameLst>
                                          <p:attrName>style.visibility</p:attrName>
                                        </p:attrNameLst>
                                      </p:cBhvr>
                                      <p:to>
                                        <p:strVal val="visible"/>
                                      </p:to>
                                    </p:set>
                                    <p:animEffect transition="in" filter="fade">
                                      <p:cBhvr>
                                        <p:cTn id="39"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Sir David Attenborough</a:t>
            </a:r>
          </a:p>
        </p:txBody>
      </p:sp>
      <p:grpSp>
        <p:nvGrpSpPr>
          <p:cNvPr id="9" name="Group 8"/>
          <p:cNvGrpSpPr/>
          <p:nvPr/>
        </p:nvGrpSpPr>
        <p:grpSpPr>
          <a:xfrm>
            <a:off x="782011" y="1695873"/>
            <a:ext cx="7576897" cy="1192185"/>
            <a:chOff x="782011" y="1695873"/>
            <a:chExt cx="7576897" cy="1192185"/>
          </a:xfrm>
        </p:grpSpPr>
        <p:grpSp>
          <p:nvGrpSpPr>
            <p:cNvPr id="5" name="Group 4"/>
            <p:cNvGrpSpPr/>
            <p:nvPr/>
          </p:nvGrpSpPr>
          <p:grpSpPr>
            <a:xfrm>
              <a:off x="782011" y="1695873"/>
              <a:ext cx="2205633" cy="760068"/>
              <a:chOff x="782011" y="1695873"/>
              <a:chExt cx="2205633" cy="760068"/>
            </a:xfrm>
          </p:grpSpPr>
          <p:sp>
            <p:nvSpPr>
              <p:cNvPr id="31" name="Rectangle: Rounded Corners 30"/>
              <p:cNvSpPr/>
              <p:nvPr/>
            </p:nvSpPr>
            <p:spPr>
              <a:xfrm>
                <a:off x="782011" y="1700696"/>
                <a:ext cx="2205633" cy="755245"/>
              </a:xfrm>
              <a:prstGeom prst="roundRect">
                <a:avLst>
                  <a:gd name="adj" fmla="val 29710"/>
                </a:avLst>
              </a:prstGeom>
              <a:solidFill>
                <a:srgbClr val="C8DC3C"/>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858894" y="1695873"/>
                <a:ext cx="1976823" cy="369332"/>
              </a:xfrm>
              <a:prstGeom prst="rect">
                <a:avLst/>
              </a:prstGeom>
            </p:spPr>
            <p:txBody>
              <a:bodyPr wrap="none">
                <a:spAutoFit/>
              </a:bodyPr>
              <a:lstStyle/>
              <a:p>
                <a:r>
                  <a:rPr lang="en-GB" b="1" dirty="0"/>
                  <a:t>Did You Know…?</a:t>
                </a:r>
              </a:p>
            </p:txBody>
          </p:sp>
        </p:grpSp>
        <p:sp>
          <p:nvSpPr>
            <p:cNvPr id="29" name="Rectangle: Rounded Corners 28"/>
            <p:cNvSpPr/>
            <p:nvPr/>
          </p:nvSpPr>
          <p:spPr>
            <a:xfrm>
              <a:off x="782011" y="2089526"/>
              <a:ext cx="7576897" cy="798532"/>
            </a:xfrm>
            <a:prstGeom prst="roundRect">
              <a:avLst>
                <a:gd name="adj" fmla="val 26871"/>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700" dirty="0">
                  <a:solidFill>
                    <a:schemeClr val="tx1"/>
                  </a:solidFill>
                </a:rPr>
                <a:t>Sir David has visited every continent on earth. He is thought to be the most-travelled human in history!</a:t>
              </a:r>
            </a:p>
          </p:txBody>
        </p:sp>
      </p:grpSp>
      <p:grpSp>
        <p:nvGrpSpPr>
          <p:cNvPr id="7" name="Group 6"/>
          <p:cNvGrpSpPr/>
          <p:nvPr/>
        </p:nvGrpSpPr>
        <p:grpSpPr>
          <a:xfrm>
            <a:off x="755650" y="3251696"/>
            <a:ext cx="5031139" cy="2830016"/>
            <a:chOff x="755650" y="3251696"/>
            <a:chExt cx="5031139" cy="2830016"/>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3251696"/>
              <a:ext cx="5031139" cy="2830016"/>
            </a:xfrm>
            <a:prstGeom prst="roundRect">
              <a:avLst>
                <a:gd name="adj" fmla="val 9619"/>
              </a:avLst>
            </a:prstGeom>
          </p:spPr>
        </p:pic>
        <p:sp>
          <p:nvSpPr>
            <p:cNvPr id="6" name="Rectangle 5"/>
            <p:cNvSpPr/>
            <p:nvPr/>
          </p:nvSpPr>
          <p:spPr>
            <a:xfrm>
              <a:off x="755650" y="5942714"/>
              <a:ext cx="3816350"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WWF-UK / David Attenborough: A Life On Our Planet</a:t>
              </a:r>
            </a:p>
          </p:txBody>
        </p:sp>
      </p:grpSp>
      <p:sp>
        <p:nvSpPr>
          <p:cNvPr id="34" name="Rectangle: Rounded Corners 33"/>
          <p:cNvSpPr/>
          <p:nvPr/>
        </p:nvSpPr>
        <p:spPr>
          <a:xfrm>
            <a:off x="4572000" y="3277356"/>
            <a:ext cx="3789989" cy="2779257"/>
          </a:xfrm>
          <a:prstGeom prst="roundRect">
            <a:avLst>
              <a:gd name="adj" fmla="val 9932"/>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700" dirty="0">
                <a:solidFill>
                  <a:schemeClr val="tx1"/>
                </a:solidFill>
              </a:rPr>
              <a:t>‘David Attenborough: A Life on Our Planet’ is a culmination of his extraordinary experiences and a reflection on the changes he has witnessed during more than 90 years on earth.</a:t>
            </a:r>
          </a:p>
        </p:txBody>
      </p:sp>
    </p:spTree>
    <p:extLst>
      <p:ext uri="{BB962C8B-B14F-4D97-AF65-F5344CB8AC3E}">
        <p14:creationId xmlns:p14="http://schemas.microsoft.com/office/powerpoint/2010/main" val="99411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A life on Our Planet</a:t>
            </a:r>
          </a:p>
        </p:txBody>
      </p:sp>
      <p:grpSp>
        <p:nvGrpSpPr>
          <p:cNvPr id="3" name="Group 2"/>
          <p:cNvGrpSpPr/>
          <p:nvPr/>
        </p:nvGrpSpPr>
        <p:grpSpPr>
          <a:xfrm>
            <a:off x="782011" y="4900640"/>
            <a:ext cx="7576897" cy="1192185"/>
            <a:chOff x="782011" y="4900640"/>
            <a:chExt cx="7576897" cy="1192185"/>
          </a:xfrm>
        </p:grpSpPr>
        <p:sp>
          <p:nvSpPr>
            <p:cNvPr id="31" name="Rectangle: Rounded Corners 30"/>
            <p:cNvSpPr/>
            <p:nvPr/>
          </p:nvSpPr>
          <p:spPr>
            <a:xfrm>
              <a:off x="782011" y="4905463"/>
              <a:ext cx="2205633" cy="755245"/>
            </a:xfrm>
            <a:prstGeom prst="roundRect">
              <a:avLst>
                <a:gd name="adj" fmla="val 29710"/>
              </a:avLst>
            </a:prstGeom>
            <a:solidFill>
              <a:srgbClr val="F06E41"/>
            </a:solidFill>
            <a:ln w="57150">
              <a:solidFill>
                <a:srgbClr val="F06E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p:cNvSpPr/>
            <p:nvPr/>
          </p:nvSpPr>
          <p:spPr>
            <a:xfrm>
              <a:off x="782011" y="5294293"/>
              <a:ext cx="7576897" cy="798532"/>
            </a:xfrm>
            <a:prstGeom prst="roundRect">
              <a:avLst>
                <a:gd name="adj" fmla="val 26871"/>
              </a:avLst>
            </a:prstGeom>
            <a:solidFill>
              <a:schemeClr val="bg1"/>
            </a:solidFill>
            <a:ln w="57150">
              <a:solidFill>
                <a:srgbClr val="F06E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In 2014, the WWF calculated that populations of wild animals had reduced by more than half since 1970.</a:t>
              </a:r>
            </a:p>
          </p:txBody>
        </p:sp>
        <p:sp>
          <p:nvSpPr>
            <p:cNvPr id="30" name="Rectangle 29"/>
            <p:cNvSpPr/>
            <p:nvPr/>
          </p:nvSpPr>
          <p:spPr>
            <a:xfrm>
              <a:off x="858894" y="4900640"/>
              <a:ext cx="1976823" cy="369332"/>
            </a:xfrm>
            <a:prstGeom prst="rect">
              <a:avLst/>
            </a:prstGeom>
          </p:spPr>
          <p:txBody>
            <a:bodyPr wrap="none">
              <a:spAutoFit/>
            </a:bodyPr>
            <a:lstStyle/>
            <a:p>
              <a:r>
                <a:rPr lang="en-GB" b="1" dirty="0"/>
                <a:t>Did You Know…?</a:t>
              </a:r>
            </a:p>
          </p:txBody>
        </p:sp>
      </p:grpSp>
      <p:grpSp>
        <p:nvGrpSpPr>
          <p:cNvPr id="2" name="Group 1"/>
          <p:cNvGrpSpPr/>
          <p:nvPr/>
        </p:nvGrpSpPr>
        <p:grpSpPr>
          <a:xfrm>
            <a:off x="755649" y="1749011"/>
            <a:ext cx="4411969" cy="2828415"/>
            <a:chOff x="755649" y="1749011"/>
            <a:chExt cx="4411969" cy="2828415"/>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0822" r="1435"/>
            <a:stretch/>
          </p:blipFill>
          <p:spPr>
            <a:xfrm>
              <a:off x="755650" y="1749011"/>
              <a:ext cx="4411968" cy="2828415"/>
            </a:xfrm>
            <a:prstGeom prst="roundRect">
              <a:avLst>
                <a:gd name="adj" fmla="val 9992"/>
              </a:avLst>
            </a:prstGeom>
            <a:ln w="57150">
              <a:noFill/>
            </a:ln>
          </p:spPr>
        </p:pic>
        <p:sp>
          <p:nvSpPr>
            <p:cNvPr id="32" name="Rectangle 31"/>
            <p:cNvSpPr/>
            <p:nvPr/>
          </p:nvSpPr>
          <p:spPr>
            <a:xfrm>
              <a:off x="755649" y="4415893"/>
              <a:ext cx="3785128"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grpSp>
      <p:sp>
        <p:nvSpPr>
          <p:cNvPr id="34" name="Rectangle: Rounded Corners 33"/>
          <p:cNvSpPr/>
          <p:nvPr/>
        </p:nvSpPr>
        <p:spPr>
          <a:xfrm>
            <a:off x="4572000" y="1768819"/>
            <a:ext cx="3789989" cy="2779257"/>
          </a:xfrm>
          <a:prstGeom prst="roundRect">
            <a:avLst>
              <a:gd name="adj" fmla="val 9932"/>
            </a:avLst>
          </a:prstGeom>
          <a:solidFill>
            <a:schemeClr val="bg1"/>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‘David Attenborough: A Life on Our Planet’ is a powerful first-hand account of the impact humanity has had on nature and a message of hope for future generations.</a:t>
            </a:r>
          </a:p>
          <a:p>
            <a:endParaRPr lang="en-GB" sz="1600" dirty="0">
              <a:solidFill>
                <a:schemeClr val="tx1"/>
              </a:solidFill>
            </a:endParaRPr>
          </a:p>
          <a:p>
            <a:r>
              <a:rPr lang="en-GB" sz="1600" dirty="0">
                <a:solidFill>
                  <a:schemeClr val="tx1"/>
                </a:solidFill>
              </a:rPr>
              <a:t>Over his lifetime, David has witnessed a serious decline in the living world. </a:t>
            </a:r>
          </a:p>
        </p:txBody>
      </p:sp>
    </p:spTree>
    <p:extLst>
      <p:ext uri="{BB962C8B-B14F-4D97-AF65-F5344CB8AC3E}">
        <p14:creationId xmlns:p14="http://schemas.microsoft.com/office/powerpoint/2010/main" val="1047383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4">
                                            <p:txEl>
                                              <p:pRg st="2" end="2"/>
                                            </p:txEl>
                                          </p:spTgt>
                                        </p:tgtEl>
                                        <p:attrNameLst>
                                          <p:attrName>style.visibility</p:attrName>
                                        </p:attrNameLst>
                                      </p:cBhvr>
                                      <p:to>
                                        <p:strVal val="visible"/>
                                      </p:to>
                                    </p:set>
                                    <p:animEffect transition="in" filter="fade">
                                      <p:cBhvr>
                                        <p:cTn id="11" dur="500"/>
                                        <p:tgtEl>
                                          <p:spTgt spid="34">
                                            <p:txEl>
                                              <p:pRg st="2" end="2"/>
                                            </p:txEl>
                                          </p:spTgt>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A life on Our Planet</a:t>
            </a:r>
          </a:p>
        </p:txBody>
      </p:sp>
      <p:grpSp>
        <p:nvGrpSpPr>
          <p:cNvPr id="2" name="Group 1"/>
          <p:cNvGrpSpPr/>
          <p:nvPr/>
        </p:nvGrpSpPr>
        <p:grpSpPr>
          <a:xfrm>
            <a:off x="782011" y="4900640"/>
            <a:ext cx="7576897" cy="1192185"/>
            <a:chOff x="782011" y="4900640"/>
            <a:chExt cx="7576897" cy="1192185"/>
          </a:xfrm>
        </p:grpSpPr>
        <p:sp>
          <p:nvSpPr>
            <p:cNvPr id="31" name="Rectangle: Rounded Corners 30"/>
            <p:cNvSpPr/>
            <p:nvPr/>
          </p:nvSpPr>
          <p:spPr>
            <a:xfrm>
              <a:off x="782011" y="4905463"/>
              <a:ext cx="2934312" cy="755245"/>
            </a:xfrm>
            <a:prstGeom prst="roundRect">
              <a:avLst>
                <a:gd name="adj" fmla="val 29710"/>
              </a:avLst>
            </a:prstGeom>
            <a:solidFill>
              <a:srgbClr val="C8DC3C"/>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p:cNvSpPr/>
            <p:nvPr/>
          </p:nvSpPr>
          <p:spPr>
            <a:xfrm>
              <a:off x="782011" y="5294293"/>
              <a:ext cx="7576897" cy="798532"/>
            </a:xfrm>
            <a:prstGeom prst="roundRect">
              <a:avLst>
                <a:gd name="adj" fmla="val 26871"/>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In ‘A Life on Our Planet’, David Attenborough tells us how to build a new kind of life on earth.</a:t>
              </a:r>
            </a:p>
          </p:txBody>
        </p:sp>
        <p:sp>
          <p:nvSpPr>
            <p:cNvPr id="30" name="Rectangle 29"/>
            <p:cNvSpPr/>
            <p:nvPr/>
          </p:nvSpPr>
          <p:spPr>
            <a:xfrm>
              <a:off x="858894" y="4900640"/>
              <a:ext cx="2829621" cy="369332"/>
            </a:xfrm>
            <a:prstGeom prst="rect">
              <a:avLst/>
            </a:prstGeom>
          </p:spPr>
          <p:txBody>
            <a:bodyPr wrap="none">
              <a:spAutoFit/>
            </a:bodyPr>
            <a:lstStyle/>
            <a:p>
              <a:r>
                <a:rPr lang="en-GB" b="1" dirty="0"/>
                <a:t>What Do We Need to Do?</a:t>
              </a:r>
            </a:p>
          </p:txBody>
        </p:sp>
      </p:gr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6554" r="22652"/>
          <a:stretch/>
        </p:blipFill>
        <p:spPr>
          <a:xfrm>
            <a:off x="4572000" y="1608251"/>
            <a:ext cx="3816350" cy="3032289"/>
          </a:xfrm>
          <a:prstGeom prst="roundRect">
            <a:avLst>
              <a:gd name="adj" fmla="val 10956"/>
            </a:avLst>
          </a:prstGeom>
        </p:spPr>
      </p:pic>
      <p:sp>
        <p:nvSpPr>
          <p:cNvPr id="34" name="Rectangle: Rounded Corners 33"/>
          <p:cNvSpPr/>
          <p:nvPr/>
        </p:nvSpPr>
        <p:spPr>
          <a:xfrm>
            <a:off x="789206" y="1635167"/>
            <a:ext cx="4368829" cy="2975744"/>
          </a:xfrm>
          <a:prstGeom prst="roundRect">
            <a:avLst>
              <a:gd name="adj" fmla="val 9932"/>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He is dedicated to trying to stop this human-made devastation and believes, if we can change to live in a more sustainable way, we can reverse the damage. </a:t>
            </a:r>
          </a:p>
          <a:p>
            <a:endParaRPr lang="en-GB" sz="1600" dirty="0">
              <a:solidFill>
                <a:schemeClr val="tx1"/>
              </a:solidFill>
            </a:endParaRPr>
          </a:p>
          <a:p>
            <a:r>
              <a:rPr lang="en-GB" sz="1600" dirty="0">
                <a:solidFill>
                  <a:schemeClr val="tx1"/>
                </a:solidFill>
              </a:rPr>
              <a:t>Every single one of us has a responsibility to look after earth - for ourselves and future generations. </a:t>
            </a:r>
          </a:p>
          <a:p>
            <a:endParaRPr lang="en-GB" sz="1600" dirty="0">
              <a:solidFill>
                <a:schemeClr val="tx1"/>
              </a:solidFill>
            </a:endParaRPr>
          </a:p>
          <a:p>
            <a:r>
              <a:rPr lang="en-GB" sz="1600" dirty="0">
                <a:solidFill>
                  <a:schemeClr val="tx1"/>
                </a:solidFill>
              </a:rPr>
              <a:t>We can all play a part, however small, in repairing the destruction.</a:t>
            </a:r>
          </a:p>
        </p:txBody>
      </p:sp>
      <p:sp>
        <p:nvSpPr>
          <p:cNvPr id="32" name="Rectangle 31"/>
          <p:cNvSpPr/>
          <p:nvPr/>
        </p:nvSpPr>
        <p:spPr>
          <a:xfrm>
            <a:off x="5181600" y="4523080"/>
            <a:ext cx="3206750" cy="76944"/>
          </a:xfrm>
          <a:prstGeom prst="rect">
            <a:avLst/>
          </a:prstGeom>
        </p:spPr>
        <p:txBody>
          <a:bodyPr wrap="square" lIns="0" tIns="0" rIns="0" bIns="0">
            <a:spAutoFit/>
          </a:bodyPr>
          <a:lstStyle/>
          <a:p>
            <a:pPr algn="ctr"/>
            <a:r>
              <a:rPr lang="en-GB" sz="500" dirty="0">
                <a:solidFill>
                  <a:schemeClr val="bg1"/>
                </a:solidFill>
                <a:latin typeface="Roboto" panose="02000000000000000000" pitchFamily="2" charset="0"/>
                <a:ea typeface="Roboto" panose="02000000000000000000" pitchFamily="2" charset="0"/>
              </a:rPr>
              <a:t>Netflix / David Attenborough: A Life On Our Planet</a:t>
            </a:r>
          </a:p>
        </p:txBody>
      </p:sp>
    </p:spTree>
    <p:extLst>
      <p:ext uri="{BB962C8B-B14F-4D97-AF65-F5344CB8AC3E}">
        <p14:creationId xmlns:p14="http://schemas.microsoft.com/office/powerpoint/2010/main" val="219747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4">
                                            <p:txEl>
                                              <p:pRg st="2" end="2"/>
                                            </p:txEl>
                                          </p:spTgt>
                                        </p:tgtEl>
                                        <p:attrNameLst>
                                          <p:attrName>style.visibility</p:attrName>
                                        </p:attrNameLst>
                                      </p:cBhvr>
                                      <p:to>
                                        <p:strVal val="visible"/>
                                      </p:to>
                                    </p:set>
                                    <p:animEffect transition="in" filter="fade">
                                      <p:cBhvr>
                                        <p:cTn id="11" dur="500"/>
                                        <p:tgtEl>
                                          <p:spTgt spid="34">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4">
                                            <p:txEl>
                                              <p:pRg st="4" end="4"/>
                                            </p:txEl>
                                          </p:spTgt>
                                        </p:tgtEl>
                                        <p:attrNameLst>
                                          <p:attrName>style.visibility</p:attrName>
                                        </p:attrNameLst>
                                      </p:cBhvr>
                                      <p:to>
                                        <p:strVal val="visible"/>
                                      </p:to>
                                    </p:set>
                                    <p:animEffect transition="in" filter="fade">
                                      <p:cBhvr>
                                        <p:cTn id="15" dur="500"/>
                                        <p:tgtEl>
                                          <p:spTgt spid="34">
                                            <p:txEl>
                                              <p:pRg st="4" end="4"/>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The Four Imperatives</a:t>
            </a:r>
          </a:p>
        </p:txBody>
      </p:sp>
      <p:sp>
        <p:nvSpPr>
          <p:cNvPr id="30" name="Rectangle 29"/>
          <p:cNvSpPr/>
          <p:nvPr/>
        </p:nvSpPr>
        <p:spPr>
          <a:xfrm>
            <a:off x="750252" y="1652984"/>
            <a:ext cx="6230873" cy="246221"/>
          </a:xfrm>
          <a:prstGeom prst="rect">
            <a:avLst/>
          </a:prstGeom>
        </p:spPr>
        <p:txBody>
          <a:bodyPr wrap="none" lIns="0" tIns="0" rIns="0" bIns="0">
            <a:spAutoFit/>
          </a:bodyPr>
          <a:lstStyle/>
          <a:p>
            <a:r>
              <a:rPr lang="en-GB" sz="1600" dirty="0"/>
              <a:t>In ‘A Life on Our Planet’, four </a:t>
            </a:r>
            <a:r>
              <a:rPr lang="en-GB" sz="1600" b="1" dirty="0"/>
              <a:t>imperatives</a:t>
            </a:r>
            <a:r>
              <a:rPr lang="en-GB" sz="1600" dirty="0"/>
              <a:t> will be covered. They are:</a:t>
            </a:r>
          </a:p>
        </p:txBody>
      </p:sp>
      <p:grpSp>
        <p:nvGrpSpPr>
          <p:cNvPr id="6" name="Use Less Space Header"/>
          <p:cNvGrpSpPr/>
          <p:nvPr/>
        </p:nvGrpSpPr>
        <p:grpSpPr>
          <a:xfrm>
            <a:off x="1406768" y="2181816"/>
            <a:ext cx="3013621" cy="1185328"/>
            <a:chOff x="1406768" y="2181816"/>
            <a:chExt cx="3013621" cy="1185328"/>
          </a:xfrm>
        </p:grpSpPr>
        <p:sp>
          <p:nvSpPr>
            <p:cNvPr id="37" name="Rectangle: Rounded Corners 36"/>
            <p:cNvSpPr/>
            <p:nvPr/>
          </p:nvSpPr>
          <p:spPr>
            <a:xfrm>
              <a:off x="1406768" y="2181816"/>
              <a:ext cx="3013621" cy="1185328"/>
            </a:xfrm>
            <a:prstGeom prst="roundRect">
              <a:avLst>
                <a:gd name="adj" fmla="val 20932"/>
              </a:avLst>
            </a:prstGeom>
            <a:solidFill>
              <a:srgbClr val="73BE50"/>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9" name="Rectangle 38"/>
            <p:cNvSpPr/>
            <p:nvPr/>
          </p:nvSpPr>
          <p:spPr>
            <a:xfrm>
              <a:off x="1783722" y="2194085"/>
              <a:ext cx="2255498" cy="369332"/>
            </a:xfrm>
            <a:prstGeom prst="rect">
              <a:avLst/>
            </a:prstGeom>
          </p:spPr>
          <p:txBody>
            <a:bodyPr wrap="square">
              <a:spAutoFit/>
            </a:bodyPr>
            <a:lstStyle/>
            <a:p>
              <a:pPr algn="ctr"/>
              <a:r>
                <a:rPr lang="en-GB" b="1" dirty="0"/>
                <a:t>Use Less Space </a:t>
              </a:r>
            </a:p>
          </p:txBody>
        </p:sp>
      </p:grpSp>
      <p:grpSp>
        <p:nvGrpSpPr>
          <p:cNvPr id="5" name="Eliminate Waste Header"/>
          <p:cNvGrpSpPr/>
          <p:nvPr/>
        </p:nvGrpSpPr>
        <p:grpSpPr>
          <a:xfrm>
            <a:off x="4772881" y="2181816"/>
            <a:ext cx="3013621" cy="1185328"/>
            <a:chOff x="4772881" y="2181816"/>
            <a:chExt cx="3013621" cy="1185328"/>
          </a:xfrm>
        </p:grpSpPr>
        <p:sp>
          <p:nvSpPr>
            <p:cNvPr id="50" name="Rectangle: Rounded Corners 49"/>
            <p:cNvSpPr/>
            <p:nvPr/>
          </p:nvSpPr>
          <p:spPr>
            <a:xfrm>
              <a:off x="4772881" y="2181816"/>
              <a:ext cx="3013621" cy="1185328"/>
            </a:xfrm>
            <a:prstGeom prst="roundRect">
              <a:avLst>
                <a:gd name="adj" fmla="val 20932"/>
              </a:avLst>
            </a:prstGeom>
            <a:solidFill>
              <a:srgbClr val="00B9AF"/>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Rectangle 51"/>
            <p:cNvSpPr/>
            <p:nvPr/>
          </p:nvSpPr>
          <p:spPr>
            <a:xfrm>
              <a:off x="5149835" y="2194085"/>
              <a:ext cx="2255498" cy="369332"/>
            </a:xfrm>
            <a:prstGeom prst="rect">
              <a:avLst/>
            </a:prstGeom>
          </p:spPr>
          <p:txBody>
            <a:bodyPr wrap="square">
              <a:spAutoFit/>
            </a:bodyPr>
            <a:lstStyle/>
            <a:p>
              <a:pPr algn="ctr"/>
              <a:r>
                <a:rPr lang="en-GB" b="1" dirty="0"/>
                <a:t>Eliminate Waste </a:t>
              </a:r>
            </a:p>
          </p:txBody>
        </p:sp>
      </p:grpSp>
      <p:grpSp>
        <p:nvGrpSpPr>
          <p:cNvPr id="7" name="Go Carbon Net Zero Header"/>
          <p:cNvGrpSpPr/>
          <p:nvPr/>
        </p:nvGrpSpPr>
        <p:grpSpPr>
          <a:xfrm>
            <a:off x="1406768" y="3675496"/>
            <a:ext cx="3013621" cy="1185328"/>
            <a:chOff x="1406768" y="3675496"/>
            <a:chExt cx="3013621" cy="1185328"/>
          </a:xfrm>
        </p:grpSpPr>
        <p:sp>
          <p:nvSpPr>
            <p:cNvPr id="54" name="Rectangle: Rounded Corners 53"/>
            <p:cNvSpPr/>
            <p:nvPr/>
          </p:nvSpPr>
          <p:spPr>
            <a:xfrm>
              <a:off x="1406768" y="3675496"/>
              <a:ext cx="3013621" cy="1185328"/>
            </a:xfrm>
            <a:prstGeom prst="roundRect">
              <a:avLst>
                <a:gd name="adj" fmla="val 20932"/>
              </a:avLst>
            </a:prstGeom>
            <a:solidFill>
              <a:srgbClr val="00B9AF"/>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Rectangle 55"/>
            <p:cNvSpPr/>
            <p:nvPr/>
          </p:nvSpPr>
          <p:spPr>
            <a:xfrm>
              <a:off x="1783722" y="3687765"/>
              <a:ext cx="2255498" cy="369332"/>
            </a:xfrm>
            <a:prstGeom prst="rect">
              <a:avLst/>
            </a:prstGeom>
          </p:spPr>
          <p:txBody>
            <a:bodyPr wrap="square">
              <a:spAutoFit/>
            </a:bodyPr>
            <a:lstStyle/>
            <a:p>
              <a:pPr algn="ctr"/>
              <a:r>
                <a:rPr lang="en-GB" b="1" dirty="0"/>
                <a:t>Go Carbon Net Zero </a:t>
              </a:r>
            </a:p>
          </p:txBody>
        </p:sp>
      </p:grpSp>
      <p:grpSp>
        <p:nvGrpSpPr>
          <p:cNvPr id="9" name="Revive Our Oceans Header"/>
          <p:cNvGrpSpPr/>
          <p:nvPr/>
        </p:nvGrpSpPr>
        <p:grpSpPr>
          <a:xfrm>
            <a:off x="4772881" y="3675496"/>
            <a:ext cx="3013621" cy="1185328"/>
            <a:chOff x="4772881" y="3675496"/>
            <a:chExt cx="3013621" cy="1185328"/>
          </a:xfrm>
        </p:grpSpPr>
        <p:sp>
          <p:nvSpPr>
            <p:cNvPr id="58" name="Rectangle: Rounded Corners 57"/>
            <p:cNvSpPr/>
            <p:nvPr/>
          </p:nvSpPr>
          <p:spPr>
            <a:xfrm>
              <a:off x="4772881" y="3675496"/>
              <a:ext cx="3013621" cy="1185328"/>
            </a:xfrm>
            <a:prstGeom prst="roundRect">
              <a:avLst>
                <a:gd name="adj" fmla="val 20932"/>
              </a:avLst>
            </a:prstGeom>
            <a:solidFill>
              <a:srgbClr val="73BE50"/>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Rectangle 59"/>
            <p:cNvSpPr/>
            <p:nvPr/>
          </p:nvSpPr>
          <p:spPr>
            <a:xfrm>
              <a:off x="5149835" y="3687765"/>
              <a:ext cx="2255498" cy="369332"/>
            </a:xfrm>
            <a:prstGeom prst="rect">
              <a:avLst/>
            </a:prstGeom>
          </p:spPr>
          <p:txBody>
            <a:bodyPr wrap="square">
              <a:spAutoFit/>
            </a:bodyPr>
            <a:lstStyle/>
            <a:p>
              <a:pPr algn="ctr"/>
              <a:r>
                <a:rPr lang="en-GB" b="1" dirty="0"/>
                <a:t>Revive Our Oceans </a:t>
              </a:r>
            </a:p>
          </p:txBody>
        </p:sp>
      </p:grpSp>
      <p:sp>
        <p:nvSpPr>
          <p:cNvPr id="38" name="Use Less Space Answer"/>
          <p:cNvSpPr/>
          <p:nvPr/>
        </p:nvSpPr>
        <p:spPr>
          <a:xfrm>
            <a:off x="1412148" y="2570646"/>
            <a:ext cx="3008962" cy="798532"/>
          </a:xfrm>
          <a:prstGeom prst="roundRect">
            <a:avLst>
              <a:gd name="adj" fmla="val 26871"/>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What can we do to </a:t>
            </a:r>
            <a:br>
              <a:rPr lang="en-GB" sz="1600" dirty="0">
                <a:solidFill>
                  <a:schemeClr val="tx1"/>
                </a:solidFill>
              </a:rPr>
            </a:br>
            <a:r>
              <a:rPr lang="en-GB" sz="1600" dirty="0">
                <a:solidFill>
                  <a:schemeClr val="tx1"/>
                </a:solidFill>
              </a:rPr>
              <a:t>reduce deforestation?</a:t>
            </a:r>
          </a:p>
        </p:txBody>
      </p:sp>
      <p:sp>
        <p:nvSpPr>
          <p:cNvPr id="48" name="Rectangle 47"/>
          <p:cNvSpPr/>
          <p:nvPr/>
        </p:nvSpPr>
        <p:spPr>
          <a:xfrm>
            <a:off x="755651" y="5107940"/>
            <a:ext cx="7632700" cy="984885"/>
          </a:xfrm>
          <a:prstGeom prst="rect">
            <a:avLst/>
          </a:prstGeom>
        </p:spPr>
        <p:txBody>
          <a:bodyPr wrap="square" lIns="0" tIns="0" rIns="0" bIns="0">
            <a:spAutoFit/>
          </a:bodyPr>
          <a:lstStyle/>
          <a:p>
            <a:r>
              <a:rPr lang="en-GB" sz="1600" dirty="0"/>
              <a:t>In this presentation, we will be introducing the series by looking at the current geological age - the Anthropocene. </a:t>
            </a:r>
          </a:p>
          <a:p>
            <a:endParaRPr lang="en-GB" sz="1600" dirty="0"/>
          </a:p>
          <a:p>
            <a:r>
              <a:rPr lang="en-GB" sz="1600" b="1" dirty="0"/>
              <a:t>Imperatives</a:t>
            </a:r>
            <a:r>
              <a:rPr lang="en-GB" sz="1600" dirty="0"/>
              <a:t> are important issues that need urgent attention or action.</a:t>
            </a:r>
          </a:p>
        </p:txBody>
      </p:sp>
      <p:sp>
        <p:nvSpPr>
          <p:cNvPr id="51" name="Eliminate Waste Answer"/>
          <p:cNvSpPr/>
          <p:nvPr/>
        </p:nvSpPr>
        <p:spPr>
          <a:xfrm>
            <a:off x="4778261" y="2570646"/>
            <a:ext cx="3008962" cy="798532"/>
          </a:xfrm>
          <a:prstGeom prst="roundRect">
            <a:avLst>
              <a:gd name="adj" fmla="val 26871"/>
            </a:avLst>
          </a:prstGeom>
          <a:solidFill>
            <a:schemeClr val="bg1"/>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How can we reduce, </a:t>
            </a:r>
            <a:br>
              <a:rPr lang="en-GB" sz="1600" dirty="0">
                <a:solidFill>
                  <a:schemeClr val="tx1"/>
                </a:solidFill>
              </a:rPr>
            </a:br>
            <a:r>
              <a:rPr lang="en-GB" sz="1600" dirty="0">
                <a:solidFill>
                  <a:schemeClr val="tx1"/>
                </a:solidFill>
              </a:rPr>
              <a:t>reuse and recycle waste?</a:t>
            </a:r>
          </a:p>
        </p:txBody>
      </p:sp>
      <p:sp>
        <p:nvSpPr>
          <p:cNvPr id="55" name="Go Carbon Net Zero Answer"/>
          <p:cNvSpPr/>
          <p:nvPr/>
        </p:nvSpPr>
        <p:spPr>
          <a:xfrm>
            <a:off x="1412148" y="4064326"/>
            <a:ext cx="3008962" cy="798532"/>
          </a:xfrm>
          <a:prstGeom prst="roundRect">
            <a:avLst>
              <a:gd name="adj" fmla="val 26871"/>
            </a:avLst>
          </a:prstGeom>
          <a:solidFill>
            <a:schemeClr val="bg1"/>
          </a:solidFill>
          <a:ln w="57150">
            <a:solidFill>
              <a:srgbClr val="00B9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How can we generate </a:t>
            </a:r>
            <a:br>
              <a:rPr lang="en-GB" sz="1600" dirty="0">
                <a:solidFill>
                  <a:schemeClr val="tx1"/>
                </a:solidFill>
              </a:rPr>
            </a:br>
            <a:r>
              <a:rPr lang="en-GB" sz="1600" dirty="0">
                <a:solidFill>
                  <a:schemeClr val="tx1"/>
                </a:solidFill>
              </a:rPr>
              <a:t>and use renewable energy?</a:t>
            </a:r>
          </a:p>
        </p:txBody>
      </p:sp>
      <p:sp>
        <p:nvSpPr>
          <p:cNvPr id="59" name="Revive Our Oceans Answer"/>
          <p:cNvSpPr/>
          <p:nvPr/>
        </p:nvSpPr>
        <p:spPr>
          <a:xfrm>
            <a:off x="4778261" y="4064326"/>
            <a:ext cx="3008962" cy="798532"/>
          </a:xfrm>
          <a:prstGeom prst="roundRect">
            <a:avLst>
              <a:gd name="adj" fmla="val 26871"/>
            </a:avLst>
          </a:prstGeom>
          <a:solidFill>
            <a:schemeClr val="bg1"/>
          </a:solidFill>
          <a:ln w="57150">
            <a:solidFill>
              <a:srgbClr val="73B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How can we look </a:t>
            </a:r>
            <a:br>
              <a:rPr lang="en-GB" sz="1600" dirty="0">
                <a:solidFill>
                  <a:schemeClr val="tx1"/>
                </a:solidFill>
              </a:rPr>
            </a:br>
            <a:r>
              <a:rPr lang="en-GB" sz="1600" dirty="0">
                <a:solidFill>
                  <a:schemeClr val="tx1"/>
                </a:solidFill>
              </a:rPr>
              <a:t>after our oceans?</a:t>
            </a:r>
          </a:p>
        </p:txBody>
      </p:sp>
    </p:spTree>
    <p:extLst>
      <p:ext uri="{BB962C8B-B14F-4D97-AF65-F5344CB8AC3E}">
        <p14:creationId xmlns:p14="http://schemas.microsoft.com/office/powerpoint/2010/main" val="60497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6" presetClass="emph" presetSubtype="0" fill="hold" nodeType="after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par>
                                <p:cTn id="26" presetID="26" presetClass="emph" presetSubtype="0" fill="hold" nodeType="with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par>
                                <p:cTn id="29" presetID="26" presetClass="emph" presetSubtype="0" fill="hold" nodeType="withEffect">
                                  <p:stCondLst>
                                    <p:cond delay="0"/>
                                  </p:stCondLst>
                                  <p:childTnLst>
                                    <p:animEffect transition="out" filter="fade">
                                      <p:cBhvr>
                                        <p:cTn id="30" dur="500" tmFilter="0, 0; .2, .5; .8, .5; 1, 0"/>
                                        <p:tgtEl>
                                          <p:spTgt spid="7"/>
                                        </p:tgtEl>
                                      </p:cBhvr>
                                    </p:animEffect>
                                    <p:animScale>
                                      <p:cBhvr>
                                        <p:cTn id="31" dur="250" autoRev="1" fill="hold"/>
                                        <p:tgtEl>
                                          <p:spTgt spid="7"/>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9"/>
                                        </p:tgtEl>
                                      </p:cBhvr>
                                    </p:animEffect>
                                    <p:animScale>
                                      <p:cBhvr>
                                        <p:cTn id="34" dur="250" autoRev="1" fill="hold"/>
                                        <p:tgtEl>
                                          <p:spTgt spid="9"/>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6"/>
                    </p:tgtEl>
                  </p:cond>
                </p:stCondLst>
                <p:endSync evt="end" delay="0">
                  <p:rtn val="all"/>
                </p:endSync>
                <p:childTnLst>
                  <p:par>
                    <p:cTn id="41" fill="hold">
                      <p:stCondLst>
                        <p:cond delay="0"/>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childTnLst>
              </p:cTn>
              <p:nextCondLst>
                <p:cond evt="onClick" delay="0">
                  <p:tgtEl>
                    <p:spTgt spid="6"/>
                  </p:tgtEl>
                </p:cond>
              </p:nextCondLst>
            </p:seq>
            <p:seq concurrent="1" nextAc="seek">
              <p:cTn id="46" restart="whenNotActive" fill="hold" evtFilter="cancelBubble" nodeType="interactiveSeq">
                <p:stCondLst>
                  <p:cond evt="onClick" delay="0">
                    <p:tgtEl>
                      <p:spTgt spid="5"/>
                    </p:tgtEl>
                  </p:cond>
                </p:stCondLst>
                <p:endSync evt="end" delay="0">
                  <p:rtn val="all"/>
                </p:endSync>
                <p:childTnLst>
                  <p:par>
                    <p:cTn id="47" fill="hold">
                      <p:stCondLst>
                        <p:cond delay="0"/>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childTnLst>
              </p:cTn>
              <p:nextCondLst>
                <p:cond evt="onClick" delay="0">
                  <p:tgtEl>
                    <p:spTgt spid="5"/>
                  </p:tgtEl>
                </p:cond>
              </p:nextCondLst>
            </p:seq>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childTnLst>
                          </p:cTn>
                        </p:par>
                      </p:childTnLst>
                    </p:cTn>
                  </p:par>
                </p:childTnLst>
              </p:cTn>
              <p:nextCondLst>
                <p:cond evt="onClick" delay="0">
                  <p:tgtEl>
                    <p:spTgt spid="7"/>
                  </p:tgtEl>
                </p:cond>
              </p:nextCondLst>
            </p:seq>
            <p:seq concurrent="1" nextAc="seek">
              <p:cTn id="58" restart="whenNotActive" fill="hold" evtFilter="cancelBubble" nodeType="interactiveSeq">
                <p:stCondLst>
                  <p:cond evt="onClick" delay="0">
                    <p:tgtEl>
                      <p:spTgt spid="9"/>
                    </p:tgtEl>
                  </p:cond>
                </p:stCondLst>
                <p:endSync evt="end" delay="0">
                  <p:rtn val="all"/>
                </p:endSync>
                <p:childTnLst>
                  <p:par>
                    <p:cTn id="59" fill="hold">
                      <p:stCondLst>
                        <p:cond delay="0"/>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childTnLst>
                    </p:cTn>
                  </p:par>
                </p:childTnLst>
              </p:cTn>
              <p:nextCondLst>
                <p:cond evt="onClick" delay="0">
                  <p:tgtEl>
                    <p:spTgt spid="9"/>
                  </p:tgtEl>
                </p:cond>
              </p:nextCondLst>
            </p:seq>
          </p:childTnLst>
        </p:cTn>
      </p:par>
    </p:tnLst>
    <p:bldLst>
      <p:bldP spid="38" grpId="0" animBg="1"/>
      <p:bldP spid="48" grpId="0"/>
      <p:bldP spid="51" grpId="0" animBg="1"/>
      <p:bldP spid="55" grpId="0" animBg="1"/>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549275"/>
            <a:ext cx="8220075" cy="994306"/>
          </a:xfrm>
        </p:spPr>
        <p:txBody>
          <a:bodyPr/>
          <a:lstStyle/>
          <a:p>
            <a:r>
              <a:rPr lang="en-GB" sz="5000" dirty="0"/>
              <a:t>The Anthropocene</a:t>
            </a:r>
          </a:p>
        </p:txBody>
      </p:sp>
      <p:grpSp>
        <p:nvGrpSpPr>
          <p:cNvPr id="2" name="Group 1"/>
          <p:cNvGrpSpPr/>
          <p:nvPr/>
        </p:nvGrpSpPr>
        <p:grpSpPr>
          <a:xfrm>
            <a:off x="782011" y="1644693"/>
            <a:ext cx="7576897" cy="2149639"/>
            <a:chOff x="782011" y="1644693"/>
            <a:chExt cx="7576897" cy="2149639"/>
          </a:xfrm>
        </p:grpSpPr>
        <p:sp>
          <p:nvSpPr>
            <p:cNvPr id="36" name="Rectangle: Rounded Corners 35"/>
            <p:cNvSpPr/>
            <p:nvPr/>
          </p:nvSpPr>
          <p:spPr>
            <a:xfrm>
              <a:off x="782011" y="1649516"/>
              <a:ext cx="2696127" cy="755245"/>
            </a:xfrm>
            <a:prstGeom prst="roundRect">
              <a:avLst>
                <a:gd name="adj" fmla="val 29710"/>
              </a:avLst>
            </a:prstGeom>
            <a:solidFill>
              <a:srgbClr val="C8DC3C"/>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p:cNvSpPr/>
            <p:nvPr/>
          </p:nvSpPr>
          <p:spPr>
            <a:xfrm>
              <a:off x="782011" y="2038345"/>
              <a:ext cx="7576897" cy="1755987"/>
            </a:xfrm>
            <a:prstGeom prst="roundRect">
              <a:avLst>
                <a:gd name="adj" fmla="val 14218"/>
              </a:avLst>
            </a:prstGeom>
            <a:solidFill>
              <a:schemeClr val="bg1"/>
            </a:solidFill>
            <a:ln w="57150">
              <a:solidFill>
                <a:srgbClr val="C8D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‘Anthropocene’ is the scientific term for the geological age that we are living in now. It is viewed as the period where human activity has had a dominant influence on the planet’s climate and ecosystems. </a:t>
              </a:r>
            </a:p>
            <a:p>
              <a:endParaRPr lang="en-GB" sz="1600" dirty="0">
                <a:solidFill>
                  <a:schemeClr val="tx1"/>
                </a:solidFill>
              </a:endParaRPr>
            </a:p>
            <a:p>
              <a:r>
                <a:rPr lang="en-GB" sz="1600" dirty="0">
                  <a:solidFill>
                    <a:schemeClr val="tx1"/>
                  </a:solidFill>
                </a:rPr>
                <a:t>The word Anthropocene is derived from the Greek words ‘</a:t>
              </a:r>
              <a:r>
                <a:rPr lang="en-GB" sz="1600" dirty="0" err="1">
                  <a:solidFill>
                    <a:schemeClr val="tx1"/>
                  </a:solidFill>
                </a:rPr>
                <a:t>anthropo</a:t>
              </a:r>
              <a:r>
                <a:rPr lang="en-GB" sz="1600" dirty="0">
                  <a:solidFill>
                    <a:schemeClr val="tx1"/>
                  </a:solidFill>
                </a:rPr>
                <a:t>’, meaning man and ‘</a:t>
              </a:r>
              <a:r>
                <a:rPr lang="en-GB" sz="1600" dirty="0" err="1">
                  <a:solidFill>
                    <a:schemeClr val="tx1"/>
                  </a:solidFill>
                </a:rPr>
                <a:t>cene</a:t>
              </a:r>
              <a:r>
                <a:rPr lang="en-GB" sz="1600" dirty="0">
                  <a:solidFill>
                    <a:schemeClr val="tx1"/>
                  </a:solidFill>
                </a:rPr>
                <a:t>’, meaning new. </a:t>
              </a:r>
            </a:p>
          </p:txBody>
        </p:sp>
        <p:sp>
          <p:nvSpPr>
            <p:cNvPr id="50" name="Rectangle 49"/>
            <p:cNvSpPr/>
            <p:nvPr/>
          </p:nvSpPr>
          <p:spPr>
            <a:xfrm>
              <a:off x="858894" y="1644693"/>
              <a:ext cx="2640466" cy="369332"/>
            </a:xfrm>
            <a:prstGeom prst="rect">
              <a:avLst/>
            </a:prstGeom>
          </p:spPr>
          <p:txBody>
            <a:bodyPr wrap="none">
              <a:spAutoFit/>
            </a:bodyPr>
            <a:lstStyle/>
            <a:p>
              <a:r>
                <a:rPr lang="en-GB" b="1" dirty="0"/>
                <a:t>What Does This Mean? </a:t>
              </a:r>
            </a:p>
          </p:txBody>
        </p:sp>
      </p:grpSp>
      <p:sp>
        <p:nvSpPr>
          <p:cNvPr id="51" name="Rectangle 50"/>
          <p:cNvSpPr/>
          <p:nvPr/>
        </p:nvSpPr>
        <p:spPr>
          <a:xfrm>
            <a:off x="755651" y="4202085"/>
            <a:ext cx="6055347" cy="1969770"/>
          </a:xfrm>
          <a:prstGeom prst="rect">
            <a:avLst/>
          </a:prstGeom>
        </p:spPr>
        <p:txBody>
          <a:bodyPr wrap="square" lIns="0" tIns="0" rIns="0" bIns="0">
            <a:spAutoFit/>
          </a:bodyPr>
          <a:lstStyle/>
          <a:p>
            <a:r>
              <a:rPr lang="en-GB" sz="1600" dirty="0"/>
              <a:t>Watch this </a:t>
            </a:r>
            <a:r>
              <a:rPr lang="en-GB" sz="1600" b="1" dirty="0">
                <a:hlinkClick r:id="rId2"/>
              </a:rPr>
              <a:t>video</a:t>
            </a:r>
            <a:r>
              <a:rPr lang="en-GB" sz="1600" dirty="0"/>
              <a:t> which introduces the documentary ‘David Attenborough: A Life on Our Planet’.</a:t>
            </a:r>
          </a:p>
          <a:p>
            <a:endParaRPr lang="en-GB" sz="1600" dirty="0"/>
          </a:p>
          <a:p>
            <a:pPr lvl="0">
              <a:buClr>
                <a:schemeClr val="dk1"/>
              </a:buClr>
              <a:buSzPts val="1100"/>
            </a:pPr>
            <a:r>
              <a:rPr lang="en-GB" sz="1600" dirty="0"/>
              <a:t>What impact do you think humans have had on the earth?</a:t>
            </a:r>
          </a:p>
          <a:p>
            <a:pPr lvl="0">
              <a:buClr>
                <a:schemeClr val="dk1"/>
              </a:buClr>
              <a:buSzPts val="1100"/>
            </a:pPr>
            <a:endParaRPr lang="en-GB" sz="1600" dirty="0"/>
          </a:p>
          <a:p>
            <a:pPr lvl="0"/>
            <a:r>
              <a:rPr lang="en-GB" sz="1600" dirty="0"/>
              <a:t>Discuss this with someone sitting near you and make </a:t>
            </a:r>
            <a:br>
              <a:rPr lang="en-GB" sz="1600" dirty="0"/>
            </a:br>
            <a:r>
              <a:rPr lang="en-GB" sz="1600" dirty="0"/>
              <a:t>some notes to report back to the class.</a:t>
            </a:r>
          </a:p>
          <a:p>
            <a:endParaRPr lang="en-GB" sz="16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0584" y="3514461"/>
            <a:ext cx="2714538" cy="3428999"/>
          </a:xfrm>
          <a:prstGeom prst="rect">
            <a:avLst/>
          </a:prstGeom>
        </p:spPr>
      </p:pic>
    </p:spTree>
    <p:extLst>
      <p:ext uri="{BB962C8B-B14F-4D97-AF65-F5344CB8AC3E}">
        <p14:creationId xmlns:p14="http://schemas.microsoft.com/office/powerpoint/2010/main" val="260469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1">
                                            <p:txEl>
                                              <p:pRg st="0" end="0"/>
                                            </p:txEl>
                                          </p:spTgt>
                                        </p:tgtEl>
                                        <p:attrNameLst>
                                          <p:attrName>style.visibility</p:attrName>
                                        </p:attrNameLst>
                                      </p:cBhvr>
                                      <p:to>
                                        <p:strVal val="visible"/>
                                      </p:to>
                                    </p:set>
                                    <p:animEffect transition="in" filter="fade">
                                      <p:cBhvr>
                                        <p:cTn id="11" dur="500"/>
                                        <p:tgtEl>
                                          <p:spTgt spid="51">
                                            <p:txEl>
                                              <p:pRg st="0" end="0"/>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51">
                                            <p:txEl>
                                              <p:pRg st="2" end="2"/>
                                            </p:txEl>
                                          </p:spTgt>
                                        </p:tgtEl>
                                        <p:attrNameLst>
                                          <p:attrName>style.visibility</p:attrName>
                                        </p:attrNameLst>
                                      </p:cBhvr>
                                      <p:to>
                                        <p:strVal val="visible"/>
                                      </p:to>
                                    </p:set>
                                    <p:animEffect transition="in" filter="fade">
                                      <p:cBhvr>
                                        <p:cTn id="15" dur="500"/>
                                        <p:tgtEl>
                                          <p:spTgt spid="51">
                                            <p:txEl>
                                              <p:pRg st="2" end="2"/>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1">
                                            <p:txEl>
                                              <p:pRg st="4" end="4"/>
                                            </p:txEl>
                                          </p:spTgt>
                                        </p:tgtEl>
                                        <p:attrNameLst>
                                          <p:attrName>style.visibility</p:attrName>
                                        </p:attrNameLst>
                                      </p:cBhvr>
                                      <p:to>
                                        <p:strVal val="visible"/>
                                      </p:to>
                                    </p:set>
                                    <p:animEffect transition="in" filter="fade">
                                      <p:cBhvr>
                                        <p:cTn id="19" dur="500"/>
                                        <p:tgtEl>
                                          <p:spTgt spid="51">
                                            <p:txEl>
                                              <p:pRg st="4" end="4"/>
                                            </p:txEl>
                                          </p:spTgt>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198" y="765175"/>
            <a:ext cx="8220075" cy="994306"/>
          </a:xfrm>
        </p:spPr>
        <p:txBody>
          <a:bodyPr/>
          <a:lstStyle/>
          <a:p>
            <a:pPr algn="ctr"/>
            <a:r>
              <a:rPr lang="en-GB" dirty="0"/>
              <a:t>How Many People Are </a:t>
            </a:r>
            <a:br>
              <a:rPr lang="en-GB" dirty="0"/>
            </a:br>
            <a:r>
              <a:rPr lang="en-GB" dirty="0"/>
              <a:t>There in the World? </a:t>
            </a:r>
          </a:p>
        </p:txBody>
      </p:sp>
      <p:sp>
        <p:nvSpPr>
          <p:cNvPr id="29" name="Rectangle 28"/>
          <p:cNvSpPr/>
          <p:nvPr/>
        </p:nvSpPr>
        <p:spPr>
          <a:xfrm>
            <a:off x="755651" y="2099820"/>
            <a:ext cx="7632699" cy="492443"/>
          </a:xfrm>
          <a:prstGeom prst="rect">
            <a:avLst/>
          </a:prstGeom>
        </p:spPr>
        <p:txBody>
          <a:bodyPr wrap="square" lIns="0" tIns="0" rIns="0" bIns="0">
            <a:spAutoFit/>
          </a:bodyPr>
          <a:lstStyle/>
          <a:p>
            <a:r>
              <a:rPr lang="en-GB" sz="1600" dirty="0"/>
              <a:t>This </a:t>
            </a:r>
            <a:r>
              <a:rPr lang="en-GB" sz="1600" b="1" dirty="0">
                <a:hlinkClick r:id="rId3"/>
              </a:rPr>
              <a:t>video</a:t>
            </a:r>
            <a:r>
              <a:rPr lang="en-GB" sz="1600" dirty="0"/>
              <a:t> is all about the world’s population growth. You may like to make notes to answer the following questions.</a:t>
            </a:r>
          </a:p>
        </p:txBody>
      </p:sp>
      <p:grpSp>
        <p:nvGrpSpPr>
          <p:cNvPr id="7" name="69 years"/>
          <p:cNvGrpSpPr/>
          <p:nvPr/>
        </p:nvGrpSpPr>
        <p:grpSpPr>
          <a:xfrm>
            <a:off x="4735093" y="5230739"/>
            <a:ext cx="2696127" cy="755245"/>
            <a:chOff x="4735093" y="5230739"/>
            <a:chExt cx="2696127" cy="755245"/>
          </a:xfrm>
        </p:grpSpPr>
        <p:sp>
          <p:nvSpPr>
            <p:cNvPr id="40" name="Rectangle: Rounded Corners 39"/>
            <p:cNvSpPr/>
            <p:nvPr/>
          </p:nvSpPr>
          <p:spPr>
            <a:xfrm>
              <a:off x="4735093" y="5230739"/>
              <a:ext cx="2696127" cy="755245"/>
            </a:xfrm>
            <a:prstGeom prst="roundRect">
              <a:avLst>
                <a:gd name="adj" fmla="val 25184"/>
              </a:avLst>
            </a:prstGeom>
            <a:solidFill>
              <a:srgbClr val="FFBE1E"/>
            </a:solidFill>
            <a:ln w="57150">
              <a:solidFill>
                <a:srgbClr val="FFB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Rectangle 41"/>
            <p:cNvSpPr/>
            <p:nvPr/>
          </p:nvSpPr>
          <p:spPr>
            <a:xfrm>
              <a:off x="4820521" y="5582555"/>
              <a:ext cx="1080745" cy="369332"/>
            </a:xfrm>
            <a:prstGeom prst="rect">
              <a:avLst/>
            </a:prstGeom>
          </p:spPr>
          <p:txBody>
            <a:bodyPr wrap="none">
              <a:spAutoFit/>
            </a:bodyPr>
            <a:lstStyle/>
            <a:p>
              <a:r>
                <a:rPr lang="en-GB" b="1" dirty="0"/>
                <a:t>69 years</a:t>
              </a:r>
            </a:p>
          </p:txBody>
        </p:sp>
      </p:grpSp>
      <p:grpSp>
        <p:nvGrpSpPr>
          <p:cNvPr id="6" name="53 years"/>
          <p:cNvGrpSpPr/>
          <p:nvPr/>
        </p:nvGrpSpPr>
        <p:grpSpPr>
          <a:xfrm>
            <a:off x="774184" y="5230739"/>
            <a:ext cx="2696127" cy="755245"/>
            <a:chOff x="774184" y="5230739"/>
            <a:chExt cx="2696127" cy="755245"/>
          </a:xfrm>
        </p:grpSpPr>
        <p:sp>
          <p:nvSpPr>
            <p:cNvPr id="35" name="Rectangle: Rounded Corners 34"/>
            <p:cNvSpPr/>
            <p:nvPr/>
          </p:nvSpPr>
          <p:spPr>
            <a:xfrm>
              <a:off x="774184" y="5230739"/>
              <a:ext cx="2696127" cy="755245"/>
            </a:xfrm>
            <a:prstGeom prst="roundRect">
              <a:avLst>
                <a:gd name="adj" fmla="val 25184"/>
              </a:avLst>
            </a:prstGeom>
            <a:solidFill>
              <a:srgbClr val="FA9632"/>
            </a:solidFill>
            <a:ln w="57150">
              <a:solidFill>
                <a:srgbClr val="FA96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p:cNvSpPr/>
            <p:nvPr/>
          </p:nvSpPr>
          <p:spPr>
            <a:xfrm>
              <a:off x="859612" y="5582555"/>
              <a:ext cx="1067921" cy="369332"/>
            </a:xfrm>
            <a:prstGeom prst="rect">
              <a:avLst/>
            </a:prstGeom>
          </p:spPr>
          <p:txBody>
            <a:bodyPr wrap="none">
              <a:spAutoFit/>
            </a:bodyPr>
            <a:lstStyle/>
            <a:p>
              <a:r>
                <a:rPr lang="en-GB" b="1" dirty="0"/>
                <a:t>53 years</a:t>
              </a:r>
            </a:p>
          </p:txBody>
        </p:sp>
      </p:grpSp>
      <p:grpSp>
        <p:nvGrpSpPr>
          <p:cNvPr id="3" name="9 billion"/>
          <p:cNvGrpSpPr/>
          <p:nvPr/>
        </p:nvGrpSpPr>
        <p:grpSpPr>
          <a:xfrm>
            <a:off x="4742920" y="3523004"/>
            <a:ext cx="2696127" cy="755245"/>
            <a:chOff x="4742920" y="3523004"/>
            <a:chExt cx="2696127" cy="755245"/>
          </a:xfrm>
        </p:grpSpPr>
        <p:sp>
          <p:nvSpPr>
            <p:cNvPr id="31" name="Rectangle: Rounded Corners 30"/>
            <p:cNvSpPr/>
            <p:nvPr/>
          </p:nvSpPr>
          <p:spPr>
            <a:xfrm>
              <a:off x="4742920" y="3523004"/>
              <a:ext cx="2696127" cy="755245"/>
            </a:xfrm>
            <a:prstGeom prst="roundRect">
              <a:avLst>
                <a:gd name="adj" fmla="val 25184"/>
              </a:avLst>
            </a:prstGeom>
            <a:solidFill>
              <a:srgbClr val="FA9632"/>
            </a:solidFill>
            <a:ln w="57150">
              <a:solidFill>
                <a:srgbClr val="FA96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p:cNvSpPr/>
            <p:nvPr/>
          </p:nvSpPr>
          <p:spPr>
            <a:xfrm>
              <a:off x="4828348" y="3874820"/>
              <a:ext cx="1787669" cy="369332"/>
            </a:xfrm>
            <a:prstGeom prst="rect">
              <a:avLst/>
            </a:prstGeom>
          </p:spPr>
          <p:txBody>
            <a:bodyPr wrap="none">
              <a:spAutoFit/>
            </a:bodyPr>
            <a:lstStyle/>
            <a:p>
              <a:r>
                <a:rPr lang="en-GB" b="1" dirty="0"/>
                <a:t>9 billion people</a:t>
              </a:r>
            </a:p>
          </p:txBody>
        </p:sp>
      </p:grpSp>
      <p:grpSp>
        <p:nvGrpSpPr>
          <p:cNvPr id="4" name="1 billion"/>
          <p:cNvGrpSpPr/>
          <p:nvPr/>
        </p:nvGrpSpPr>
        <p:grpSpPr>
          <a:xfrm>
            <a:off x="782011" y="3523004"/>
            <a:ext cx="2696127" cy="755245"/>
            <a:chOff x="782011" y="3523004"/>
            <a:chExt cx="2696127" cy="755245"/>
          </a:xfrm>
        </p:grpSpPr>
        <p:sp>
          <p:nvSpPr>
            <p:cNvPr id="36" name="Rectangle: Rounded Corners 35"/>
            <p:cNvSpPr/>
            <p:nvPr/>
          </p:nvSpPr>
          <p:spPr>
            <a:xfrm>
              <a:off x="782011" y="3523004"/>
              <a:ext cx="2696127" cy="755245"/>
            </a:xfrm>
            <a:prstGeom prst="roundRect">
              <a:avLst>
                <a:gd name="adj" fmla="val 25184"/>
              </a:avLst>
            </a:prstGeom>
            <a:solidFill>
              <a:srgbClr val="FFBE1E"/>
            </a:solidFill>
            <a:ln w="57150">
              <a:solidFill>
                <a:srgbClr val="FFBE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Rectangle 49"/>
            <p:cNvSpPr/>
            <p:nvPr/>
          </p:nvSpPr>
          <p:spPr>
            <a:xfrm>
              <a:off x="867439" y="3874820"/>
              <a:ext cx="1754006" cy="369332"/>
            </a:xfrm>
            <a:prstGeom prst="rect">
              <a:avLst/>
            </a:prstGeom>
          </p:spPr>
          <p:txBody>
            <a:bodyPr wrap="none">
              <a:spAutoFit/>
            </a:bodyPr>
            <a:lstStyle/>
            <a:p>
              <a:r>
                <a:rPr lang="en-GB" b="1" dirty="0"/>
                <a:t>1 billion people</a:t>
              </a:r>
            </a:p>
          </p:txBody>
        </p:sp>
      </p:grpSp>
      <p:sp>
        <p:nvSpPr>
          <p:cNvPr id="41" name="2010?"/>
          <p:cNvSpPr/>
          <p:nvPr/>
        </p:nvSpPr>
        <p:spPr>
          <a:xfrm>
            <a:off x="4735093" y="4611448"/>
            <a:ext cx="3627619" cy="930452"/>
          </a:xfrm>
          <a:prstGeom prst="roundRect">
            <a:avLst>
              <a:gd name="adj" fmla="val 21102"/>
            </a:avLst>
          </a:prstGeom>
          <a:solidFill>
            <a:schemeClr val="bg1"/>
          </a:solidFill>
          <a:ln w="57150">
            <a:solidFill>
              <a:srgbClr val="FFBE1E"/>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In 2010, how long did the average person live for?</a:t>
            </a:r>
          </a:p>
        </p:txBody>
      </p:sp>
      <p:sp>
        <p:nvSpPr>
          <p:cNvPr id="37" name="1960?"/>
          <p:cNvSpPr/>
          <p:nvPr/>
        </p:nvSpPr>
        <p:spPr>
          <a:xfrm>
            <a:off x="774184" y="4611448"/>
            <a:ext cx="3627619" cy="930452"/>
          </a:xfrm>
          <a:prstGeom prst="roundRect">
            <a:avLst>
              <a:gd name="adj" fmla="val 21102"/>
            </a:avLst>
          </a:prstGeom>
          <a:solidFill>
            <a:schemeClr val="bg1"/>
          </a:solidFill>
          <a:ln w="57150">
            <a:solidFill>
              <a:srgbClr val="FA963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In 1960, how long did the average person live for?</a:t>
            </a:r>
          </a:p>
        </p:txBody>
      </p:sp>
      <p:sp>
        <p:nvSpPr>
          <p:cNvPr id="32" name="2045?"/>
          <p:cNvSpPr/>
          <p:nvPr/>
        </p:nvSpPr>
        <p:spPr>
          <a:xfrm>
            <a:off x="4742920" y="2903713"/>
            <a:ext cx="3627619" cy="930452"/>
          </a:xfrm>
          <a:prstGeom prst="roundRect">
            <a:avLst>
              <a:gd name="adj" fmla="val 21102"/>
            </a:avLst>
          </a:prstGeom>
          <a:solidFill>
            <a:schemeClr val="bg1"/>
          </a:solidFill>
          <a:ln w="57150">
            <a:solidFill>
              <a:srgbClr val="FA9632"/>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What is it predicted to be in 2045?</a:t>
            </a:r>
          </a:p>
        </p:txBody>
      </p:sp>
      <p:sp>
        <p:nvSpPr>
          <p:cNvPr id="49" name="1800?"/>
          <p:cNvSpPr/>
          <p:nvPr/>
        </p:nvSpPr>
        <p:spPr>
          <a:xfrm>
            <a:off x="782011" y="2903713"/>
            <a:ext cx="3627619" cy="930452"/>
          </a:xfrm>
          <a:prstGeom prst="roundRect">
            <a:avLst>
              <a:gd name="adj" fmla="val 21102"/>
            </a:avLst>
          </a:prstGeom>
          <a:solidFill>
            <a:schemeClr val="bg1"/>
          </a:solidFill>
          <a:ln w="57150">
            <a:solidFill>
              <a:srgbClr val="FFBE1E"/>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noAutofit/>
          </a:bodyPr>
          <a:lstStyle/>
          <a:p>
            <a:r>
              <a:rPr lang="en-GB" sz="1600" dirty="0">
                <a:solidFill>
                  <a:schemeClr val="tx1"/>
                </a:solidFill>
              </a:rPr>
              <a:t>What was the global population </a:t>
            </a:r>
            <a:br>
              <a:rPr lang="en-GB" sz="1600" dirty="0">
                <a:solidFill>
                  <a:schemeClr val="tx1"/>
                </a:solidFill>
              </a:rPr>
            </a:br>
            <a:r>
              <a:rPr lang="en-GB" sz="1600" dirty="0">
                <a:solidFill>
                  <a:schemeClr val="tx1"/>
                </a:solidFill>
              </a:rPr>
              <a:t>in 1800?</a:t>
            </a:r>
          </a:p>
        </p:txBody>
      </p:sp>
    </p:spTree>
    <p:extLst>
      <p:ext uri="{BB962C8B-B14F-4D97-AF65-F5344CB8AC3E}">
        <p14:creationId xmlns:p14="http://schemas.microsoft.com/office/powerpoint/2010/main" val="2645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0-#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6" presetClass="emph" presetSubtype="0" fill="hold" grpId="1" nodeType="afterEffect">
                                  <p:stCondLst>
                                    <p:cond delay="0"/>
                                  </p:stCondLst>
                                  <p:childTnLst>
                                    <p:animEffect transition="out" filter="fade">
                                      <p:cBhvr>
                                        <p:cTn id="24" dur="500" tmFilter="0, 0; .2, .5; .8, .5; 1, 0"/>
                                        <p:tgtEl>
                                          <p:spTgt spid="49"/>
                                        </p:tgtEl>
                                      </p:cBhvr>
                                    </p:animEffect>
                                    <p:animScale>
                                      <p:cBhvr>
                                        <p:cTn id="25" dur="250" autoRev="1" fill="hold"/>
                                        <p:tgtEl>
                                          <p:spTgt spid="49"/>
                                        </p:tgtEl>
                                      </p:cBhvr>
                                      <p:by x="105000" y="105000"/>
                                    </p:animScale>
                                  </p:childTnLst>
                                </p:cTn>
                              </p:par>
                              <p:par>
                                <p:cTn id="26" presetID="26" presetClass="emph" presetSubtype="0" fill="hold" grpId="1" nodeType="withEffect">
                                  <p:stCondLst>
                                    <p:cond delay="0"/>
                                  </p:stCondLst>
                                  <p:childTnLst>
                                    <p:animEffect transition="out" filter="fade">
                                      <p:cBhvr>
                                        <p:cTn id="27" dur="500" tmFilter="0, 0; .2, .5; .8, .5; 1, 0"/>
                                        <p:tgtEl>
                                          <p:spTgt spid="32"/>
                                        </p:tgtEl>
                                      </p:cBhvr>
                                    </p:animEffect>
                                    <p:animScale>
                                      <p:cBhvr>
                                        <p:cTn id="28" dur="250" autoRev="1" fill="hold"/>
                                        <p:tgtEl>
                                          <p:spTgt spid="32"/>
                                        </p:tgtEl>
                                      </p:cBhvr>
                                      <p:by x="105000" y="105000"/>
                                    </p:animScale>
                                  </p:childTnLst>
                                </p:cTn>
                              </p:par>
                              <p:par>
                                <p:cTn id="29" presetID="26" presetClass="emph" presetSubtype="0" fill="hold" grpId="1" nodeType="withEffect">
                                  <p:stCondLst>
                                    <p:cond delay="0"/>
                                  </p:stCondLst>
                                  <p:childTnLst>
                                    <p:animEffect transition="out" filter="fade">
                                      <p:cBhvr>
                                        <p:cTn id="30" dur="500" tmFilter="0, 0; .2, .5; .8, .5; 1, 0"/>
                                        <p:tgtEl>
                                          <p:spTgt spid="37"/>
                                        </p:tgtEl>
                                      </p:cBhvr>
                                    </p:animEffect>
                                    <p:animScale>
                                      <p:cBhvr>
                                        <p:cTn id="31" dur="250" autoRev="1" fill="hold"/>
                                        <p:tgtEl>
                                          <p:spTgt spid="37"/>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41"/>
                                        </p:tgtEl>
                                      </p:cBhvr>
                                    </p:animEffect>
                                    <p:animScale>
                                      <p:cBhvr>
                                        <p:cTn id="34" dur="25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49"/>
                    </p:tgtEl>
                  </p:cond>
                </p:stCondLst>
                <p:endSync evt="end" delay="0">
                  <p:rtn val="all"/>
                </p:endSync>
                <p:childTnLst>
                  <p:par>
                    <p:cTn id="36" fill="hold">
                      <p:stCondLst>
                        <p:cond delay="0"/>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up)">
                                      <p:cBhvr>
                                        <p:cTn id="40" dur="500"/>
                                        <p:tgtEl>
                                          <p:spTgt spid="4"/>
                                        </p:tgtEl>
                                      </p:cBhvr>
                                    </p:animEffect>
                                  </p:childTnLst>
                                </p:cTn>
                              </p:par>
                            </p:childTnLst>
                          </p:cTn>
                        </p:par>
                      </p:childTnLst>
                    </p:cTn>
                  </p:par>
                </p:childTnLst>
              </p:cTn>
              <p:nextCondLst>
                <p:cond evt="onClick" delay="0">
                  <p:tgtEl>
                    <p:spTgt spid="49"/>
                  </p:tgtEl>
                </p:cond>
              </p:nextCondLst>
            </p:seq>
            <p:seq concurrent="1" nextAc="seek">
              <p:cTn id="41" restart="whenNotActive" fill="hold" evtFilter="cancelBubble" nodeType="interactiveSeq">
                <p:stCondLst>
                  <p:cond evt="onClick" delay="0">
                    <p:tgtEl>
                      <p:spTgt spid="32"/>
                    </p:tgtEl>
                  </p:cond>
                </p:stCondLst>
                <p:endSync evt="end" delay="0">
                  <p:rtn val="all"/>
                </p:endSync>
                <p:childTnLst>
                  <p:par>
                    <p:cTn id="42" fill="hold">
                      <p:stCondLst>
                        <p:cond delay="0"/>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childTnLst>
                    </p:cTn>
                  </p:par>
                </p:childTnLst>
              </p:cTn>
              <p:nextCondLst>
                <p:cond evt="onClick" delay="0">
                  <p:tgtEl>
                    <p:spTgt spid="32"/>
                  </p:tgtEl>
                </p:cond>
              </p:nextCondLst>
            </p:seq>
            <p:seq concurrent="1" nextAc="seek">
              <p:cTn id="47" restart="whenNotActive" fill="hold" evtFilter="cancelBubble" nodeType="interactiveSeq">
                <p:stCondLst>
                  <p:cond evt="onClick" delay="0">
                    <p:tgtEl>
                      <p:spTgt spid="37"/>
                    </p:tgtEl>
                  </p:cond>
                </p:stCondLst>
                <p:endSync evt="end" delay="0">
                  <p:rtn val="all"/>
                </p:endSync>
                <p:childTnLst>
                  <p:par>
                    <p:cTn id="48" fill="hold">
                      <p:stCondLst>
                        <p:cond delay="0"/>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500"/>
                                        <p:tgtEl>
                                          <p:spTgt spid="6"/>
                                        </p:tgtEl>
                                      </p:cBhvr>
                                    </p:animEffect>
                                  </p:childTnLst>
                                </p:cTn>
                              </p:par>
                            </p:childTnLst>
                          </p:cTn>
                        </p:par>
                      </p:childTnLst>
                    </p:cTn>
                  </p:par>
                </p:childTnLst>
              </p:cTn>
              <p:nextCondLst>
                <p:cond evt="onClick" delay="0">
                  <p:tgtEl>
                    <p:spTgt spid="37"/>
                  </p:tgtEl>
                </p:cond>
              </p:nextCondLst>
            </p:seq>
            <p:seq concurrent="1" nextAc="seek">
              <p:cTn id="53" restart="whenNotActive" fill="hold" evtFilter="cancelBubble" nodeType="interactiveSeq">
                <p:stCondLst>
                  <p:cond evt="onClick" delay="0">
                    <p:tgtEl>
                      <p:spTgt spid="41"/>
                    </p:tgtEl>
                  </p:cond>
                </p:stCondLst>
                <p:endSync evt="end" delay="0">
                  <p:rtn val="all"/>
                </p:endSync>
                <p:childTnLst>
                  <p:par>
                    <p:cTn id="54" fill="hold">
                      <p:stCondLst>
                        <p:cond delay="0"/>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up)">
                                      <p:cBhvr>
                                        <p:cTn id="58" dur="500"/>
                                        <p:tgtEl>
                                          <p:spTgt spid="7"/>
                                        </p:tgtEl>
                                      </p:cBhvr>
                                    </p:animEffect>
                                  </p:childTnLst>
                                </p:cTn>
                              </p:par>
                            </p:childTnLst>
                          </p:cTn>
                        </p:par>
                      </p:childTnLst>
                    </p:cTn>
                  </p:par>
                </p:childTnLst>
              </p:cTn>
              <p:nextCondLst>
                <p:cond evt="onClick" delay="0">
                  <p:tgtEl>
                    <p:spTgt spid="41"/>
                  </p:tgtEl>
                </p:cond>
              </p:nextCondLst>
            </p:seq>
          </p:childTnLst>
        </p:cTn>
      </p:par>
    </p:tnLst>
    <p:bldLst>
      <p:bldP spid="41" grpId="0" animBg="1"/>
      <p:bldP spid="41" grpId="1" animBg="1"/>
      <p:bldP spid="37" grpId="0" animBg="1"/>
      <p:bldP spid="37" grpId="1" animBg="1"/>
      <p:bldP spid="32" grpId="0" animBg="1"/>
      <p:bldP spid="32" grpId="1" animBg="1"/>
      <p:bldP spid="49" grpId="0" animBg="1"/>
      <p:bldP spid="49" grpId="1" animBg="1"/>
    </p:bldLst>
  </p:timing>
</p:sld>
</file>

<file path=ppt/theme/theme1.xml><?xml version="1.0" encoding="utf-8"?>
<a:theme xmlns:a="http://schemas.openxmlformats.org/drawingml/2006/main" name="Office Theme">
  <a:themeElements>
    <a:clrScheme name="WWF Lime Green Hyperlink">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73BE50"/>
      </a:hlink>
      <a:folHlink>
        <a:srgbClr val="00B9AF"/>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1B37D4A5-90BB-4844-98B2-369F398C181C}" vid="{00783449-5817-44E1-8606-1A7DF4C9CE7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WF Orange Hyperlink">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FA9632"/>
    </a:hlink>
    <a:folHlink>
      <a:srgbClr val="F06E41"/>
    </a:folHlink>
  </a:clrScheme>
</a:themeOverride>
</file>

<file path=docProps/app.xml><?xml version="1.0" encoding="utf-8"?>
<Properties xmlns="http://schemas.openxmlformats.org/officeDocument/2006/extended-properties" xmlns:vt="http://schemas.openxmlformats.org/officeDocument/2006/docPropsVTypes">
  <Template>PowerPoint Template</Template>
  <TotalTime>879</TotalTime>
  <Words>1699</Words>
  <Application>Microsoft Office PowerPoint</Application>
  <PresentationFormat>On-screen Show (4:3)</PresentationFormat>
  <Paragraphs>142</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Roboto</vt:lpstr>
      <vt:lpstr>Calibri</vt:lpstr>
      <vt:lpstr>Arial</vt:lpstr>
      <vt:lpstr>Twinkl</vt:lpstr>
      <vt:lpstr>Office Theme</vt:lpstr>
      <vt:lpstr>PowerPoint Presentation</vt:lpstr>
      <vt:lpstr>PowerPoint Presentation</vt:lpstr>
      <vt:lpstr>Sir David Attenborough</vt:lpstr>
      <vt:lpstr>Sir David Attenborough</vt:lpstr>
      <vt:lpstr>A life on Our Planet</vt:lpstr>
      <vt:lpstr>A life on Our Planet</vt:lpstr>
      <vt:lpstr>The Four Imperatives</vt:lpstr>
      <vt:lpstr>The Anthropocene</vt:lpstr>
      <vt:lpstr>How Many People Are  There in the World? </vt:lpstr>
      <vt:lpstr>How Many People Are  There in the World?</vt:lpstr>
      <vt:lpstr>How Does It Affect the Planet?</vt:lpstr>
      <vt:lpstr>How Does It Affect the Planet?</vt:lpstr>
      <vt:lpstr>How Does It Affect the Planet?</vt:lpstr>
      <vt:lpstr>How Does It Affect the Planet?</vt:lpstr>
      <vt:lpstr>Biodiversity</vt:lpstr>
      <vt:lpstr>Why Do We Need Biodiversity?</vt:lpstr>
      <vt:lpstr>Why Do We Need Biodiversity?</vt:lpstr>
      <vt:lpstr>How Have Humans  Affected Biodiversity?</vt:lpstr>
      <vt:lpstr>Why Does This Matter?</vt:lpstr>
      <vt:lpstr>What Can We Do?</vt:lpstr>
      <vt:lpstr>What Can We 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Joshua Monteith</dc:creator>
  <cp:lastModifiedBy>Beth Pritchard</cp:lastModifiedBy>
  <cp:revision>51</cp:revision>
  <dcterms:created xsi:type="dcterms:W3CDTF">2020-09-28T09:25:06Z</dcterms:created>
  <dcterms:modified xsi:type="dcterms:W3CDTF">2020-11-12T21:10:20Z</dcterms:modified>
</cp:coreProperties>
</file>