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8" r:id="rId2"/>
    <p:sldId id="264" r:id="rId3"/>
    <p:sldId id="265" r:id="rId4"/>
    <p:sldId id="267" r:id="rId5"/>
    <p:sldId id="266" r:id="rId6"/>
    <p:sldId id="268" r:id="rId7"/>
    <p:sldId id="269" r:id="rId8"/>
  </p:sldIdLst>
  <p:sldSz cx="9144000" cy="6858000" type="screen4x3"/>
  <p:notesSz cx="6858000" cy="9144000"/>
  <p:embeddedFontLst>
    <p:embeddedFont>
      <p:font typeface="Twinkl SemiBold" pitchFamily="2" charset="0"/>
      <p:bold r:id="rId11"/>
    </p:embeddedFont>
    <p:embeddedFont>
      <p:font typeface="Sassoon Infant Rg" panose="02000503030000020003" pitchFamily="50" charset="0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Twinkl" pitchFamily="2" charset="0"/>
      <p:regular r:id="rId18"/>
      <p:bold r:id="rId19"/>
    </p:embeddedFont>
    <p:embeddedFont>
      <p:font typeface="Tuffy" panose="020B0603060100000000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B2AF"/>
    <a:srgbClr val="D13933"/>
    <a:srgbClr val="92D050"/>
    <a:srgbClr val="FFCC66"/>
    <a:srgbClr val="1C1C1C"/>
    <a:srgbClr val="CC3300"/>
    <a:srgbClr val="FDFDFD"/>
    <a:srgbClr val="21A6F9"/>
    <a:srgbClr val="FEFBDA"/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338" y="84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180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4CE4B-99D3-4B28-9EDD-E336CE74A451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4EEEB-47B8-410F-958B-D9C1EC9C8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915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Click the ‘Spin’ button to make the spinner spin</a:t>
            </a:r>
            <a:r>
              <a:rPr lang="en-GB" baseline="0" dirty="0" smtClean="0"/>
              <a:t> </a:t>
            </a:r>
            <a:r>
              <a:rPr lang="en-GB" baseline="0" dirty="0" smtClean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4EEEB-47B8-410F-958B-D9C1EC9C830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80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4EEEB-47B8-410F-958B-D9C1EC9C830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73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4EEEB-47B8-410F-958B-D9C1EC9C830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481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Twink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ses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71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le Clas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Whole Clas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90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vidual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ndividual Work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46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air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28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 Partne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1" name="Talking Partner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752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2" name="Group Work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96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tal and Oral Starte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>
                <a:latin typeface="Twinkl" pitchFamily="2" charset="0"/>
              </a:rPr>
              <a:t> </a:t>
            </a:r>
            <a:endParaRPr lang="en-GB" sz="1350" dirty="0">
              <a:latin typeface="Twinkl" pitchFamily="2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1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800" y="61200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 SemiBold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4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3" r:id="rId9"/>
    <p:sldLayoutId id="2147483672" r:id="rId10"/>
    <p:sldLayoutId id="2147483664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337538" y="5802923"/>
            <a:ext cx="445477" cy="175846"/>
          </a:xfrm>
          <a:prstGeom prst="roundRect">
            <a:avLst/>
          </a:prstGeom>
          <a:solidFill>
            <a:srgbClr val="B1B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Twinkl Logo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519" y="5719763"/>
            <a:ext cx="5889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55650" y="1045481"/>
            <a:ext cx="7632700" cy="508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Twinkl" pitchFamily="2" charset="0"/>
              </a:rPr>
              <a:t>What do these two words have in common?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55650" y="5025846"/>
            <a:ext cx="7632700" cy="698934"/>
          </a:xfrm>
          <a:prstGeom prst="roundRect">
            <a:avLst>
              <a:gd name="adj" fmla="val 745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Both words have the same long /a/ sound but unusually here it is spelt with ‘</a:t>
            </a:r>
            <a:r>
              <a:rPr lang="en-GB" dirty="0" err="1" smtClean="0">
                <a:solidFill>
                  <a:sysClr val="windowText" lastClr="000000"/>
                </a:solidFill>
                <a:latin typeface="Twinkl" pitchFamily="2" charset="0"/>
              </a:rPr>
              <a:t>ei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’.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17456" y="1790536"/>
            <a:ext cx="2947144" cy="2993137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5220108" y="1975171"/>
            <a:ext cx="2541840" cy="215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5" t="-1" r="2" b="1762"/>
          <a:stretch/>
        </p:blipFill>
        <p:spPr>
          <a:xfrm>
            <a:off x="5220677" y="2366993"/>
            <a:ext cx="1251175" cy="1767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2" b="72992"/>
          <a:stretch/>
        </p:blipFill>
        <p:spPr>
          <a:xfrm>
            <a:off x="5219898" y="3384144"/>
            <a:ext cx="1061417" cy="7470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92"/>
          <a:stretch/>
        </p:blipFill>
        <p:spPr>
          <a:xfrm>
            <a:off x="6425802" y="2337709"/>
            <a:ext cx="1334875" cy="17990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6" b="72813"/>
          <a:stretch/>
        </p:blipFill>
        <p:spPr>
          <a:xfrm>
            <a:off x="6753851" y="3381153"/>
            <a:ext cx="1006826" cy="751994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017456" y="4177703"/>
            <a:ext cx="294714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Twinkl" pitchFamily="2" charset="0"/>
              </a:rPr>
              <a:t>n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eighbour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9734" y="1790536"/>
            <a:ext cx="2947144" cy="2993137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392385" y="1975171"/>
            <a:ext cx="2541840" cy="215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1189734" y="4180349"/>
            <a:ext cx="2947144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eighth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4489" y="2065807"/>
            <a:ext cx="1977633" cy="197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55650" y="1045481"/>
            <a:ext cx="7632700" cy="508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Twinkl" pitchFamily="2" charset="0"/>
              </a:rPr>
              <a:t>What 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other ways can a long /a/ be formed in words?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55650" y="5025847"/>
            <a:ext cx="7632700" cy="706738"/>
          </a:xfrm>
          <a:prstGeom prst="roundRect">
            <a:avLst>
              <a:gd name="adj" fmla="val 918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But this week, we are looking at words that have a long /a/ sound made with ‘</a:t>
            </a:r>
            <a:r>
              <a:rPr lang="en-GB" dirty="0" err="1" smtClean="0">
                <a:solidFill>
                  <a:sysClr val="windowText" lastClr="000000"/>
                </a:solidFill>
                <a:latin typeface="Twinkl" pitchFamily="2" charset="0"/>
              </a:rPr>
              <a:t>ei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’…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6694" y="2066694"/>
            <a:ext cx="2304473" cy="24459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013556" y="2251328"/>
            <a:ext cx="1987552" cy="16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1013556" y="3956081"/>
            <a:ext cx="1870321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B0F0"/>
                </a:solidFill>
                <a:latin typeface="Twinkl" pitchFamily="2" charset="0"/>
              </a:rPr>
              <a:t>a</a:t>
            </a:r>
            <a:r>
              <a:rPr lang="en-GB" b="1" dirty="0" smtClean="0">
                <a:solidFill>
                  <a:srgbClr val="00B0F0"/>
                </a:solidFill>
                <a:latin typeface="Twinkl" pitchFamily="2" charset="0"/>
              </a:rPr>
              <a:t>-e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 as in sn</a:t>
            </a:r>
            <a:r>
              <a:rPr lang="en-GB" dirty="0" smtClean="0">
                <a:solidFill>
                  <a:srgbClr val="00B0F0"/>
                </a:solidFill>
                <a:latin typeface="Twinkl" pitchFamily="2" charset="0"/>
              </a:rPr>
              <a:t>a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k</a:t>
            </a:r>
            <a:r>
              <a:rPr lang="en-GB" dirty="0" smtClean="0">
                <a:solidFill>
                  <a:srgbClr val="00B0F0"/>
                </a:solidFill>
                <a:latin typeface="Twinkl" pitchFamily="2" charset="0"/>
              </a:rPr>
              <a:t>e</a:t>
            </a:r>
            <a:endParaRPr lang="en-GB" dirty="0">
              <a:solidFill>
                <a:srgbClr val="00B0F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13" y="2654752"/>
            <a:ext cx="1834437" cy="90688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19762" y="2066694"/>
            <a:ext cx="2304473" cy="24459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3578222" y="2251328"/>
            <a:ext cx="1987552" cy="16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3636839" y="3972265"/>
            <a:ext cx="1870321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rgbClr val="00B0F0"/>
                </a:solidFill>
                <a:latin typeface="Twinkl" pitchFamily="2" charset="0"/>
              </a:rPr>
              <a:t>a</a:t>
            </a:r>
            <a:r>
              <a:rPr lang="en-GB" b="1" dirty="0" err="1" smtClean="0">
                <a:solidFill>
                  <a:srgbClr val="00B0F0"/>
                </a:solidFill>
                <a:latin typeface="Twinkl" pitchFamily="2" charset="0"/>
              </a:rPr>
              <a:t>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 as in tr</a:t>
            </a:r>
            <a:r>
              <a:rPr lang="en-GB" dirty="0" smtClean="0">
                <a:solidFill>
                  <a:srgbClr val="00B0F0"/>
                </a:solidFill>
                <a:latin typeface="Twinkl" pitchFamily="2" charset="0"/>
              </a:rPr>
              <a:t>ai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n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652" y="2439071"/>
            <a:ext cx="1899138" cy="138523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982830" y="2066694"/>
            <a:ext cx="2304473" cy="24459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6141290" y="2251328"/>
            <a:ext cx="1987552" cy="16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6199905" y="3956081"/>
            <a:ext cx="1870321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B0F0"/>
                </a:solidFill>
                <a:latin typeface="Twinkl" pitchFamily="2" charset="0"/>
              </a:rPr>
              <a:t>a</a:t>
            </a:r>
            <a:r>
              <a:rPr lang="en-GB" b="1" dirty="0" smtClean="0">
                <a:solidFill>
                  <a:srgbClr val="00B0F0"/>
                </a:solidFill>
                <a:latin typeface="Twinkl" pitchFamily="2" charset="0"/>
              </a:rPr>
              <a:t>y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 as in pray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763" y="2274775"/>
            <a:ext cx="1224021" cy="162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5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55650" y="728662"/>
            <a:ext cx="7632700" cy="6515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Work with a partner, can you think of any other words that have a long /a/ made using ‘</a:t>
            </a:r>
            <a:r>
              <a:rPr lang="en-GB" dirty="0" err="1" smtClean="0">
                <a:solidFill>
                  <a:sysClr val="windowText" lastClr="000000"/>
                </a:solidFill>
                <a:latin typeface="Twinkl" pitchFamily="2" charset="0"/>
              </a:rPr>
              <a:t>ei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’?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31762" y="1462436"/>
            <a:ext cx="5480473" cy="434512"/>
          </a:xfrm>
          <a:prstGeom prst="roundRect">
            <a:avLst>
              <a:gd name="adj" fmla="val 1416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Write any words you can think of on a whiteboard.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1527818" y="3480140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eight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2692311" y="4417972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vein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929554" y="3480140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eighty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206731" y="4417972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veil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6371224" y="3480140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weight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1527818" y="5183893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beige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929554" y="5183893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sleigh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6371224" y="5183893"/>
            <a:ext cx="1277177" cy="859693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</a:rPr>
              <a:t>freight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93652" y="1988810"/>
            <a:ext cx="1377439" cy="1398934"/>
            <a:chOff x="5017454" y="1790536"/>
            <a:chExt cx="2947146" cy="2993137"/>
          </a:xfrm>
        </p:grpSpPr>
        <p:sp>
          <p:nvSpPr>
            <p:cNvPr id="13" name="Rectangle 12"/>
            <p:cNvSpPr/>
            <p:nvPr/>
          </p:nvSpPr>
          <p:spPr>
            <a:xfrm>
              <a:off x="5017456" y="1790536"/>
              <a:ext cx="2947144" cy="2993137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220108" y="1975171"/>
              <a:ext cx="2541840" cy="2158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15" t="-1" r="2" b="1762"/>
            <a:stretch/>
          </p:blipFill>
          <p:spPr>
            <a:xfrm>
              <a:off x="5220677" y="2366993"/>
              <a:ext cx="1251175" cy="176734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62" b="72992"/>
            <a:stretch/>
          </p:blipFill>
          <p:spPr>
            <a:xfrm>
              <a:off x="5219898" y="3384144"/>
              <a:ext cx="1061417" cy="74702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692"/>
            <a:stretch/>
          </p:blipFill>
          <p:spPr>
            <a:xfrm>
              <a:off x="6425802" y="2337709"/>
              <a:ext cx="1334875" cy="1799042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26" b="72813"/>
            <a:stretch/>
          </p:blipFill>
          <p:spPr>
            <a:xfrm>
              <a:off x="6753851" y="3381153"/>
              <a:ext cx="1006826" cy="751994"/>
            </a:xfrm>
            <a:prstGeom prst="rect">
              <a:avLst/>
            </a:prstGeom>
          </p:spPr>
        </p:pic>
        <p:sp>
          <p:nvSpPr>
            <p:cNvPr id="19" name="Rounded Rectangle 18"/>
            <p:cNvSpPr/>
            <p:nvPr/>
          </p:nvSpPr>
          <p:spPr>
            <a:xfrm>
              <a:off x="5017454" y="4177702"/>
              <a:ext cx="2947144" cy="5079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ysClr val="windowText" lastClr="000000"/>
                  </a:solidFill>
                  <a:latin typeface="Twinkl" pitchFamily="2" charset="0"/>
                </a:rPr>
                <a:t>n</a:t>
              </a:r>
              <a:r>
                <a:rPr lang="en-GB" dirty="0" smtClean="0">
                  <a:solidFill>
                    <a:sysClr val="windowText" lastClr="000000"/>
                  </a:solidFill>
                  <a:latin typeface="Twinkl" pitchFamily="2" charset="0"/>
                </a:rPr>
                <a:t>eighbour</a:t>
              </a:r>
              <a:endParaRPr lang="en-GB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686371" y="1988810"/>
            <a:ext cx="1377438" cy="1398934"/>
            <a:chOff x="1189734" y="1790536"/>
            <a:chExt cx="2947144" cy="2993137"/>
          </a:xfrm>
        </p:grpSpPr>
        <p:sp>
          <p:nvSpPr>
            <p:cNvPr id="21" name="Rectangle 20"/>
            <p:cNvSpPr/>
            <p:nvPr/>
          </p:nvSpPr>
          <p:spPr>
            <a:xfrm>
              <a:off x="1189734" y="1790536"/>
              <a:ext cx="2947144" cy="2993137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92385" y="1975171"/>
              <a:ext cx="2541840" cy="2158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189734" y="4180349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ysClr val="windowText" lastClr="000000"/>
                  </a:solidFill>
                  <a:latin typeface="Twinkl" pitchFamily="2" charset="0"/>
                </a:rPr>
                <a:t>eighth</a:t>
              </a:r>
              <a:endParaRPr lang="en-GB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674489" y="2065807"/>
              <a:ext cx="1977633" cy="19776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79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03"/>
          <a:stretch/>
        </p:blipFill>
        <p:spPr>
          <a:xfrm>
            <a:off x="539250" y="2274277"/>
            <a:ext cx="3949622" cy="4141299"/>
          </a:xfrm>
          <a:prstGeom prst="rect">
            <a:avLst/>
          </a:prstGeom>
        </p:spPr>
      </p:pic>
      <p:sp>
        <p:nvSpPr>
          <p:cNvPr id="36" name="Rounded Rectangle 35"/>
          <p:cNvSpPr/>
          <p:nvPr/>
        </p:nvSpPr>
        <p:spPr>
          <a:xfrm>
            <a:off x="755649" y="763119"/>
            <a:ext cx="7632701" cy="1055420"/>
          </a:xfrm>
          <a:prstGeom prst="roundRect">
            <a:avLst>
              <a:gd name="adj" fmla="val 296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Now work with your partner to write an exciting sentence that contains that ‘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ei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’ word on your </a:t>
            </a:r>
            <a:r>
              <a:rPr lang="en-GB" dirty="0" smtClean="0">
                <a:solidFill>
                  <a:schemeClr val="tx1"/>
                </a:solidFill>
                <a:latin typeface="Twinkl" pitchFamily="2" charset="0"/>
              </a:rPr>
              <a:t>whiteboards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. Does your sentence contain an exciting verb</a:t>
            </a:r>
            <a:r>
              <a:rPr lang="en-GB" dirty="0" smtClean="0">
                <a:solidFill>
                  <a:schemeClr val="tx1"/>
                </a:solidFill>
                <a:latin typeface="Twinkl" pitchFamily="2" charset="0"/>
              </a:rPr>
              <a:t>? 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Could you add an ambitious adjective</a:t>
            </a:r>
            <a:r>
              <a:rPr lang="en-GB" dirty="0" smtClean="0">
                <a:solidFill>
                  <a:schemeClr val="tx1"/>
                </a:solidFill>
                <a:latin typeface="Twinkl" pitchFamily="2" charset="0"/>
              </a:rPr>
              <a:t>? </a:t>
            </a:r>
            <a:endParaRPr lang="en-GB" dirty="0">
              <a:solidFill>
                <a:schemeClr val="tx1"/>
              </a:solidFill>
              <a:latin typeface="Twinkl" pitchFamily="2" charset="0"/>
            </a:endParaRPr>
          </a:p>
        </p:txBody>
      </p:sp>
      <p:sp>
        <p:nvSpPr>
          <p:cNvPr id="7" name="Spin Trigger"/>
          <p:cNvSpPr/>
          <p:nvPr/>
        </p:nvSpPr>
        <p:spPr>
          <a:xfrm>
            <a:off x="5777754" y="5592640"/>
            <a:ext cx="1135673" cy="500185"/>
          </a:xfrm>
          <a:prstGeom prst="homePlate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  <a:latin typeface="Twinkl SemiBold" pitchFamily="2" charset="0"/>
              </a:rPr>
              <a:t>Spin</a:t>
            </a:r>
            <a:endParaRPr lang="en-GB" dirty="0">
              <a:solidFill>
                <a:sysClr val="windowText" lastClr="000000"/>
              </a:solidFill>
              <a:latin typeface="Twinkl SemiBold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30810"/>
            <a:ext cx="3547182" cy="3547182"/>
          </a:xfrm>
          <a:prstGeom prst="rect">
            <a:avLst/>
          </a:prstGeom>
          <a:ln>
            <a:noFill/>
          </a:ln>
        </p:spPr>
      </p:pic>
      <p:sp>
        <p:nvSpPr>
          <p:cNvPr id="12" name="Pentagon 11"/>
          <p:cNvSpPr/>
          <p:nvPr/>
        </p:nvSpPr>
        <p:spPr>
          <a:xfrm rot="10800000">
            <a:off x="7958259" y="3588675"/>
            <a:ext cx="544167" cy="243357"/>
          </a:xfrm>
          <a:prstGeom prst="homePlate">
            <a:avLst>
              <a:gd name="adj" fmla="val 47878"/>
            </a:avLst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ysClr val="windowText" lastClr="000000"/>
              </a:solidFill>
              <a:latin typeface="Twinkl" pitchFamily="2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440575" y="5592640"/>
            <a:ext cx="4231178" cy="50018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Click the button to spin the wheel!</a:t>
            </a:r>
            <a:endParaRPr lang="en-GB" dirty="0">
              <a:solidFill>
                <a:sysClr val="windowText" lastClr="000000"/>
              </a:solidFill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6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780000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840000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240000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60000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9360000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60000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160000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160000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280000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7280000">
                                      <p:cBhvr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5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>
          <a:xfrm>
            <a:off x="1849192" y="1506062"/>
            <a:ext cx="3219653" cy="2167212"/>
          </a:xfrm>
          <a:custGeom>
            <a:avLst/>
            <a:gdLst>
              <a:gd name="connsiteX0" fmla="*/ 827703 w 1661716"/>
              <a:gd name="connsiteY0" fmla="*/ 0 h 1118534"/>
              <a:gd name="connsiteX1" fmla="*/ 1005777 w 1661716"/>
              <a:gd name="connsiteY1" fmla="*/ 83979 h 1118534"/>
              <a:gd name="connsiteX2" fmla="*/ 1018162 w 1661716"/>
              <a:gd name="connsiteY2" fmla="*/ 104392 h 1118534"/>
              <a:gd name="connsiteX3" fmla="*/ 1025904 w 1661716"/>
              <a:gd name="connsiteY3" fmla="*/ 92909 h 1118534"/>
              <a:gd name="connsiteX4" fmla="*/ 1174735 w 1661716"/>
              <a:gd name="connsiteY4" fmla="*/ 31261 h 1118534"/>
              <a:gd name="connsiteX5" fmla="*/ 1368674 w 1661716"/>
              <a:gd name="connsiteY5" fmla="*/ 159812 h 1118534"/>
              <a:gd name="connsiteX6" fmla="*/ 1380097 w 1661716"/>
              <a:gd name="connsiteY6" fmla="*/ 216392 h 1118534"/>
              <a:gd name="connsiteX7" fmla="*/ 1408818 w 1661716"/>
              <a:gd name="connsiteY7" fmla="*/ 207476 h 1118534"/>
              <a:gd name="connsiteX8" fmla="*/ 1451237 w 1661716"/>
              <a:gd name="connsiteY8" fmla="*/ 203200 h 1118534"/>
              <a:gd name="connsiteX9" fmla="*/ 1661716 w 1661716"/>
              <a:gd name="connsiteY9" fmla="*/ 413679 h 1118534"/>
              <a:gd name="connsiteX10" fmla="*/ 1613653 w 1661716"/>
              <a:gd name="connsiteY10" fmla="*/ 547563 h 1118534"/>
              <a:gd name="connsiteX11" fmla="*/ 1587460 w 1661716"/>
              <a:gd name="connsiteY11" fmla="*/ 570240 h 1118534"/>
              <a:gd name="connsiteX12" fmla="*/ 1600068 w 1661716"/>
              <a:gd name="connsiteY12" fmla="*/ 578741 h 1118534"/>
              <a:gd name="connsiteX13" fmla="*/ 1661716 w 1661716"/>
              <a:gd name="connsiteY13" fmla="*/ 727572 h 1118534"/>
              <a:gd name="connsiteX14" fmla="*/ 1451237 w 1661716"/>
              <a:gd name="connsiteY14" fmla="*/ 938051 h 1118534"/>
              <a:gd name="connsiteX15" fmla="*/ 1369309 w 1661716"/>
              <a:gd name="connsiteY15" fmla="*/ 921511 h 1118534"/>
              <a:gd name="connsiteX16" fmla="*/ 1356208 w 1661716"/>
              <a:gd name="connsiteY16" fmla="*/ 912678 h 1118534"/>
              <a:gd name="connsiteX17" fmla="*/ 1323566 w 1661716"/>
              <a:gd name="connsiteY17" fmla="*/ 961092 h 1118534"/>
              <a:gd name="connsiteX18" fmla="*/ 1174735 w 1661716"/>
              <a:gd name="connsiteY18" fmla="*/ 1022740 h 1118534"/>
              <a:gd name="connsiteX19" fmla="*/ 1092807 w 1661716"/>
              <a:gd name="connsiteY19" fmla="*/ 1006200 h 1118534"/>
              <a:gd name="connsiteX20" fmla="*/ 1059890 w 1661716"/>
              <a:gd name="connsiteY20" fmla="*/ 984006 h 1118534"/>
              <a:gd name="connsiteX21" fmla="*/ 1029222 w 1661716"/>
              <a:gd name="connsiteY21" fmla="*/ 1034555 h 1118534"/>
              <a:gd name="connsiteX22" fmla="*/ 851148 w 1661716"/>
              <a:gd name="connsiteY22" fmla="*/ 1118534 h 1118534"/>
              <a:gd name="connsiteX23" fmla="*/ 638513 w 1661716"/>
              <a:gd name="connsiteY23" fmla="*/ 977590 h 1118534"/>
              <a:gd name="connsiteX24" fmla="*/ 635258 w 1661716"/>
              <a:gd name="connsiteY24" fmla="*/ 961466 h 1118534"/>
              <a:gd name="connsiteX25" fmla="*/ 568909 w 1661716"/>
              <a:gd name="connsiteY25" fmla="*/ 1006200 h 1118534"/>
              <a:gd name="connsiteX26" fmla="*/ 486981 w 1661716"/>
              <a:gd name="connsiteY26" fmla="*/ 1022740 h 1118534"/>
              <a:gd name="connsiteX27" fmla="*/ 338150 w 1661716"/>
              <a:gd name="connsiteY27" fmla="*/ 961092 h 1118534"/>
              <a:gd name="connsiteX28" fmla="*/ 305508 w 1661716"/>
              <a:gd name="connsiteY28" fmla="*/ 912678 h 1118534"/>
              <a:gd name="connsiteX29" fmla="*/ 292407 w 1661716"/>
              <a:gd name="connsiteY29" fmla="*/ 921511 h 1118534"/>
              <a:gd name="connsiteX30" fmla="*/ 210479 w 1661716"/>
              <a:gd name="connsiteY30" fmla="*/ 938051 h 1118534"/>
              <a:gd name="connsiteX31" fmla="*/ 0 w 1661716"/>
              <a:gd name="connsiteY31" fmla="*/ 727572 h 1118534"/>
              <a:gd name="connsiteX32" fmla="*/ 61648 w 1661716"/>
              <a:gd name="connsiteY32" fmla="*/ 578741 h 1118534"/>
              <a:gd name="connsiteX33" fmla="*/ 73685 w 1661716"/>
              <a:gd name="connsiteY33" fmla="*/ 570626 h 1118534"/>
              <a:gd name="connsiteX34" fmla="*/ 61648 w 1661716"/>
              <a:gd name="connsiteY34" fmla="*/ 562510 h 1118534"/>
              <a:gd name="connsiteX35" fmla="*/ 0 w 1661716"/>
              <a:gd name="connsiteY35" fmla="*/ 413679 h 1118534"/>
              <a:gd name="connsiteX36" fmla="*/ 210479 w 1661716"/>
              <a:gd name="connsiteY36" fmla="*/ 203200 h 1118534"/>
              <a:gd name="connsiteX37" fmla="*/ 252898 w 1661716"/>
              <a:gd name="connsiteY37" fmla="*/ 207476 h 1118534"/>
              <a:gd name="connsiteX38" fmla="*/ 281620 w 1661716"/>
              <a:gd name="connsiteY38" fmla="*/ 216392 h 1118534"/>
              <a:gd name="connsiteX39" fmla="*/ 293043 w 1661716"/>
              <a:gd name="connsiteY39" fmla="*/ 159812 h 1118534"/>
              <a:gd name="connsiteX40" fmla="*/ 486981 w 1661716"/>
              <a:gd name="connsiteY40" fmla="*/ 31261 h 1118534"/>
              <a:gd name="connsiteX41" fmla="*/ 604662 w 1661716"/>
              <a:gd name="connsiteY41" fmla="*/ 67208 h 1118534"/>
              <a:gd name="connsiteX42" fmla="*/ 641943 w 1661716"/>
              <a:gd name="connsiteY42" fmla="*/ 101083 h 1118534"/>
              <a:gd name="connsiteX43" fmla="*/ 664524 w 1661716"/>
              <a:gd name="connsiteY43" fmla="*/ 67591 h 1118534"/>
              <a:gd name="connsiteX44" fmla="*/ 827703 w 1661716"/>
              <a:gd name="connsiteY44" fmla="*/ 0 h 111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661716" h="1118534">
                <a:moveTo>
                  <a:pt x="827703" y="0"/>
                </a:moveTo>
                <a:cubicBezTo>
                  <a:pt x="899394" y="0"/>
                  <a:pt x="963450" y="32691"/>
                  <a:pt x="1005777" y="83979"/>
                </a:cubicBezTo>
                <a:lnTo>
                  <a:pt x="1018162" y="104392"/>
                </a:lnTo>
                <a:lnTo>
                  <a:pt x="1025904" y="92909"/>
                </a:lnTo>
                <a:cubicBezTo>
                  <a:pt x="1063993" y="54820"/>
                  <a:pt x="1116613" y="31261"/>
                  <a:pt x="1174735" y="31261"/>
                </a:cubicBezTo>
                <a:cubicBezTo>
                  <a:pt x="1261918" y="31261"/>
                  <a:pt x="1336721" y="84268"/>
                  <a:pt x="1368674" y="159812"/>
                </a:cubicBezTo>
                <a:lnTo>
                  <a:pt x="1380097" y="216392"/>
                </a:lnTo>
                <a:lnTo>
                  <a:pt x="1408818" y="207476"/>
                </a:lnTo>
                <a:cubicBezTo>
                  <a:pt x="1422520" y="204673"/>
                  <a:pt x="1436707" y="203200"/>
                  <a:pt x="1451237" y="203200"/>
                </a:cubicBezTo>
                <a:cubicBezTo>
                  <a:pt x="1567481" y="203200"/>
                  <a:pt x="1661716" y="297435"/>
                  <a:pt x="1661716" y="413679"/>
                </a:cubicBezTo>
                <a:cubicBezTo>
                  <a:pt x="1661716" y="464536"/>
                  <a:pt x="1643679" y="511180"/>
                  <a:pt x="1613653" y="547563"/>
                </a:cubicBezTo>
                <a:lnTo>
                  <a:pt x="1587460" y="570240"/>
                </a:lnTo>
                <a:lnTo>
                  <a:pt x="1600068" y="578741"/>
                </a:lnTo>
                <a:cubicBezTo>
                  <a:pt x="1638157" y="616830"/>
                  <a:pt x="1661716" y="669450"/>
                  <a:pt x="1661716" y="727572"/>
                </a:cubicBezTo>
                <a:cubicBezTo>
                  <a:pt x="1661716" y="843816"/>
                  <a:pt x="1567481" y="938051"/>
                  <a:pt x="1451237" y="938051"/>
                </a:cubicBezTo>
                <a:cubicBezTo>
                  <a:pt x="1422176" y="938051"/>
                  <a:pt x="1394491" y="932161"/>
                  <a:pt x="1369309" y="921511"/>
                </a:cubicBezTo>
                <a:lnTo>
                  <a:pt x="1356208" y="912678"/>
                </a:lnTo>
                <a:lnTo>
                  <a:pt x="1323566" y="961092"/>
                </a:lnTo>
                <a:cubicBezTo>
                  <a:pt x="1285477" y="999181"/>
                  <a:pt x="1232857" y="1022740"/>
                  <a:pt x="1174735" y="1022740"/>
                </a:cubicBezTo>
                <a:cubicBezTo>
                  <a:pt x="1145674" y="1022740"/>
                  <a:pt x="1117989" y="1016850"/>
                  <a:pt x="1092807" y="1006200"/>
                </a:cubicBezTo>
                <a:lnTo>
                  <a:pt x="1059890" y="984006"/>
                </a:lnTo>
                <a:lnTo>
                  <a:pt x="1029222" y="1034555"/>
                </a:lnTo>
                <a:cubicBezTo>
                  <a:pt x="986895" y="1085843"/>
                  <a:pt x="922839" y="1118534"/>
                  <a:pt x="851148" y="1118534"/>
                </a:cubicBezTo>
                <a:cubicBezTo>
                  <a:pt x="755560" y="1118534"/>
                  <a:pt x="673546" y="1060417"/>
                  <a:pt x="638513" y="977590"/>
                </a:cubicBezTo>
                <a:lnTo>
                  <a:pt x="635258" y="961466"/>
                </a:lnTo>
                <a:lnTo>
                  <a:pt x="568909" y="1006200"/>
                </a:lnTo>
                <a:cubicBezTo>
                  <a:pt x="543728" y="1016850"/>
                  <a:pt x="516042" y="1022740"/>
                  <a:pt x="486981" y="1022740"/>
                </a:cubicBezTo>
                <a:cubicBezTo>
                  <a:pt x="428859" y="1022740"/>
                  <a:pt x="376239" y="999181"/>
                  <a:pt x="338150" y="961092"/>
                </a:cubicBezTo>
                <a:lnTo>
                  <a:pt x="305508" y="912678"/>
                </a:lnTo>
                <a:lnTo>
                  <a:pt x="292407" y="921511"/>
                </a:lnTo>
                <a:cubicBezTo>
                  <a:pt x="267226" y="932161"/>
                  <a:pt x="239540" y="938051"/>
                  <a:pt x="210479" y="938051"/>
                </a:cubicBezTo>
                <a:cubicBezTo>
                  <a:pt x="94235" y="938051"/>
                  <a:pt x="0" y="843816"/>
                  <a:pt x="0" y="727572"/>
                </a:cubicBezTo>
                <a:cubicBezTo>
                  <a:pt x="0" y="669450"/>
                  <a:pt x="23559" y="616830"/>
                  <a:pt x="61648" y="578741"/>
                </a:cubicBezTo>
                <a:lnTo>
                  <a:pt x="73685" y="570626"/>
                </a:lnTo>
                <a:lnTo>
                  <a:pt x="61648" y="562510"/>
                </a:lnTo>
                <a:cubicBezTo>
                  <a:pt x="23559" y="524421"/>
                  <a:pt x="0" y="471801"/>
                  <a:pt x="0" y="413679"/>
                </a:cubicBezTo>
                <a:cubicBezTo>
                  <a:pt x="0" y="297435"/>
                  <a:pt x="94235" y="203200"/>
                  <a:pt x="210479" y="203200"/>
                </a:cubicBezTo>
                <a:cubicBezTo>
                  <a:pt x="225010" y="203200"/>
                  <a:pt x="239196" y="204673"/>
                  <a:pt x="252898" y="207476"/>
                </a:cubicBezTo>
                <a:lnTo>
                  <a:pt x="281620" y="216392"/>
                </a:lnTo>
                <a:lnTo>
                  <a:pt x="293043" y="159812"/>
                </a:lnTo>
                <a:cubicBezTo>
                  <a:pt x="324995" y="84268"/>
                  <a:pt x="399798" y="31261"/>
                  <a:pt x="486981" y="31261"/>
                </a:cubicBezTo>
                <a:cubicBezTo>
                  <a:pt x="530573" y="31261"/>
                  <a:pt x="571069" y="44513"/>
                  <a:pt x="604662" y="67208"/>
                </a:cubicBezTo>
                <a:lnTo>
                  <a:pt x="641943" y="101083"/>
                </a:lnTo>
                <a:lnTo>
                  <a:pt x="664524" y="67591"/>
                </a:lnTo>
                <a:cubicBezTo>
                  <a:pt x="706285" y="25830"/>
                  <a:pt x="763978" y="0"/>
                  <a:pt x="827703" y="0"/>
                </a:cubicBezTo>
                <a:close/>
              </a:path>
            </a:pathLst>
          </a:custGeom>
          <a:solidFill>
            <a:srgbClr val="FDFDF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180000" rtlCol="0" anchor="ctr"/>
          <a:lstStyle/>
          <a:p>
            <a:pPr algn="ctr"/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Don’t forget to practise how to create a long sound /a/ sound using ‘</a:t>
            </a:r>
            <a:r>
              <a:rPr lang="en-GB" dirty="0" err="1" smtClean="0">
                <a:solidFill>
                  <a:sysClr val="windowText" lastClr="000000"/>
                </a:solidFill>
                <a:latin typeface="Twinkl" pitchFamily="2" charset="0"/>
              </a:rPr>
              <a:t>ei</a:t>
            </a:r>
            <a:r>
              <a:rPr lang="en-GB" dirty="0" smtClean="0">
                <a:solidFill>
                  <a:sysClr val="windowText" lastClr="000000"/>
                </a:solidFill>
                <a:latin typeface="Twinkl" pitchFamily="2" charset="0"/>
              </a:rPr>
              <a:t>’.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45062" y="769145"/>
            <a:ext cx="5510676" cy="454108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en-GB" dirty="0">
                <a:solidFill>
                  <a:sysClr val="windowText" lastClr="000000"/>
                </a:solidFill>
                <a:latin typeface="Twinkl" pitchFamily="2" charset="0"/>
              </a:rPr>
              <a:t>Here are your spelling words for this week.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14" y="3205067"/>
            <a:ext cx="5870772" cy="320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" t="20973" r="83816" b="11854"/>
          <a:stretch/>
        </p:blipFill>
        <p:spPr>
          <a:xfrm>
            <a:off x="6472673" y="769548"/>
            <a:ext cx="1614571" cy="53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76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1487</TotalTime>
  <Words>211</Words>
  <Application>Microsoft Office PowerPoint</Application>
  <PresentationFormat>On-screen Show (4:3)</PresentationFormat>
  <Paragraphs>30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Twinkl SemiBold</vt:lpstr>
      <vt:lpstr>Arial</vt:lpstr>
      <vt:lpstr>Wingdings</vt:lpstr>
      <vt:lpstr>Sassoon Infant Rg</vt:lpstr>
      <vt:lpstr>Calibri</vt:lpstr>
      <vt:lpstr>Twinkl</vt:lpstr>
      <vt:lpstr>Tuffy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Rachel Leather</cp:lastModifiedBy>
  <cp:revision>112</cp:revision>
  <dcterms:created xsi:type="dcterms:W3CDTF">2014-10-01T16:09:27Z</dcterms:created>
  <dcterms:modified xsi:type="dcterms:W3CDTF">2018-06-28T09:08:00Z</dcterms:modified>
</cp:coreProperties>
</file>