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handoutMasterIdLst>
    <p:handoutMasterId r:id="rId15"/>
  </p:handoutMasterIdLst>
  <p:sldIdLst>
    <p:sldId id="258" r:id="rId2"/>
    <p:sldId id="264" r:id="rId3"/>
    <p:sldId id="278" r:id="rId4"/>
    <p:sldId id="279" r:id="rId5"/>
    <p:sldId id="267" r:id="rId6"/>
    <p:sldId id="268" r:id="rId7"/>
    <p:sldId id="269" r:id="rId8"/>
    <p:sldId id="270" r:id="rId9"/>
    <p:sldId id="271" r:id="rId10"/>
    <p:sldId id="274" r:id="rId11"/>
    <p:sldId id="280" r:id="rId12"/>
    <p:sldId id="281" r:id="rId13"/>
    <p:sldId id="275" r:id="rId14"/>
  </p:sldIdLst>
  <p:sldSz cx="9144000" cy="6858000" type="screen4x3"/>
  <p:notesSz cx="6858000" cy="9144000"/>
  <p:embeddedFontLst>
    <p:embeddedFont>
      <p:font typeface="BPreplay" panose="02000503000000020004" charset="0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Sassoon Infant Md" panose="02000603050000020003" charset="0"/>
      <p:regular r:id="rId24"/>
    </p:embeddedFont>
    <p:embeddedFont>
      <p:font typeface="Sassoon Infant Rg" panose="02000503030000020003" charset="0"/>
      <p:regular r:id="rId25"/>
      <p:bold r:id="rId26"/>
    </p:embeddedFont>
    <p:embeddedFont>
      <p:font typeface="Twinkl" pitchFamily="2" charset="0"/>
      <p:regular r:id="rId27"/>
      <p:bold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6" pos="5443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59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95A5"/>
    <a:srgbClr val="FEFEFE"/>
    <a:srgbClr val="A0CFD5"/>
    <a:srgbClr val="A7E6DE"/>
    <a:srgbClr val="FEFBDA"/>
    <a:srgbClr val="FFFFE1"/>
    <a:srgbClr val="FDFDFD"/>
    <a:srgbClr val="AD8CC0"/>
    <a:srgbClr val="990167"/>
    <a:srgbClr val="2898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74" autoAdjust="0"/>
  </p:normalViewPr>
  <p:slideViewPr>
    <p:cSldViewPr snapToGrid="0" showGuides="1">
      <p:cViewPr varScale="1">
        <p:scale>
          <a:sx n="72" d="100"/>
          <a:sy n="72" d="100"/>
        </p:scale>
        <p:origin x="1308" y="78"/>
      </p:cViewPr>
      <p:guideLst>
        <p:guide orient="horz" pos="2160"/>
        <p:guide pos="2880"/>
        <p:guide pos="317"/>
        <p:guide orient="horz" pos="3997"/>
        <p:guide pos="5443"/>
        <p:guide orient="horz" pos="323"/>
        <p:guide pos="476"/>
        <p:guide orient="horz" pos="459"/>
        <p:guide orient="horz" pos="3838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29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 anchor="ctr" anchorCtr="1">
            <a:normAutofit/>
          </a:bodyPr>
          <a:lstStyle>
            <a:lvl1pPr algn="ctr">
              <a:defRPr sz="4000">
                <a:latin typeface="Sassoon Infant Md" panose="02000603050000020003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725" y="3602038"/>
            <a:ext cx="8201025" cy="1655762"/>
          </a:xfrm>
        </p:spPr>
        <p:txBody>
          <a:bodyPr/>
          <a:lstStyle>
            <a:lvl1pPr marL="0" indent="0" algn="ctr">
              <a:buNone/>
              <a:defRPr sz="24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4000" b="1">
                <a:latin typeface="Sassoon Infant Md" panose="02000603050000020003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Sassoon Infant Md" panose="02000603050000020003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BPreplay" panose="02000503000000020004" pitchFamily="50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BPreplay" panose="02000503000000020004" pitchFamily="50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3648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472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1C1C1C"/>
          </a:solidFill>
          <a:latin typeface="Sassoon Infant Md" panose="02000603050000020003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0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0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hyperlink" Target="http://www.bbc.co.uk/education/clips/zrdkjx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4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audio" Target="../media/media3.m4a"/><Relationship Id="rId16" Type="http://schemas.openxmlformats.org/officeDocument/2006/relationships/image" Target="../media/image27.png"/><Relationship Id="rId1" Type="http://schemas.microsoft.com/office/2007/relationships/media" Target="../media/media3.m4a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1.png"/><Relationship Id="rId11" Type="http://schemas.openxmlformats.org/officeDocument/2006/relationships/image" Target="../media/image10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.uk/education/clips/zpbvr82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52BFFE-B940-4491-8777-62BC5E0F08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520" y="5717255"/>
            <a:ext cx="588962" cy="3755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67FA6E-4F6C-4582-901F-5FEF33E722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41414" y="1639499"/>
            <a:ext cx="4746935" cy="44533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4"/>
            <a:ext cx="8220075" cy="1165001"/>
          </a:xfrm>
        </p:spPr>
        <p:txBody>
          <a:bodyPr>
            <a:normAutofit/>
          </a:bodyPr>
          <a:lstStyle/>
          <a:p>
            <a:r>
              <a:rPr lang="en-GB" dirty="0">
                <a:latin typeface="Twinkl" pitchFamily="2" charset="0"/>
              </a:rPr>
              <a:t>Particles and Properties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55650" y="1643724"/>
            <a:ext cx="2801817" cy="4449101"/>
          </a:xfrm>
          <a:prstGeom prst="rect">
            <a:avLst/>
          </a:prstGeom>
          <a:solidFill>
            <a:srgbClr val="FEFEFE"/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55650" y="1650777"/>
            <a:ext cx="2801817" cy="4442048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Now you have watched the demonstrations, have a look at the next slides and complete the activity.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Can you work out which diagram and explanation goes with each state?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961304" y="1825308"/>
            <a:ext cx="4107155" cy="4081708"/>
            <a:chOff x="3949862" y="1842287"/>
            <a:chExt cx="4107155" cy="40817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437787">
              <a:off x="3949862" y="1842287"/>
              <a:ext cx="2863808" cy="4050903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3209" y="1873092"/>
              <a:ext cx="2863808" cy="4050903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257244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2696" y="0"/>
            <a:ext cx="6318607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0A6AE2BB-6BF6-4F45-A4A4-CBFE6F2F04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521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964"/>
    </mc:Choice>
    <mc:Fallback>
      <p:transition spd="slow" advTm="289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149" y="0"/>
            <a:ext cx="6577701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EF840E9-08FB-4365-937A-E88ABDCACB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40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617"/>
    </mc:Choice>
    <mc:Fallback>
      <p:transition spd="slow" advTm="9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55650" y="2569804"/>
            <a:ext cx="2817284" cy="35230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4"/>
            <a:ext cx="8220075" cy="1165001"/>
          </a:xfrm>
        </p:spPr>
        <p:txBody>
          <a:bodyPr>
            <a:normAutofit/>
          </a:bodyPr>
          <a:lstStyle/>
          <a:p>
            <a:r>
              <a:rPr lang="en-GB" dirty="0">
                <a:latin typeface="Twinkl" pitchFamily="2" charset="0"/>
              </a:rPr>
              <a:t>Spotting States of Matter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55650" y="1643726"/>
            <a:ext cx="7632700" cy="8624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17" name="Content Placeholder 7"/>
          <p:cNvSpPr txBox="1">
            <a:spLocks/>
          </p:cNvSpPr>
          <p:nvPr/>
        </p:nvSpPr>
        <p:spPr>
          <a:xfrm>
            <a:off x="755650" y="2569804"/>
            <a:ext cx="2817284" cy="352302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dirty="0">
                <a:latin typeface="Twinkl" pitchFamily="2" charset="0"/>
              </a:rPr>
              <a:t>See which materials you can spot, and which states of matter they are.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619650" y="1650775"/>
            <a:ext cx="6768700" cy="855357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1600" dirty="0">
                <a:latin typeface="Twinkl" pitchFamily="2" charset="0"/>
              </a:rPr>
              <a:t>Watch this short film containing clips of different solids, liquids and gases.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4" r="2584"/>
          <a:stretch/>
        </p:blipFill>
        <p:spPr>
          <a:xfrm>
            <a:off x="3659716" y="2569804"/>
            <a:ext cx="4728633" cy="35230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504" y="2808727"/>
            <a:ext cx="1709108" cy="2362200"/>
          </a:xfrm>
          <a:prstGeom prst="rect">
            <a:avLst/>
          </a:prstGeom>
        </p:spPr>
      </p:pic>
      <p:pic>
        <p:nvPicPr>
          <p:cNvPr id="5" name="Picture 4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650" y="1646521"/>
            <a:ext cx="865707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1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334930" y="3044810"/>
            <a:ext cx="3053420" cy="3048015"/>
          </a:xfrm>
          <a:prstGeom prst="rect">
            <a:avLst/>
          </a:prstGeom>
          <a:solidFill>
            <a:srgbClr val="FEFEFE"/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4"/>
            <a:ext cx="8220075" cy="1165001"/>
          </a:xfrm>
        </p:spPr>
        <p:txBody>
          <a:bodyPr>
            <a:normAutofit/>
          </a:bodyPr>
          <a:lstStyle/>
          <a:p>
            <a:r>
              <a:rPr lang="en-GB" dirty="0">
                <a:latin typeface="Twinkl" pitchFamily="2" charset="0"/>
              </a:rPr>
              <a:t>Sorting Materials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55650" y="1643723"/>
            <a:ext cx="4495183" cy="444910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34930" y="1643723"/>
            <a:ext cx="3053420" cy="1306569"/>
          </a:xfrm>
          <a:prstGeom prst="rect">
            <a:avLst/>
          </a:prstGeom>
          <a:solidFill>
            <a:srgbClr val="FEFEFE"/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334930" y="1650777"/>
            <a:ext cx="3053420" cy="1299516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A material may be in one of three states: solid, liquid or gas.</a:t>
            </a:r>
          </a:p>
        </p:txBody>
      </p:sp>
      <p:sp>
        <p:nvSpPr>
          <p:cNvPr id="15" name="Content Placeholder 7"/>
          <p:cNvSpPr txBox="1">
            <a:spLocks/>
          </p:cNvSpPr>
          <p:nvPr/>
        </p:nvSpPr>
        <p:spPr>
          <a:xfrm>
            <a:off x="5334930" y="3044320"/>
            <a:ext cx="3053420" cy="3048506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>
                <a:latin typeface="Twinkl" pitchFamily="2" charset="0"/>
              </a:rPr>
              <a:t>Can you sort the materials on the following slides into solids, liquids or gases?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>
                <a:latin typeface="Twinkl" pitchFamily="2" charset="0"/>
              </a:rPr>
              <a:t>Think carefully about each one.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20074" y="1959249"/>
            <a:ext cx="4013581" cy="3970456"/>
            <a:chOff x="897467" y="1972477"/>
            <a:chExt cx="4013581" cy="39704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403485">
              <a:off x="1355048" y="1972477"/>
              <a:ext cx="3556000" cy="251393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7467" y="3429000"/>
              <a:ext cx="3556000" cy="251393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051" y="1591369"/>
            <a:ext cx="8842143" cy="3697323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6A039F8-9502-489F-9E85-A21AE1DF7A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3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483"/>
    </mc:Choice>
    <mc:Fallback>
      <p:transition spd="slow" advTm="164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201297" cy="33130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7581" y="3544927"/>
            <a:ext cx="4201296" cy="33130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7581" y="0"/>
            <a:ext cx="4201296" cy="3313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3514457"/>
            <a:ext cx="4239935" cy="3343543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3BCC707-9185-4AE6-9B2F-E765B33052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630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596"/>
    </mc:Choice>
    <mc:Fallback>
      <p:transition spd="slow" advTm="46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866768" y="1643724"/>
            <a:ext cx="5521582" cy="27635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4"/>
            <a:ext cx="8220075" cy="1165001"/>
          </a:xfrm>
        </p:spPr>
        <p:txBody>
          <a:bodyPr>
            <a:normAutofit/>
          </a:bodyPr>
          <a:lstStyle/>
          <a:p>
            <a:r>
              <a:rPr lang="en-GB" dirty="0">
                <a:latin typeface="Twinkl" pitchFamily="2" charset="0"/>
              </a:rPr>
              <a:t>Properties of Materials: Solids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55650" y="4481385"/>
            <a:ext cx="7632699" cy="1611440"/>
          </a:xfrm>
          <a:prstGeom prst="rect">
            <a:avLst/>
          </a:prstGeom>
          <a:solidFill>
            <a:srgbClr val="A0C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5650" y="1643724"/>
            <a:ext cx="2036976" cy="27635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55650" y="1650777"/>
            <a:ext cx="2036976" cy="2756466"/>
          </a:xfrm>
        </p:spPr>
        <p:txBody>
          <a:bodyPr anchor="ctr"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These items are all solids!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What do they have in common? Share the adjectives you thought of.</a:t>
            </a:r>
          </a:p>
        </p:txBody>
      </p:sp>
      <p:sp>
        <p:nvSpPr>
          <p:cNvPr id="15" name="Content Placeholder 7"/>
          <p:cNvSpPr txBox="1">
            <a:spLocks/>
          </p:cNvSpPr>
          <p:nvPr/>
        </p:nvSpPr>
        <p:spPr>
          <a:xfrm>
            <a:off x="2866768" y="1650775"/>
            <a:ext cx="5521581" cy="2756468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Materials in a solid state keep their shape unless a force is applied to them.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Solids can be cut, squashed or twisted. They will not change shape on their own.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Solid materials always take up the same amount of space. They do not spread out or flow. Solids do not have to be hard. They can be squashy or soft.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244" y="4984628"/>
            <a:ext cx="899030" cy="9329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947" y="4506373"/>
            <a:ext cx="1284474" cy="15336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389" y="5119354"/>
            <a:ext cx="1776894" cy="87468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18" y="4520147"/>
            <a:ext cx="2174536" cy="15339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970" y="4572004"/>
            <a:ext cx="1532317" cy="97614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927" y="4533401"/>
            <a:ext cx="1469202" cy="12955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511" y="5304039"/>
            <a:ext cx="995619" cy="72602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0432" y="3842352"/>
            <a:ext cx="1011834" cy="237661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478" y="4703402"/>
            <a:ext cx="826898" cy="138547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616" y="5333974"/>
            <a:ext cx="1695703" cy="8284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219" y="5301236"/>
            <a:ext cx="1116151" cy="8921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110" y="4520147"/>
            <a:ext cx="534751" cy="15305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29" y="4174066"/>
            <a:ext cx="929969" cy="192805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40" y="4778022"/>
            <a:ext cx="843157" cy="1351447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31876240-EC39-484A-8751-15E67169ED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85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911"/>
    </mc:Choice>
    <mc:Fallback>
      <p:transition spd="slow" advTm="189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866768" y="1642787"/>
            <a:ext cx="5521582" cy="27635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4"/>
            <a:ext cx="8220075" cy="1165001"/>
          </a:xfrm>
        </p:spPr>
        <p:txBody>
          <a:bodyPr>
            <a:normAutofit/>
          </a:bodyPr>
          <a:lstStyle/>
          <a:p>
            <a:r>
              <a:rPr lang="en-GB" dirty="0">
                <a:latin typeface="Twinkl" pitchFamily="2" charset="0"/>
              </a:rPr>
              <a:t>Properties of Materials: Liquids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55650" y="4481385"/>
            <a:ext cx="7632699" cy="1611440"/>
          </a:xfrm>
          <a:prstGeom prst="rect">
            <a:avLst/>
          </a:prstGeom>
          <a:solidFill>
            <a:srgbClr val="A0C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5650" y="1643724"/>
            <a:ext cx="2036976" cy="27635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55650" y="1650777"/>
            <a:ext cx="2036976" cy="2756466"/>
          </a:xfrm>
        </p:spPr>
        <p:txBody>
          <a:bodyPr anchor="ctr"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These items are all liquids!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What do they have in common? Share the adjectives you thought of.</a:t>
            </a:r>
          </a:p>
        </p:txBody>
      </p:sp>
      <p:sp>
        <p:nvSpPr>
          <p:cNvPr id="15" name="Content Placeholder 7"/>
          <p:cNvSpPr txBox="1">
            <a:spLocks/>
          </p:cNvSpPr>
          <p:nvPr/>
        </p:nvSpPr>
        <p:spPr>
          <a:xfrm>
            <a:off x="2866769" y="1479769"/>
            <a:ext cx="5521581" cy="3089555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Materials in a liquid state take the shape of the container they are in.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Although liquids can change shape, they do not change their volume. This means they still take up the same amount of space.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Liquids are pulled down to the bottom of a container by gravity.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Liquids can flow or be poured.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170" y="3668884"/>
            <a:ext cx="713822" cy="24239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60" y="4543237"/>
            <a:ext cx="2141662" cy="14999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527" y="4701792"/>
            <a:ext cx="1708097" cy="120897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624" y="4592957"/>
            <a:ext cx="1157110" cy="142664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598" y="4480448"/>
            <a:ext cx="716429" cy="15321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689" y="4981876"/>
            <a:ext cx="1750190" cy="10794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672" y="5420860"/>
            <a:ext cx="843494" cy="607949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38C3B6B9-7C99-4B39-9B38-14192F3EDB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97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43"/>
    </mc:Choice>
    <mc:Fallback>
      <p:transition spd="slow" advTm="115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866768" y="1642787"/>
            <a:ext cx="5521582" cy="27635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4"/>
            <a:ext cx="8220075" cy="1165001"/>
          </a:xfrm>
        </p:spPr>
        <p:txBody>
          <a:bodyPr>
            <a:normAutofit/>
          </a:bodyPr>
          <a:lstStyle/>
          <a:p>
            <a:r>
              <a:rPr lang="en-GB" dirty="0">
                <a:latin typeface="Twinkl" pitchFamily="2" charset="0"/>
              </a:rPr>
              <a:t>Properties of Materials: Gases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55650" y="4481385"/>
            <a:ext cx="7632699" cy="1611440"/>
          </a:xfrm>
          <a:prstGeom prst="rect">
            <a:avLst/>
          </a:prstGeom>
          <a:solidFill>
            <a:srgbClr val="A0C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5650" y="1643724"/>
            <a:ext cx="2036976" cy="27635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55650" y="1650777"/>
            <a:ext cx="2036976" cy="2756466"/>
          </a:xfrm>
        </p:spPr>
        <p:txBody>
          <a:bodyPr anchor="ctr"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These items are all gases!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What do they have in common? Share the adjectives you thought of.</a:t>
            </a:r>
          </a:p>
        </p:txBody>
      </p:sp>
      <p:sp>
        <p:nvSpPr>
          <p:cNvPr id="15" name="Content Placeholder 7"/>
          <p:cNvSpPr txBox="1">
            <a:spLocks/>
          </p:cNvSpPr>
          <p:nvPr/>
        </p:nvSpPr>
        <p:spPr>
          <a:xfrm>
            <a:off x="2866769" y="1642787"/>
            <a:ext cx="5521581" cy="2755047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Materials in a gaseous state can spread out to completely fill the container or room they are in.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Gases have weight.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Gases can be squashed.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Twinkl" pitchFamily="2" charset="0"/>
              </a:rPr>
              <a:t>Gases do not keep their shape.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13" y="4526486"/>
            <a:ext cx="2163336" cy="15284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181" y="3000018"/>
            <a:ext cx="2082784" cy="28786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3"/>
          <a:stretch/>
        </p:blipFill>
        <p:spPr>
          <a:xfrm>
            <a:off x="738249" y="4148667"/>
            <a:ext cx="1662896" cy="19441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289" y="4406306"/>
            <a:ext cx="2006690" cy="17695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399" y="3802475"/>
            <a:ext cx="1657658" cy="2315248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 rot="6524610">
            <a:off x="5429206" y="4679142"/>
            <a:ext cx="283221" cy="140287"/>
          </a:xfrm>
          <a:prstGeom prst="rightArrow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Twinkl" pitchFamily="2" charset="0"/>
            </a:endParaRPr>
          </a:p>
        </p:txBody>
      </p:sp>
      <p:sp>
        <p:nvSpPr>
          <p:cNvPr id="16" name="Right Arrow 15"/>
          <p:cNvSpPr/>
          <p:nvPr/>
        </p:nvSpPr>
        <p:spPr>
          <a:xfrm rot="3582477">
            <a:off x="4627452" y="4861650"/>
            <a:ext cx="283221" cy="140287"/>
          </a:xfrm>
          <a:prstGeom prst="rightArrow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Twinkl" pitchFamily="2" charset="0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A091FA8-DD95-409D-A211-0ABA4E0154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27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750"/>
    </mc:Choice>
    <mc:Fallback>
      <p:transition spd="slow" advTm="97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4"/>
            <a:ext cx="8220075" cy="1165001"/>
          </a:xfrm>
        </p:spPr>
        <p:txBody>
          <a:bodyPr>
            <a:normAutofit/>
          </a:bodyPr>
          <a:lstStyle/>
          <a:p>
            <a:r>
              <a:rPr lang="en-GB" dirty="0">
                <a:latin typeface="Twinkl" pitchFamily="2" charset="0"/>
              </a:rPr>
              <a:t>Properties of Materials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55650" y="2960082"/>
            <a:ext cx="2497347" cy="9280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5650" y="1643724"/>
            <a:ext cx="7632698" cy="1253225"/>
          </a:xfrm>
          <a:prstGeom prst="rect">
            <a:avLst/>
          </a:prstGeom>
          <a:solidFill>
            <a:schemeClr val="bg1"/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55649" y="1650776"/>
            <a:ext cx="7632699" cy="928029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Can you match the properties with the correct state? </a:t>
            </a:r>
          </a:p>
        </p:txBody>
      </p:sp>
      <p:sp>
        <p:nvSpPr>
          <p:cNvPr id="23" name="Content Placeholder 7"/>
          <p:cNvSpPr txBox="1">
            <a:spLocks/>
          </p:cNvSpPr>
          <p:nvPr/>
        </p:nvSpPr>
        <p:spPr>
          <a:xfrm>
            <a:off x="1853076" y="2969888"/>
            <a:ext cx="1390391" cy="918223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dirty="0">
                <a:latin typeface="Twinkl" pitchFamily="2" charset="0"/>
              </a:rPr>
              <a:t>solid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0414" y="3961050"/>
            <a:ext cx="2487818" cy="1029418"/>
            <a:chOff x="755649" y="3961050"/>
            <a:chExt cx="2487818" cy="1029418"/>
          </a:xfrm>
        </p:grpSpPr>
        <p:sp>
          <p:nvSpPr>
            <p:cNvPr id="14" name="Rectangle 13"/>
            <p:cNvSpPr/>
            <p:nvPr/>
          </p:nvSpPr>
          <p:spPr>
            <a:xfrm>
              <a:off x="755649" y="3965110"/>
              <a:ext cx="2487818" cy="102535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709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Twinkl" pitchFamily="2" charset="0"/>
              </a:endParaRPr>
            </a:p>
          </p:txBody>
        </p:sp>
        <p:sp>
          <p:nvSpPr>
            <p:cNvPr id="30" name="Content Placeholder 7"/>
            <p:cNvSpPr txBox="1">
              <a:spLocks/>
            </p:cNvSpPr>
            <p:nvPr/>
          </p:nvSpPr>
          <p:spPr>
            <a:xfrm>
              <a:off x="755649" y="3961050"/>
              <a:ext cx="2487818" cy="1029418"/>
            </a:xfrm>
            <a:prstGeom prst="roundRect">
              <a:avLst>
                <a:gd name="adj" fmla="val 2585"/>
              </a:avLst>
            </a:prstGeom>
            <a:noFill/>
            <a:ln w="25400">
              <a:noFill/>
            </a:ln>
          </p:spPr>
          <p:txBody>
            <a:bodyPr vert="horz" lIns="252000" tIns="252000" rIns="252000" bIns="252000" rtlCol="0" anchor="ctr">
              <a:normAutofit fontScale="850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buNone/>
              </a:pPr>
              <a:r>
                <a:rPr lang="en-GB" dirty="0">
                  <a:latin typeface="Twinkl" pitchFamily="2" charset="0"/>
                </a:rPr>
                <a:t>Spreads out to</a:t>
              </a:r>
              <a:br>
                <a:rPr lang="en-GB" dirty="0">
                  <a:latin typeface="Twinkl" pitchFamily="2" charset="0"/>
                </a:rPr>
              </a:br>
              <a:r>
                <a:rPr lang="en-GB" dirty="0">
                  <a:latin typeface="Twinkl" pitchFamily="2" charset="0"/>
                </a:rPr>
                <a:t>fill a space.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760414" y="5063407"/>
            <a:ext cx="2487818" cy="1029418"/>
            <a:chOff x="765180" y="5065437"/>
            <a:chExt cx="2487818" cy="1029418"/>
          </a:xfrm>
        </p:grpSpPr>
        <p:sp>
          <p:nvSpPr>
            <p:cNvPr id="29" name="Rectangle 28"/>
            <p:cNvSpPr/>
            <p:nvPr/>
          </p:nvSpPr>
          <p:spPr>
            <a:xfrm>
              <a:off x="765180" y="5067467"/>
              <a:ext cx="2487818" cy="102535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709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Twinkl" pitchFamily="2" charset="0"/>
              </a:endParaRPr>
            </a:p>
          </p:txBody>
        </p:sp>
        <p:sp>
          <p:nvSpPr>
            <p:cNvPr id="31" name="Content Placeholder 7"/>
            <p:cNvSpPr txBox="1">
              <a:spLocks/>
            </p:cNvSpPr>
            <p:nvPr/>
          </p:nvSpPr>
          <p:spPr>
            <a:xfrm>
              <a:off x="765180" y="5065437"/>
              <a:ext cx="2487818" cy="1029418"/>
            </a:xfrm>
            <a:prstGeom prst="roundRect">
              <a:avLst>
                <a:gd name="adj" fmla="val 2585"/>
              </a:avLst>
            </a:prstGeom>
            <a:noFill/>
            <a:ln w="25400">
              <a:noFill/>
            </a:ln>
          </p:spPr>
          <p:txBody>
            <a:bodyPr vert="horz" lIns="252000" tIns="252000" rIns="252000" bIns="252000" rtlCol="0" anchor="ctr">
              <a:normAutofit fontScale="850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buNone/>
              </a:pPr>
              <a:r>
                <a:rPr lang="en-GB" dirty="0">
                  <a:latin typeface="Twinkl" pitchFamily="2" charset="0"/>
                </a:rPr>
                <a:t>Takes the shape of the container it is in.</a:t>
              </a:r>
            </a:p>
          </p:txBody>
        </p:sp>
      </p:grpSp>
      <p:sp>
        <p:nvSpPr>
          <p:cNvPr id="33" name="Rectangle 32"/>
          <p:cNvSpPr/>
          <p:nvPr/>
        </p:nvSpPr>
        <p:spPr>
          <a:xfrm>
            <a:off x="5891000" y="2960082"/>
            <a:ext cx="2497347" cy="9280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34" name="Content Placeholder 7"/>
          <p:cNvSpPr txBox="1">
            <a:spLocks/>
          </p:cNvSpPr>
          <p:nvPr/>
        </p:nvSpPr>
        <p:spPr>
          <a:xfrm>
            <a:off x="6924301" y="2952211"/>
            <a:ext cx="1464049" cy="918223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dirty="0">
                <a:latin typeface="Twinkl" pitchFamily="2" charset="0"/>
              </a:rPr>
              <a:t>gas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5895764" y="3961050"/>
            <a:ext cx="2487818" cy="1029418"/>
            <a:chOff x="5890999" y="3951244"/>
            <a:chExt cx="2487818" cy="1029418"/>
          </a:xfrm>
        </p:grpSpPr>
        <p:sp>
          <p:nvSpPr>
            <p:cNvPr id="32" name="Rectangle 31"/>
            <p:cNvSpPr/>
            <p:nvPr/>
          </p:nvSpPr>
          <p:spPr>
            <a:xfrm>
              <a:off x="5890999" y="3955304"/>
              <a:ext cx="2487818" cy="102535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709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Twinkl" pitchFamily="2" charset="0"/>
              </a:endParaRPr>
            </a:p>
          </p:txBody>
        </p:sp>
        <p:sp>
          <p:nvSpPr>
            <p:cNvPr id="36" name="Content Placeholder 7"/>
            <p:cNvSpPr txBox="1">
              <a:spLocks/>
            </p:cNvSpPr>
            <p:nvPr/>
          </p:nvSpPr>
          <p:spPr>
            <a:xfrm>
              <a:off x="5890999" y="3951244"/>
              <a:ext cx="2487818" cy="1029418"/>
            </a:xfrm>
            <a:prstGeom prst="roundRect">
              <a:avLst>
                <a:gd name="adj" fmla="val 2585"/>
              </a:avLst>
            </a:prstGeom>
            <a:noFill/>
            <a:ln w="25400">
              <a:noFill/>
            </a:ln>
          </p:spPr>
          <p:txBody>
            <a:bodyPr vert="horz" lIns="252000" tIns="252000" rIns="252000" bIns="252000" rtlCol="0" anchor="ctr">
              <a:normAutofit fontScale="850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buNone/>
              </a:pPr>
              <a:r>
                <a:rPr lang="en-GB" dirty="0">
                  <a:latin typeface="Twinkl" pitchFamily="2" charset="0"/>
                </a:rPr>
                <a:t>Can be cut,</a:t>
              </a:r>
              <a:br>
                <a:rPr lang="en-GB" dirty="0">
                  <a:latin typeface="Twinkl" pitchFamily="2" charset="0"/>
                </a:rPr>
              </a:br>
              <a:r>
                <a:rPr lang="en-GB" dirty="0">
                  <a:latin typeface="Twinkl" pitchFamily="2" charset="0"/>
                </a:rPr>
                <a:t>squashed or torn.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895764" y="5063407"/>
            <a:ext cx="2487818" cy="1029418"/>
            <a:chOff x="5900530" y="5055631"/>
            <a:chExt cx="2487818" cy="1029418"/>
          </a:xfrm>
        </p:grpSpPr>
        <p:sp>
          <p:nvSpPr>
            <p:cNvPr id="35" name="Rectangle 34"/>
            <p:cNvSpPr/>
            <p:nvPr/>
          </p:nvSpPr>
          <p:spPr>
            <a:xfrm>
              <a:off x="5900530" y="5057661"/>
              <a:ext cx="2487818" cy="102535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709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Twinkl" pitchFamily="2" charset="0"/>
              </a:endParaRPr>
            </a:p>
          </p:txBody>
        </p:sp>
        <p:sp>
          <p:nvSpPr>
            <p:cNvPr id="37" name="Content Placeholder 7"/>
            <p:cNvSpPr txBox="1">
              <a:spLocks/>
            </p:cNvSpPr>
            <p:nvPr/>
          </p:nvSpPr>
          <p:spPr>
            <a:xfrm>
              <a:off x="5900530" y="5055631"/>
              <a:ext cx="2487818" cy="1029418"/>
            </a:xfrm>
            <a:prstGeom prst="roundRect">
              <a:avLst>
                <a:gd name="adj" fmla="val 2585"/>
              </a:avLst>
            </a:prstGeom>
            <a:noFill/>
            <a:ln w="25400">
              <a:noFill/>
            </a:ln>
          </p:spPr>
          <p:txBody>
            <a:bodyPr vert="horz" lIns="252000" tIns="252000" rIns="252000" bIns="252000" rtlCol="0" anchor="ctr">
              <a:normAutofit fontScale="850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buNone/>
              </a:pPr>
              <a:r>
                <a:rPr lang="en-GB" dirty="0">
                  <a:latin typeface="Twinkl" pitchFamily="2" charset="0"/>
                </a:rPr>
                <a:t>Does not have</a:t>
              </a:r>
              <a:br>
                <a:rPr lang="en-GB" dirty="0">
                  <a:latin typeface="Twinkl" pitchFamily="2" charset="0"/>
                </a:rPr>
              </a:br>
              <a:r>
                <a:rPr lang="en-GB" dirty="0">
                  <a:latin typeface="Twinkl" pitchFamily="2" charset="0"/>
                </a:rPr>
                <a:t>any fixed shape.</a:t>
              </a:r>
            </a:p>
          </p:txBody>
        </p:sp>
      </p:grpSp>
      <p:sp>
        <p:nvSpPr>
          <p:cNvPr id="39" name="Rectangle 38"/>
          <p:cNvSpPr/>
          <p:nvPr/>
        </p:nvSpPr>
        <p:spPr>
          <a:xfrm>
            <a:off x="3328091" y="2960082"/>
            <a:ext cx="2497347" cy="9280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40" name="Content Placeholder 7"/>
          <p:cNvSpPr txBox="1">
            <a:spLocks/>
          </p:cNvSpPr>
          <p:nvPr/>
        </p:nvSpPr>
        <p:spPr>
          <a:xfrm>
            <a:off x="4361390" y="2962649"/>
            <a:ext cx="1464049" cy="918223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dirty="0">
                <a:latin typeface="Twinkl" pitchFamily="2" charset="0"/>
              </a:rPr>
              <a:t>liquid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3332855" y="3961050"/>
            <a:ext cx="2487818" cy="1029418"/>
            <a:chOff x="3328090" y="3958842"/>
            <a:chExt cx="2487818" cy="1029418"/>
          </a:xfrm>
        </p:grpSpPr>
        <p:sp>
          <p:nvSpPr>
            <p:cNvPr id="38" name="Rectangle 37"/>
            <p:cNvSpPr/>
            <p:nvPr/>
          </p:nvSpPr>
          <p:spPr>
            <a:xfrm>
              <a:off x="3328090" y="3962902"/>
              <a:ext cx="2487818" cy="102535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709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Twinkl" pitchFamily="2" charset="0"/>
              </a:endParaRPr>
            </a:p>
          </p:txBody>
        </p:sp>
        <p:sp>
          <p:nvSpPr>
            <p:cNvPr id="42" name="Content Placeholder 7"/>
            <p:cNvSpPr txBox="1">
              <a:spLocks/>
            </p:cNvSpPr>
            <p:nvPr/>
          </p:nvSpPr>
          <p:spPr>
            <a:xfrm>
              <a:off x="3328090" y="3958842"/>
              <a:ext cx="2487818" cy="1029418"/>
            </a:xfrm>
            <a:prstGeom prst="roundRect">
              <a:avLst>
                <a:gd name="adj" fmla="val 2585"/>
              </a:avLst>
            </a:prstGeom>
            <a:noFill/>
            <a:ln w="25400">
              <a:noFill/>
            </a:ln>
          </p:spPr>
          <p:txBody>
            <a:bodyPr vert="horz" lIns="252000" tIns="252000" rIns="252000" bIns="25200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buNone/>
              </a:pPr>
              <a:r>
                <a:rPr lang="en-GB" sz="1500" dirty="0">
                  <a:latin typeface="Twinkl" pitchFamily="2" charset="0"/>
                </a:rPr>
                <a:t>Keeps its shape.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332855" y="5063407"/>
            <a:ext cx="2487818" cy="1029418"/>
            <a:chOff x="3337621" y="5063229"/>
            <a:chExt cx="2487818" cy="1029418"/>
          </a:xfrm>
        </p:grpSpPr>
        <p:sp>
          <p:nvSpPr>
            <p:cNvPr id="41" name="Rectangle 40"/>
            <p:cNvSpPr/>
            <p:nvPr/>
          </p:nvSpPr>
          <p:spPr>
            <a:xfrm>
              <a:off x="3337621" y="5065259"/>
              <a:ext cx="2487818" cy="102535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709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Twinkl" pitchFamily="2" charset="0"/>
              </a:endParaRPr>
            </a:p>
          </p:txBody>
        </p:sp>
        <p:sp>
          <p:nvSpPr>
            <p:cNvPr id="43" name="Content Placeholder 7"/>
            <p:cNvSpPr txBox="1">
              <a:spLocks/>
            </p:cNvSpPr>
            <p:nvPr/>
          </p:nvSpPr>
          <p:spPr>
            <a:xfrm>
              <a:off x="3337621" y="5063229"/>
              <a:ext cx="2487818" cy="1029418"/>
            </a:xfrm>
            <a:prstGeom prst="roundRect">
              <a:avLst>
                <a:gd name="adj" fmla="val 2585"/>
              </a:avLst>
            </a:prstGeom>
            <a:noFill/>
            <a:ln w="25400">
              <a:noFill/>
            </a:ln>
          </p:spPr>
          <p:txBody>
            <a:bodyPr vert="horz" lIns="252000" tIns="252000" rIns="252000" bIns="25200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rgbClr val="1C1C1C"/>
                  </a:solidFill>
                  <a:latin typeface="Sassoon Infant Rg" panose="02000503030000020003" pitchFamily="50" charset="0"/>
                  <a:ea typeface="Sassoon Infant Rg" panose="02000503030000020003" pitchFamily="50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buNone/>
              </a:pPr>
              <a:r>
                <a:rPr lang="en-GB" sz="1500" dirty="0">
                  <a:latin typeface="Twinkl" pitchFamily="2" charset="0"/>
                </a:rPr>
                <a:t>Can be poured.</a:t>
              </a:r>
            </a:p>
          </p:txBody>
        </p:sp>
      </p:grp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3" b="63401"/>
          <a:stretch/>
        </p:blipFill>
        <p:spPr>
          <a:xfrm>
            <a:off x="6361646" y="3040761"/>
            <a:ext cx="758823" cy="84735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311" y="3077385"/>
            <a:ext cx="882478" cy="70323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583" y="3077385"/>
            <a:ext cx="1012859" cy="645229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934F6D3-8B3C-4471-A773-8EA9DEE9C9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01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54"/>
    </mc:Choice>
    <mc:Fallback>
      <p:transition spd="slow" advTm="69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56267 0.1597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5" y="798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0.28142 -0.0004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3" y="-2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-0.00104 -0.160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805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56163 0.001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90" y="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-0.00104 -0.161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805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-0.28038 0.1613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28" y="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4661012" y="1650776"/>
            <a:ext cx="3727338" cy="4442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4"/>
            <a:ext cx="8220075" cy="1165001"/>
          </a:xfrm>
        </p:spPr>
        <p:txBody>
          <a:bodyPr>
            <a:normAutofit/>
          </a:bodyPr>
          <a:lstStyle/>
          <a:p>
            <a:r>
              <a:rPr lang="en-GB" dirty="0">
                <a:latin typeface="Twinkl" pitchFamily="2" charset="0"/>
              </a:rPr>
              <a:t>Particles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55650" y="1643724"/>
            <a:ext cx="3816350" cy="44491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9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Twinkl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00" y="2958723"/>
            <a:ext cx="3790950" cy="3134102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55650" y="1650776"/>
            <a:ext cx="3841750" cy="4442049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We can explain the differences between solids, liquids and gases by knowing what they are made of.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Scientists have found out that all materials are made of very tiny particles. These particles are so small that we cannot see them with our eyes, or even with a microscope!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Twinkl" pitchFamily="2" charset="0"/>
              </a:rPr>
              <a:t>The position and behaviour of</a:t>
            </a:r>
            <a:br>
              <a:rPr lang="en-GB" dirty="0">
                <a:latin typeface="Twinkl" pitchFamily="2" charset="0"/>
              </a:rPr>
            </a:br>
            <a:r>
              <a:rPr lang="en-GB" dirty="0">
                <a:latin typeface="Twinkl" pitchFamily="2" charset="0"/>
              </a:rPr>
              <a:t>the particles is different in</a:t>
            </a:r>
            <a:br>
              <a:rPr lang="en-GB" dirty="0">
                <a:latin typeface="Twinkl" pitchFamily="2" charset="0"/>
              </a:rPr>
            </a:br>
            <a:r>
              <a:rPr lang="en-GB" dirty="0">
                <a:latin typeface="Twinkl" pitchFamily="2" charset="0"/>
              </a:rPr>
              <a:t>solids, liquids and gases.</a:t>
            </a:r>
          </a:p>
        </p:txBody>
      </p:sp>
      <p:sp>
        <p:nvSpPr>
          <p:cNvPr id="4" name="Oval 3">
            <a:hlinkClick r:id="rId3"/>
          </p:cNvPr>
          <p:cNvSpPr/>
          <p:nvPr/>
        </p:nvSpPr>
        <p:spPr>
          <a:xfrm>
            <a:off x="4052205" y="4861407"/>
            <a:ext cx="1379313" cy="1379313"/>
          </a:xfrm>
          <a:prstGeom prst="ellipse">
            <a:avLst/>
          </a:prstGeom>
          <a:solidFill>
            <a:srgbClr val="7095A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700" dirty="0">
                <a:latin typeface="Twinkl" pitchFamily="2" charset="0"/>
              </a:rPr>
              <a:t>Click here to find out more!</a:t>
            </a:r>
          </a:p>
        </p:txBody>
      </p:sp>
    </p:spTree>
    <p:extLst>
      <p:ext uri="{BB962C8B-B14F-4D97-AF65-F5344CB8AC3E}">
        <p14:creationId xmlns:p14="http://schemas.microsoft.com/office/powerpoint/2010/main" val="1046087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1149</TotalTime>
  <Words>484</Words>
  <Application>Microsoft Office PowerPoint</Application>
  <PresentationFormat>On-screen Show (4:3)</PresentationFormat>
  <Paragraphs>46</Paragraphs>
  <Slides>13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BPreplay</vt:lpstr>
      <vt:lpstr>Twinkl</vt:lpstr>
      <vt:lpstr>Calibri</vt:lpstr>
      <vt:lpstr>Arial</vt:lpstr>
      <vt:lpstr>Sassoon Infant Rg</vt:lpstr>
      <vt:lpstr>Sassoon Infant Md</vt:lpstr>
      <vt:lpstr>Office Theme</vt:lpstr>
      <vt:lpstr>PowerPoint Presentation</vt:lpstr>
      <vt:lpstr>Sorting Materials</vt:lpstr>
      <vt:lpstr>PowerPoint Presentation</vt:lpstr>
      <vt:lpstr>PowerPoint Presentation</vt:lpstr>
      <vt:lpstr>Properties of Materials: Solids</vt:lpstr>
      <vt:lpstr>Properties of Materials: Liquids</vt:lpstr>
      <vt:lpstr>Properties of Materials: Gases</vt:lpstr>
      <vt:lpstr>Properties of Materials</vt:lpstr>
      <vt:lpstr>Particles</vt:lpstr>
      <vt:lpstr>Particles and Properties</vt:lpstr>
      <vt:lpstr>PowerPoint Presentation</vt:lpstr>
      <vt:lpstr>PowerPoint Presentation</vt:lpstr>
      <vt:lpstr>Spotting States of Matter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Alex Powis</cp:lastModifiedBy>
  <cp:revision>100</cp:revision>
  <dcterms:created xsi:type="dcterms:W3CDTF">2014-10-01T16:09:27Z</dcterms:created>
  <dcterms:modified xsi:type="dcterms:W3CDTF">2021-01-05T17:55:58Z</dcterms:modified>
</cp:coreProperties>
</file>