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258" r:id="rId2"/>
    <p:sldId id="264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Twinkl" panose="020B0604020202020204" charset="0"/>
      <p:regular r:id="rId19"/>
      <p:bold r:id="rId20"/>
    </p:embeddedFont>
    <p:embeddedFont>
      <p:font typeface="Twinkl SemiBold" charset="0"/>
      <p:bold r:id="rId21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winkl" pitchFamily="2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winkl" pitchFamily="2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winkl" pitchFamily="2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winkl" pitchFamily="2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>
          <p15:clr>
            <a:srgbClr val="A4A3A4"/>
          </p15:clr>
        </p15:guide>
        <p15:guide id="2" pos="2880">
          <p15:clr>
            <a:srgbClr val="A4A3A4"/>
          </p15:clr>
        </p15:guide>
        <p15:guide id="3" pos="340">
          <p15:clr>
            <a:srgbClr val="A4A3A4"/>
          </p15:clr>
        </p15:guide>
        <p15:guide id="4" orient="horz" pos="3974">
          <p15:clr>
            <a:srgbClr val="A4A3A4"/>
          </p15:clr>
        </p15:guide>
        <p15:guide id="5" pos="5420">
          <p15:clr>
            <a:srgbClr val="A4A3A4"/>
          </p15:clr>
        </p15:guide>
        <p15:guide id="6" orient="horz" pos="346">
          <p15:clr>
            <a:srgbClr val="A4A3A4"/>
          </p15:clr>
        </p15:guide>
        <p15:guide id="7" pos="476">
          <p15:clr>
            <a:srgbClr val="A4A3A4"/>
          </p15:clr>
        </p15:guide>
        <p15:guide id="8" orient="horz" pos="482">
          <p15:clr>
            <a:srgbClr val="A4A3A4"/>
          </p15:clr>
        </p15:guide>
        <p15:guide id="9" orient="horz" pos="3838">
          <p15:clr>
            <a:srgbClr val="A4A3A4"/>
          </p15:clr>
        </p15:guide>
        <p15:guide id="10" pos="528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30A0"/>
    <a:srgbClr val="F6B466"/>
    <a:srgbClr val="18A0DB"/>
    <a:srgbClr val="DE1E5A"/>
    <a:srgbClr val="BC0105"/>
    <a:srgbClr val="4DB1E3"/>
    <a:srgbClr val="80C1EB"/>
    <a:srgbClr val="ACDD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084" autoAdjust="0"/>
    <p:restoredTop sz="94660"/>
  </p:normalViewPr>
  <p:slideViewPr>
    <p:cSldViewPr snapToGrid="0">
      <p:cViewPr varScale="1">
        <p:scale>
          <a:sx n="58" d="100"/>
          <a:sy n="58" d="100"/>
        </p:scale>
        <p:origin x="1518" y="60"/>
      </p:cViewPr>
      <p:guideLst>
        <p:guide orient="horz" pos="2228"/>
        <p:guide pos="2880"/>
        <p:guide pos="340"/>
        <p:guide orient="horz" pos="3974"/>
        <p:guide pos="5420"/>
        <p:guide orient="horz" pos="346"/>
        <p:guide pos="476"/>
        <p:guide orient="horz" pos="482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77" d="100"/>
          <a:sy n="77" d="100"/>
        </p:scale>
        <p:origin x="26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0A6BB04-9993-49FA-8F66-43395592271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44A485-5112-4323-8E59-FECB1D065E3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5C1DF91-CA76-486E-85FD-3A313974721C}" type="datetimeFigureOut">
              <a:rPr lang="en-GB"/>
              <a:pPr>
                <a:defRPr/>
              </a:pPr>
              <a:t>09/06/2020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7DD9DE-7235-4256-BA20-FE705AFA44B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AA4B52-A6AD-4666-A119-2E3036D280B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79B1EB9-072F-4BD8-AC10-3A65C619BDC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E46CFDC-F0EB-4F59-87BD-C2B78741EF1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92D2D6-F8EF-43EB-AF61-15076FB9FA19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53DF22C-66BE-48FF-94C8-F74F32F6CF4A}" type="datetimeFigureOut">
              <a:rPr lang="en-GB"/>
              <a:pPr>
                <a:defRPr/>
              </a:pPr>
              <a:t>09/06/2020</a:t>
            </a:fld>
            <a:endParaRPr lang="en-GB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4E7BD8D5-D0A9-4D21-A542-1B6DEBDCD47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F906F5B8-DC84-4054-9A89-2C36C82F06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F949B4-F225-45F6-A102-53B131387DD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54A0DF-8E17-4E11-A8E0-0C7101E626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5DC580F-89F8-46FC-886B-85F21AC561F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>
            <a:extLst>
              <a:ext uri="{FF2B5EF4-FFF2-40B4-BE49-F238E27FC236}">
                <a16:creationId xmlns:a16="http://schemas.microsoft.com/office/drawing/2014/main" id="{7DFD315E-C073-4DCA-98F8-052A4AB2AB1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6">
            <a:extLst>
              <a:ext uri="{FF2B5EF4-FFF2-40B4-BE49-F238E27FC236}">
                <a16:creationId xmlns:a16="http://schemas.microsoft.com/office/drawing/2014/main" id="{EDBB1D94-2A60-44A4-B217-CCD5FBA5191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3288" y="6196013"/>
            <a:ext cx="5762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445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E45CC21A-ABE6-4652-BB2D-518CB5DFF22E}"/>
              </a:ext>
            </a:extLst>
          </p:cNvPr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7ACE2B5A-786A-4E07-B78C-84AD5A402BD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5734050"/>
            <a:ext cx="5762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3712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E545CF78-E737-489D-A01B-9F63A3310A15}"/>
              </a:ext>
            </a:extLst>
          </p:cNvPr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 SemiBold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4742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6">
            <a:extLst>
              <a:ext uri="{FF2B5EF4-FFF2-40B4-BE49-F238E27FC236}">
                <a16:creationId xmlns:a16="http://schemas.microsoft.com/office/drawing/2014/main" id="{8486C9C3-3683-46C4-AC71-A26EF185E8DE}"/>
              </a:ext>
            </a:extLst>
          </p:cNvPr>
          <p:cNvSpPr/>
          <p:nvPr userDrawn="1"/>
        </p:nvSpPr>
        <p:spPr bwMode="auto">
          <a:xfrm>
            <a:off x="503238" y="2930525"/>
            <a:ext cx="8137525" cy="3414713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4" name="Rounded Rectangle 7">
            <a:extLst>
              <a:ext uri="{FF2B5EF4-FFF2-40B4-BE49-F238E27FC236}">
                <a16:creationId xmlns:a16="http://schemas.microsoft.com/office/drawing/2014/main" id="{98BB1457-3D5C-4563-9654-0ECB09B27465}"/>
              </a:ext>
            </a:extLst>
          </p:cNvPr>
          <p:cNvSpPr/>
          <p:nvPr userDrawn="1"/>
        </p:nvSpPr>
        <p:spPr bwMode="auto">
          <a:xfrm>
            <a:off x="503238" y="512763"/>
            <a:ext cx="8137525" cy="2192337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F439847-256E-4E56-8EE5-EBF0997DBCFA}"/>
              </a:ext>
            </a:extLst>
          </p:cNvPr>
          <p:cNvSpPr txBox="1">
            <a:spLocks/>
          </p:cNvSpPr>
          <p:nvPr userDrawn="1"/>
        </p:nvSpPr>
        <p:spPr>
          <a:xfrm>
            <a:off x="628650" y="3071813"/>
            <a:ext cx="7886700" cy="539750"/>
          </a:xfrm>
          <a:prstGeom prst="rect">
            <a:avLst/>
          </a:prstGeom>
        </p:spPr>
        <p:txBody>
          <a:bodyPr lIns="0" tIns="0" rIns="0" bIns="0" anchor="ctr" anchorCtr="1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3600" dirty="0">
                <a:latin typeface="Twinkl" pitchFamily="50" charset="0"/>
              </a:rPr>
              <a:t>Success Criteria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012F9AE-F46C-42DB-ADE6-CE328EFF9641}"/>
              </a:ext>
            </a:extLst>
          </p:cNvPr>
          <p:cNvSpPr txBox="1">
            <a:spLocks/>
          </p:cNvSpPr>
          <p:nvPr userDrawn="1"/>
        </p:nvSpPr>
        <p:spPr>
          <a:xfrm>
            <a:off x="628650" y="735013"/>
            <a:ext cx="7886700" cy="539750"/>
          </a:xfrm>
          <a:prstGeom prst="rect">
            <a:avLst/>
          </a:prstGeom>
        </p:spPr>
        <p:txBody>
          <a:bodyPr lIns="0" tIns="0" rIns="0" bIns="0" anchor="ctr" anchorCtr="1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3600" dirty="0">
                <a:latin typeface="Twinkl" pitchFamily="50" charset="0"/>
              </a:rPr>
              <a:t>Aim</a:t>
            </a:r>
          </a:p>
        </p:txBody>
      </p:sp>
      <p:sp>
        <p:nvSpPr>
          <p:cNvPr id="7" name="Content Placeholder 15">
            <a:extLst>
              <a:ext uri="{FF2B5EF4-FFF2-40B4-BE49-F238E27FC236}">
                <a16:creationId xmlns:a16="http://schemas.microsoft.com/office/drawing/2014/main" id="{CDF8521A-EB79-4843-B991-14EFE711E5D0}"/>
              </a:ext>
            </a:extLst>
          </p:cNvPr>
          <p:cNvSpPr txBox="1">
            <a:spLocks/>
          </p:cNvSpPr>
          <p:nvPr userDrawn="1"/>
        </p:nvSpPr>
        <p:spPr>
          <a:xfrm>
            <a:off x="628650" y="3467100"/>
            <a:ext cx="7886700" cy="1409700"/>
          </a:xfrm>
          <a:prstGeom prst="rect">
            <a:avLst/>
          </a:prstGeom>
          <a:noFill/>
          <a:ln w="25400">
            <a:noFill/>
          </a:ln>
        </p:spPr>
        <p:txBody>
          <a:bodyPr lIns="180000" tIns="252000" rIns="252000" bIns="18000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GB" dirty="0">
                <a:latin typeface="Twinkl" pitchFamily="50" charset="0"/>
              </a:rPr>
              <a:t>Statement 1 Lorem ipsum </a:t>
            </a:r>
            <a:r>
              <a:rPr lang="en-GB" dirty="0" err="1">
                <a:latin typeface="Twinkl" pitchFamily="50" charset="0"/>
              </a:rPr>
              <a:t>dolor</a:t>
            </a:r>
            <a:r>
              <a:rPr lang="en-GB" dirty="0">
                <a:latin typeface="Twinkl" pitchFamily="50" charset="0"/>
              </a:rPr>
              <a:t> sit </a:t>
            </a:r>
            <a:r>
              <a:rPr lang="en-GB" dirty="0" err="1">
                <a:latin typeface="Twinkl" pitchFamily="50" charset="0"/>
              </a:rPr>
              <a:t>amet</a:t>
            </a:r>
            <a:r>
              <a:rPr lang="en-GB" dirty="0">
                <a:latin typeface="Twinkl" pitchFamily="50" charset="0"/>
              </a:rPr>
              <a:t>, </a:t>
            </a:r>
            <a:r>
              <a:rPr lang="en-GB" dirty="0" err="1">
                <a:latin typeface="Twinkl" pitchFamily="50" charset="0"/>
              </a:rPr>
              <a:t>consectetur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adipiscing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elit</a:t>
            </a:r>
            <a:r>
              <a:rPr lang="en-GB" dirty="0">
                <a:latin typeface="Twinkl" pitchFamily="50" charset="0"/>
              </a:rPr>
              <a:t>.</a:t>
            </a:r>
          </a:p>
          <a:p>
            <a:pPr fontAlgn="auto">
              <a:spcAft>
                <a:spcPts val="0"/>
              </a:spcAft>
              <a:defRPr/>
            </a:pPr>
            <a:r>
              <a:rPr lang="en-GB" dirty="0">
                <a:latin typeface="Twinkl" pitchFamily="50" charset="0"/>
              </a:rPr>
              <a:t>Statement 2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GB" dirty="0">
                <a:latin typeface="Twinkl" pitchFamily="50" charset="0"/>
              </a:rPr>
              <a:t>Sub statement</a:t>
            </a:r>
          </a:p>
        </p:txBody>
      </p:sp>
      <p:sp>
        <p:nvSpPr>
          <p:cNvPr id="11" name="Content Placeholder 15"/>
          <p:cNvSpPr>
            <a:spLocks noGrp="1"/>
          </p:cNvSpPr>
          <p:nvPr>
            <p:ph idx="1"/>
          </p:nvPr>
        </p:nvSpPr>
        <p:spPr>
          <a:xfrm>
            <a:off x="628650" y="1127760"/>
            <a:ext cx="7886700" cy="1409700"/>
          </a:xfrm>
        </p:spPr>
        <p:txBody>
          <a:bodyPr>
            <a:normAutofit fontScale="92500" lnSpcReduction="10000"/>
          </a:bodyPr>
          <a:lstStyle>
            <a:lvl1pPr>
              <a:defRPr>
                <a:latin typeface="Twinkl" pitchFamily="50" charset="0"/>
              </a:defRPr>
            </a:lvl1pPr>
            <a:lvl2pPr>
              <a:defRPr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840642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>
            <a:extLst>
              <a:ext uri="{FF2B5EF4-FFF2-40B4-BE49-F238E27FC236}">
                <a16:creationId xmlns:a16="http://schemas.microsoft.com/office/drawing/2014/main" id="{E801D0A1-F264-4C17-AA4F-FEFED5CD746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6">
            <a:extLst>
              <a:ext uri="{FF2B5EF4-FFF2-40B4-BE49-F238E27FC236}">
                <a16:creationId xmlns:a16="http://schemas.microsoft.com/office/drawing/2014/main" id="{1090F8B6-6DC1-451D-BE71-ED0EF7D7F36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3288" y="6196013"/>
            <a:ext cx="5762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5623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A0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5AD95B3-B97F-4CCC-B8FA-97143B3758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90538" y="695325"/>
            <a:ext cx="8162925" cy="1150938"/>
          </a:xfrm>
          <a:prstGeom prst="roundRect">
            <a:avLst>
              <a:gd name="adj" fmla="val 9639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252000" tIns="252000" rIns="252000" bIns="25200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EFF357E1-8ACC-46F4-AA2D-2B542590AD8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90538" y="1957388"/>
            <a:ext cx="8162925" cy="4387850"/>
          </a:xfrm>
          <a:prstGeom prst="roundRect">
            <a:avLst>
              <a:gd name="adj" fmla="val 2583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252000" tIns="252000" rIns="252000" bIns="252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4BCB494C-0B8C-4130-BB52-2AAFC53619B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Sassoon Infant Rg" panose="02000503030000020003" pitchFamily="50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Sassoon Infant Rg" panose="02000503030000020003" pitchFamily="50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Sassoon Infant Rg" panose="02000503030000020003" pitchFamily="50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Sassoon Infant Rg" panose="02000503030000020003" pitchFamily="50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Sassoon Infant Rg" panose="02000503030000020003" pitchFamily="50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2">
            <a:extLst>
              <a:ext uri="{FF2B5EF4-FFF2-40B4-BE49-F238E27FC236}">
                <a16:creationId xmlns:a16="http://schemas.microsoft.com/office/drawing/2014/main" id="{BF4F6E58-8441-4F90-8AC1-0B23152026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677863"/>
            <a:ext cx="8220075" cy="993775"/>
          </a:xfrm>
        </p:spPr>
        <p:txBody>
          <a:bodyPr/>
          <a:lstStyle/>
          <a:p>
            <a:pPr algn="ctr" eaLnBrk="1" hangingPunct="1"/>
            <a:r>
              <a:rPr lang="en-GB" altLang="en-US" sz="3600">
                <a:latin typeface="Twinkl" pitchFamily="2" charset="0"/>
              </a:rPr>
              <a:t>Which Imperative Verb?</a:t>
            </a:r>
            <a:endParaRPr lang="en-GB" altLang="en-US" sz="3600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A8CE2B05-B45D-43D1-BB72-5B0EF5A092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1741488"/>
            <a:ext cx="7550150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GB" altLang="en-US"/>
              <a:t>How many different imperative verbs can you think of which would fit in the following commands?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endParaRPr lang="en-GB" altLang="en-US"/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GB" altLang="en-US" sz="1200" u="sng"/>
              <a:t>                              </a:t>
            </a:r>
            <a:r>
              <a:rPr lang="en-GB" altLang="en-US"/>
              <a:t> your sandwich.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endParaRPr lang="en-GB" altLang="en-US"/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GB" altLang="en-US" u="sng"/>
              <a:t>                          </a:t>
            </a:r>
            <a:r>
              <a:rPr lang="en-GB" altLang="en-US"/>
              <a:t> your shoes.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endParaRPr lang="en-GB" altLang="en-US"/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GB" altLang="en-US" u="sng"/>
              <a:t>                       </a:t>
            </a:r>
            <a:r>
              <a:rPr lang="en-GB" altLang="en-US"/>
              <a:t> your brother.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endParaRPr lang="en-GB" altLang="en-US"/>
          </a:p>
          <a:p>
            <a:pPr algn="ctr" eaLnBrk="1" hangingPunct="1">
              <a:buFont typeface="Arial" panose="020B0604020202020204" pitchFamily="34" charset="0"/>
              <a:buNone/>
            </a:pPr>
            <a:endParaRPr lang="en-GB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370BFD1C-DF7F-4AA4-BD0E-3613CEA5A125}"/>
              </a:ext>
            </a:extLst>
          </p:cNvPr>
          <p:cNvGrpSpPr>
            <a:grpSpLocks/>
          </p:cNvGrpSpPr>
          <p:nvPr/>
        </p:nvGrpSpPr>
        <p:grpSpPr bwMode="auto">
          <a:xfrm>
            <a:off x="1687513" y="1466850"/>
            <a:ext cx="1700212" cy="871538"/>
            <a:chOff x="1775329" y="1466622"/>
            <a:chExt cx="1700581" cy="871706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8D8F2077-ADCC-4246-BC18-AFE1183EEC06}"/>
                </a:ext>
              </a:extLst>
            </p:cNvPr>
            <p:cNvGrpSpPr/>
            <p:nvPr/>
          </p:nvGrpSpPr>
          <p:grpSpPr>
            <a:xfrm>
              <a:off x="1859595" y="1466622"/>
              <a:ext cx="1531305" cy="871706"/>
              <a:chOff x="1831323" y="1392326"/>
              <a:chExt cx="1330975" cy="900400"/>
            </a:xfrm>
            <a:solidFill>
              <a:srgbClr val="F6B466"/>
            </a:solidFill>
          </p:grpSpPr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50981691-ED2F-4F45-A20F-764E6F0F6260}"/>
                  </a:ext>
                </a:extLst>
              </p:cNvPr>
              <p:cNvSpPr/>
              <p:nvPr/>
            </p:nvSpPr>
            <p:spPr>
              <a:xfrm>
                <a:off x="2392680" y="1745947"/>
                <a:ext cx="232940" cy="546779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818A6D00-AF3E-426D-BA9E-1F98607AAE36}"/>
                  </a:ext>
                </a:extLst>
              </p:cNvPr>
              <p:cNvSpPr/>
              <p:nvPr/>
            </p:nvSpPr>
            <p:spPr>
              <a:xfrm rot="5400000">
                <a:off x="2250264" y="973385"/>
                <a:ext cx="493094" cy="133097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dirty="0"/>
              </a:p>
            </p:txBody>
          </p:sp>
        </p:grpSp>
        <p:sp>
          <p:nvSpPr>
            <p:cNvPr id="18453" name="Content Placeholder 2">
              <a:extLst>
                <a:ext uri="{FF2B5EF4-FFF2-40B4-BE49-F238E27FC236}">
                  <a16:creationId xmlns:a16="http://schemas.microsoft.com/office/drawing/2014/main" id="{1A1F4B43-43F0-4F7F-9CC6-A0A17450C0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5329" y="1532347"/>
              <a:ext cx="1700581" cy="420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GB" altLang="en-US" b="1">
                  <a:solidFill>
                    <a:schemeClr val="bg1"/>
                  </a:solidFill>
                </a:rPr>
                <a:t>Click to spin!</a:t>
              </a:r>
            </a:p>
          </p:txBody>
        </p:sp>
      </p:grpSp>
      <p:sp>
        <p:nvSpPr>
          <p:cNvPr id="18435" name="Title 2">
            <a:extLst>
              <a:ext uri="{FF2B5EF4-FFF2-40B4-BE49-F238E27FC236}">
                <a16:creationId xmlns:a16="http://schemas.microsoft.com/office/drawing/2014/main" id="{10CC5B7D-E17D-4F0A-A813-2AFD99F275B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1963" y="573088"/>
            <a:ext cx="8220075" cy="993775"/>
          </a:xfrm>
        </p:spPr>
        <p:txBody>
          <a:bodyPr/>
          <a:lstStyle/>
          <a:p>
            <a:pPr algn="ctr" eaLnBrk="1" hangingPunct="1"/>
            <a:r>
              <a:rPr lang="en-GB" altLang="en-US" sz="3600">
                <a:latin typeface="Twinkl" pitchFamily="2" charset="0"/>
              </a:rPr>
              <a:t>Spin the Wheel</a:t>
            </a:r>
            <a:endParaRPr lang="en-GB" altLang="en-US" sz="3600"/>
          </a:p>
        </p:txBody>
      </p:sp>
      <p:grpSp>
        <p:nvGrpSpPr>
          <p:cNvPr id="18436" name="Group 21">
            <a:extLst>
              <a:ext uri="{FF2B5EF4-FFF2-40B4-BE49-F238E27FC236}">
                <a16:creationId xmlns:a16="http://schemas.microsoft.com/office/drawing/2014/main" id="{DE0DCA14-9813-4635-B48A-104ED9A83277}"/>
              </a:ext>
            </a:extLst>
          </p:cNvPr>
          <p:cNvGrpSpPr>
            <a:grpSpLocks/>
          </p:cNvGrpSpPr>
          <p:nvPr/>
        </p:nvGrpSpPr>
        <p:grpSpPr bwMode="auto">
          <a:xfrm>
            <a:off x="5127625" y="1989138"/>
            <a:ext cx="3368675" cy="4614862"/>
            <a:chOff x="5127092" y="1478280"/>
            <a:chExt cx="3369208" cy="4614545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821BCAA1-41B3-4AF2-837F-13A616B58215}"/>
                </a:ext>
              </a:extLst>
            </p:cNvPr>
            <p:cNvSpPr/>
            <p:nvPr/>
          </p:nvSpPr>
          <p:spPr>
            <a:xfrm>
              <a:off x="5127092" y="1478280"/>
              <a:ext cx="3369208" cy="3504959"/>
            </a:xfrm>
            <a:prstGeom prst="roundRect">
              <a:avLst/>
            </a:prstGeom>
            <a:solidFill>
              <a:srgbClr val="F6B4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18451" name="Content Placeholder 2">
              <a:extLst>
                <a:ext uri="{FF2B5EF4-FFF2-40B4-BE49-F238E27FC236}">
                  <a16:creationId xmlns:a16="http://schemas.microsoft.com/office/drawing/2014/main" id="{0A1FEF5C-1B26-42F6-AE51-81B636F8F5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41561" y="1741487"/>
              <a:ext cx="3046788" cy="4351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GB" altLang="en-US"/>
                <a:t>Spin the wheel and land on an imperative verb.</a:t>
              </a: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en-GB" altLang="en-US"/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GB" altLang="en-US"/>
                <a:t>Write a command which contains the verb you have landed on.</a:t>
              </a: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en-GB" altLang="en-US"/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GB" altLang="en-US"/>
                <a:t>How many different ways can you use that imperative verb?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01B0242-91F8-4F3F-AA6C-2EDD73AC22DD}"/>
              </a:ext>
            </a:extLst>
          </p:cNvPr>
          <p:cNvGrpSpPr>
            <a:grpSpLocks/>
          </p:cNvGrpSpPr>
          <p:nvPr/>
        </p:nvGrpSpPr>
        <p:grpSpPr bwMode="auto">
          <a:xfrm rot="2230043">
            <a:off x="887413" y="2195513"/>
            <a:ext cx="3300412" cy="3224212"/>
            <a:chOff x="887272" y="2195285"/>
            <a:chExt cx="3300298" cy="3224788"/>
          </a:xfrm>
        </p:grpSpPr>
        <p:pic>
          <p:nvPicPr>
            <p:cNvPr id="18439" name="Picture 17">
              <a:extLst>
                <a:ext uri="{FF2B5EF4-FFF2-40B4-BE49-F238E27FC236}">
                  <a16:creationId xmlns:a16="http://schemas.microsoft.com/office/drawing/2014/main" id="{C43B13B2-C292-40D8-A576-21CDEF6B11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634" t="13715" r="9055" b="32191"/>
            <a:stretch>
              <a:fillRect/>
            </a:stretch>
          </p:blipFill>
          <p:spPr bwMode="auto">
            <a:xfrm>
              <a:off x="887272" y="2195285"/>
              <a:ext cx="3300298" cy="3224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40" name="TextBox 4">
              <a:extLst>
                <a:ext uri="{FF2B5EF4-FFF2-40B4-BE49-F238E27FC236}">
                  <a16:creationId xmlns:a16="http://schemas.microsoft.com/office/drawing/2014/main" id="{B138C58C-B23F-4E23-8991-A16EBB4862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3586419">
              <a:off x="2432050" y="2646380"/>
              <a:ext cx="86061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b="1">
                  <a:solidFill>
                    <a:schemeClr val="tx1"/>
                  </a:solidFill>
                </a:rPr>
                <a:t>make</a:t>
              </a:r>
            </a:p>
          </p:txBody>
        </p:sp>
        <p:sp>
          <p:nvSpPr>
            <p:cNvPr id="18441" name="TextBox 5">
              <a:extLst>
                <a:ext uri="{FF2B5EF4-FFF2-40B4-BE49-F238E27FC236}">
                  <a16:creationId xmlns:a16="http://schemas.microsoft.com/office/drawing/2014/main" id="{253E2E00-DE28-4BF3-BFB8-F059DF5627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2066792">
              <a:off x="2953645" y="3001200"/>
              <a:ext cx="96350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b="1">
                  <a:solidFill>
                    <a:schemeClr val="tx1"/>
                  </a:solidFill>
                </a:rPr>
                <a:t>switch</a:t>
              </a:r>
            </a:p>
          </p:txBody>
        </p:sp>
        <p:sp>
          <p:nvSpPr>
            <p:cNvPr id="18442" name="TextBox 6">
              <a:extLst>
                <a:ext uri="{FF2B5EF4-FFF2-40B4-BE49-F238E27FC236}">
                  <a16:creationId xmlns:a16="http://schemas.microsoft.com/office/drawing/2014/main" id="{908400BE-0095-4E38-B0C3-835AD61150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38539" y="3658366"/>
              <a:ext cx="86061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b="1">
                  <a:solidFill>
                    <a:schemeClr val="tx1"/>
                  </a:solidFill>
                </a:rPr>
                <a:t>drink</a:t>
              </a:r>
            </a:p>
          </p:txBody>
        </p:sp>
        <p:sp>
          <p:nvSpPr>
            <p:cNvPr id="18443" name="TextBox 8">
              <a:extLst>
                <a:ext uri="{FF2B5EF4-FFF2-40B4-BE49-F238E27FC236}">
                  <a16:creationId xmlns:a16="http://schemas.microsoft.com/office/drawing/2014/main" id="{4ECD5F96-A673-494C-A703-19C660CA12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2700135">
              <a:off x="2955343" y="4296416"/>
              <a:ext cx="86061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b="1">
                  <a:solidFill>
                    <a:schemeClr val="tx1"/>
                  </a:solidFill>
                </a:rPr>
                <a:t>play</a:t>
              </a:r>
            </a:p>
          </p:txBody>
        </p:sp>
        <p:sp>
          <p:nvSpPr>
            <p:cNvPr id="18444" name="TextBox 9">
              <a:extLst>
                <a:ext uri="{FF2B5EF4-FFF2-40B4-BE49-F238E27FC236}">
                  <a16:creationId xmlns:a16="http://schemas.microsoft.com/office/drawing/2014/main" id="{45B8AA35-17FA-4027-9B37-ED58B68738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4971454">
              <a:off x="2432050" y="4674746"/>
              <a:ext cx="86061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b="1">
                  <a:solidFill>
                    <a:schemeClr val="tx1"/>
                  </a:solidFill>
                </a:rPr>
                <a:t>climb</a:t>
              </a:r>
            </a:p>
          </p:txBody>
        </p:sp>
        <p:sp>
          <p:nvSpPr>
            <p:cNvPr id="18445" name="TextBox 10">
              <a:extLst>
                <a:ext uri="{FF2B5EF4-FFF2-40B4-BE49-F238E27FC236}">
                  <a16:creationId xmlns:a16="http://schemas.microsoft.com/office/drawing/2014/main" id="{20D16DD4-5C1E-41B0-B40D-3AEF635FCD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7477408">
              <a:off x="1760117" y="4683843"/>
              <a:ext cx="86061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b="1">
                  <a:solidFill>
                    <a:schemeClr val="tx1"/>
                  </a:solidFill>
                </a:rPr>
                <a:t>run</a:t>
              </a:r>
            </a:p>
          </p:txBody>
        </p:sp>
        <p:sp>
          <p:nvSpPr>
            <p:cNvPr id="18446" name="TextBox 11">
              <a:extLst>
                <a:ext uri="{FF2B5EF4-FFF2-40B4-BE49-F238E27FC236}">
                  <a16:creationId xmlns:a16="http://schemas.microsoft.com/office/drawing/2014/main" id="{66EF2F2C-C23F-422B-98E6-D69F8049EB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9311864">
              <a:off x="1202638" y="4300677"/>
              <a:ext cx="86061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b="1">
                  <a:solidFill>
                    <a:schemeClr val="tx1"/>
                  </a:solidFill>
                </a:rPr>
                <a:t>buy</a:t>
              </a:r>
            </a:p>
          </p:txBody>
        </p:sp>
        <p:sp>
          <p:nvSpPr>
            <p:cNvPr id="18447" name="TextBox 12">
              <a:extLst>
                <a:ext uri="{FF2B5EF4-FFF2-40B4-BE49-F238E27FC236}">
                  <a16:creationId xmlns:a16="http://schemas.microsoft.com/office/drawing/2014/main" id="{8DE5FA77-5102-4D58-A086-7317346BED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9514399">
              <a:off x="1009230" y="3623013"/>
              <a:ext cx="86061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b="1">
                  <a:solidFill>
                    <a:schemeClr val="tx1"/>
                  </a:solidFill>
                </a:rPr>
                <a:t>listen</a:t>
              </a:r>
            </a:p>
          </p:txBody>
        </p:sp>
        <p:sp>
          <p:nvSpPr>
            <p:cNvPr id="18448" name="TextBox 13">
              <a:extLst>
                <a:ext uri="{FF2B5EF4-FFF2-40B4-BE49-F238E27FC236}">
                  <a16:creationId xmlns:a16="http://schemas.microsoft.com/office/drawing/2014/main" id="{D2195128-589F-4232-AF15-3973181046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8080022">
              <a:off x="1225789" y="3030299"/>
              <a:ext cx="86061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b="1">
                  <a:solidFill>
                    <a:schemeClr val="tx1"/>
                  </a:solidFill>
                </a:rPr>
                <a:t>fly</a:t>
              </a:r>
            </a:p>
          </p:txBody>
        </p:sp>
        <p:sp>
          <p:nvSpPr>
            <p:cNvPr id="18449" name="TextBox 14">
              <a:extLst>
                <a:ext uri="{FF2B5EF4-FFF2-40B4-BE49-F238E27FC236}">
                  <a16:creationId xmlns:a16="http://schemas.microsoft.com/office/drawing/2014/main" id="{9A2D9813-C653-4FD8-9DE5-E0EF42701B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6525421">
              <a:off x="1620915" y="2698829"/>
              <a:ext cx="112238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b="1">
                  <a:solidFill>
                    <a:schemeClr val="tx1"/>
                  </a:solidFill>
                </a:rPr>
                <a:t>support</a:t>
              </a:r>
            </a:p>
          </p:txBody>
        </p:sp>
      </p:grpSp>
      <p:sp>
        <p:nvSpPr>
          <p:cNvPr id="20" name="Arrow: Left 19">
            <a:extLst>
              <a:ext uri="{FF2B5EF4-FFF2-40B4-BE49-F238E27FC236}">
                <a16:creationId xmlns:a16="http://schemas.microsoft.com/office/drawing/2014/main" id="{4B594A95-A358-44F2-81C2-09EF87166FC4}"/>
              </a:ext>
            </a:extLst>
          </p:cNvPr>
          <p:cNvSpPr/>
          <p:nvPr/>
        </p:nvSpPr>
        <p:spPr>
          <a:xfrm>
            <a:off x="4010025" y="3376613"/>
            <a:ext cx="1312863" cy="849312"/>
          </a:xfrm>
          <a:prstGeom prst="leftArrow">
            <a:avLst>
              <a:gd name="adj1" fmla="val 50000"/>
              <a:gd name="adj2" fmla="val 76011"/>
            </a:avLst>
          </a:prstGeom>
          <a:solidFill>
            <a:schemeClr val="bg1"/>
          </a:solidFill>
          <a:ln w="38100">
            <a:solidFill>
              <a:srgbClr val="F6B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6400000">
                                      <p:cBhvr>
                                        <p:cTn id="1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5800000">
                                      <p:cBhvr>
                                        <p:cTn id="1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1200000">
                                      <p:cBhvr>
                                        <p:cTn id="1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4200000">
                                      <p:cBhvr>
                                        <p:cTn id="2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00">
                                      <p:cBhvr>
                                        <p:cTn id="2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0700000">
                                      <p:cBhvr>
                                        <p:cTn id="3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0">
                                      <p:cBhvr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2200000">
                                      <p:cBhvr>
                                        <p:cTn id="4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200000">
                                      <p:cBhvr>
                                        <p:cTn id="4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2D24A18-8DA3-49BA-BB8D-62E2DD9F3EDB}"/>
              </a:ext>
            </a:extLst>
          </p:cNvPr>
          <p:cNvSpPr/>
          <p:nvPr/>
        </p:nvSpPr>
        <p:spPr>
          <a:xfrm>
            <a:off x="1635125" y="2298700"/>
            <a:ext cx="2393950" cy="2457450"/>
          </a:xfrm>
          <a:prstGeom prst="roundRect">
            <a:avLst/>
          </a:prstGeom>
          <a:solidFill>
            <a:srgbClr val="F6B4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ECD292F-E48F-443B-AC45-8E55B444A3E7}"/>
              </a:ext>
            </a:extLst>
          </p:cNvPr>
          <p:cNvSpPr/>
          <p:nvPr/>
        </p:nvSpPr>
        <p:spPr>
          <a:xfrm>
            <a:off x="5043488" y="2298700"/>
            <a:ext cx="2395537" cy="2457450"/>
          </a:xfrm>
          <a:prstGeom prst="roundRect">
            <a:avLst/>
          </a:prstGeom>
          <a:solidFill>
            <a:srgbClr val="F6B4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9220" name="Title 20">
            <a:extLst>
              <a:ext uri="{FF2B5EF4-FFF2-40B4-BE49-F238E27FC236}">
                <a16:creationId xmlns:a16="http://schemas.microsoft.com/office/drawing/2014/main" id="{7BC4FEC4-26D3-451A-9424-5BC9F7A60B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 sz="3600">
                <a:latin typeface="Twinkl" pitchFamily="2" charset="0"/>
              </a:rPr>
              <a:t>What Is a Verb?</a:t>
            </a:r>
            <a:endParaRPr lang="en-GB" altLang="en-US" sz="3600"/>
          </a:p>
        </p:txBody>
      </p:sp>
      <p:sp>
        <p:nvSpPr>
          <p:cNvPr id="9221" name="Content Placeholder 2">
            <a:extLst>
              <a:ext uri="{FF2B5EF4-FFF2-40B4-BE49-F238E27FC236}">
                <a16:creationId xmlns:a16="http://schemas.microsoft.com/office/drawing/2014/main" id="{7BD3DA89-B593-4314-8822-26DAE29731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1373188"/>
            <a:ext cx="7550150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GB" altLang="en-US" b="1"/>
              <a:t>Verbs</a:t>
            </a:r>
            <a:r>
              <a:rPr lang="en-GB" altLang="en-US"/>
              <a:t> are words which describe an </a:t>
            </a:r>
            <a:r>
              <a:rPr lang="en-GB" altLang="en-US" b="1"/>
              <a:t>action</a:t>
            </a:r>
            <a:r>
              <a:rPr lang="en-GB" altLang="en-US"/>
              <a:t>, </a:t>
            </a:r>
            <a:r>
              <a:rPr lang="en-GB" altLang="en-US" b="1"/>
              <a:t>occurrence</a:t>
            </a:r>
            <a:r>
              <a:rPr lang="en-GB" altLang="en-US"/>
              <a:t> or </a:t>
            </a:r>
            <a:r>
              <a:rPr lang="en-GB" altLang="en-US" b="1"/>
              <a:t>state</a:t>
            </a:r>
            <a:r>
              <a:rPr lang="en-GB" altLang="en-US"/>
              <a:t>.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GB" altLang="en-US"/>
              <a:t>For example: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en-GB" altLang="en-US"/>
          </a:p>
          <a:p>
            <a:pPr eaLnBrk="1" hangingPunct="1">
              <a:buFont typeface="Arial" panose="020B0604020202020204" pitchFamily="34" charset="0"/>
              <a:buNone/>
            </a:pPr>
            <a:endParaRPr lang="en-GB" altLang="en-US"/>
          </a:p>
          <a:p>
            <a:pPr eaLnBrk="1" hangingPunct="1">
              <a:buFont typeface="Arial" panose="020B0604020202020204" pitchFamily="34" charset="0"/>
              <a:buNone/>
            </a:pPr>
            <a:endParaRPr lang="en-GB" altLang="en-US"/>
          </a:p>
          <a:p>
            <a:pPr eaLnBrk="1" hangingPunct="1">
              <a:buFont typeface="Arial" panose="020B0604020202020204" pitchFamily="34" charset="0"/>
              <a:buNone/>
            </a:pPr>
            <a:endParaRPr lang="en-GB" altLang="en-US"/>
          </a:p>
          <a:p>
            <a:pPr eaLnBrk="1" hangingPunct="1">
              <a:buFont typeface="Arial" panose="020B0604020202020204" pitchFamily="34" charset="0"/>
              <a:buNone/>
            </a:pPr>
            <a:endParaRPr lang="en-GB" altLang="en-US"/>
          </a:p>
          <a:p>
            <a:pPr eaLnBrk="1" hangingPunct="1">
              <a:buFont typeface="Arial" panose="020B0604020202020204" pitchFamily="34" charset="0"/>
              <a:buNone/>
            </a:pPr>
            <a:endParaRPr lang="en-GB" altLang="en-US"/>
          </a:p>
          <a:p>
            <a:pPr eaLnBrk="1" hangingPunct="1">
              <a:buFont typeface="Arial" panose="020B0604020202020204" pitchFamily="34" charset="0"/>
              <a:buNone/>
            </a:pPr>
            <a:endParaRPr lang="en-GB" altLang="en-US"/>
          </a:p>
          <a:p>
            <a:pPr eaLnBrk="1" hangingPunct="1">
              <a:buFont typeface="Arial" panose="020B0604020202020204" pitchFamily="34" charset="0"/>
              <a:buNone/>
            </a:pPr>
            <a:endParaRPr lang="en-GB" altLang="en-US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GB" altLang="en-US"/>
              <a:t>         The ice cream is </a:t>
            </a:r>
            <a:r>
              <a:rPr lang="en-GB" altLang="en-US" b="1"/>
              <a:t>melting</a:t>
            </a:r>
            <a:r>
              <a:rPr lang="en-GB" altLang="en-US"/>
              <a:t>.           The snowman </a:t>
            </a:r>
            <a:r>
              <a:rPr lang="en-GB" altLang="en-US" b="1"/>
              <a:t>wears</a:t>
            </a:r>
            <a:r>
              <a:rPr lang="en-GB" altLang="en-US"/>
              <a:t> a hat.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en-GB" altLang="en-US" sz="1600"/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GB" altLang="en-US"/>
              <a:t>Can you think of any other verbs?</a:t>
            </a:r>
          </a:p>
        </p:txBody>
      </p:sp>
      <p:pic>
        <p:nvPicPr>
          <p:cNvPr id="9222" name="Picture 3">
            <a:extLst>
              <a:ext uri="{FF2B5EF4-FFF2-40B4-BE49-F238E27FC236}">
                <a16:creationId xmlns:a16="http://schemas.microsoft.com/office/drawing/2014/main" id="{B819E764-739A-4988-A112-56BEE43240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0425" y="2197100"/>
            <a:ext cx="1358900" cy="266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7">
            <a:extLst>
              <a:ext uri="{FF2B5EF4-FFF2-40B4-BE49-F238E27FC236}">
                <a16:creationId xmlns:a16="http://schemas.microsoft.com/office/drawing/2014/main" id="{62D43BD4-89FC-4E8C-97F0-B2CD771ACD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0" y="2105025"/>
            <a:ext cx="2066925" cy="284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2">
            <a:extLst>
              <a:ext uri="{FF2B5EF4-FFF2-40B4-BE49-F238E27FC236}">
                <a16:creationId xmlns:a16="http://schemas.microsoft.com/office/drawing/2014/main" id="{CBC4EB2C-4D79-450B-8CF6-B3B4F9DD3C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>
                <a:latin typeface="Twinkl" pitchFamily="2" charset="0"/>
              </a:rPr>
              <a:t>What Is an Imperative Verb?</a:t>
            </a:r>
            <a:endParaRPr lang="en-GB" altLang="en-US"/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5AA3F5A-7E31-4376-B77C-5670DD7CB3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1741488"/>
            <a:ext cx="7550150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GB" altLang="en-US"/>
              <a:t>Imperative verbs are sometimes known as </a:t>
            </a:r>
            <a:r>
              <a:rPr lang="en-GB" altLang="en-US" b="1"/>
              <a:t>bossy</a:t>
            </a:r>
            <a:r>
              <a:rPr lang="en-GB" altLang="en-US"/>
              <a:t> verbs.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endParaRPr lang="en-GB" altLang="en-US"/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GB" altLang="en-US"/>
              <a:t>They are verbs which </a:t>
            </a:r>
            <a:r>
              <a:rPr lang="en-GB" altLang="en-US" b="1"/>
              <a:t>tell you what to do</a:t>
            </a:r>
            <a:r>
              <a:rPr lang="en-GB" altLang="en-US"/>
              <a:t>. 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endParaRPr lang="en-GB" altLang="en-US"/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GB" altLang="en-US"/>
              <a:t>They are often seen at the beginning of a sentence and create a </a:t>
            </a:r>
            <a:r>
              <a:rPr lang="en-GB" altLang="en-US" b="1"/>
              <a:t>command</a:t>
            </a:r>
            <a:r>
              <a:rPr lang="en-GB" altLang="en-US"/>
              <a:t>.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endParaRPr lang="en-GB" altLang="en-US"/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GB" altLang="en-US"/>
              <a:t>Let’s look at some examples…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17ECFCD-3E8D-4865-BD58-0D3AE87E9DD9}"/>
              </a:ext>
            </a:extLst>
          </p:cNvPr>
          <p:cNvSpPr/>
          <p:nvPr/>
        </p:nvSpPr>
        <p:spPr>
          <a:xfrm>
            <a:off x="2006600" y="1628775"/>
            <a:ext cx="5303838" cy="3405188"/>
          </a:xfrm>
          <a:prstGeom prst="roundRect">
            <a:avLst/>
          </a:prstGeom>
          <a:solidFill>
            <a:srgbClr val="F6B4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1267" name="Title 2">
            <a:extLst>
              <a:ext uri="{FF2B5EF4-FFF2-40B4-BE49-F238E27FC236}">
                <a16:creationId xmlns:a16="http://schemas.microsoft.com/office/drawing/2014/main" id="{C3FDED6E-08A8-4AE3-9DD1-3572161EB3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>
                <a:latin typeface="Twinkl" pitchFamily="2" charset="0"/>
              </a:rPr>
              <a:t>Imperative Verbs</a:t>
            </a:r>
            <a:endParaRPr lang="en-GB" altLang="en-US"/>
          </a:p>
        </p:txBody>
      </p:sp>
      <p:sp>
        <p:nvSpPr>
          <p:cNvPr id="11268" name="Content Placeholder 2">
            <a:extLst>
              <a:ext uri="{FF2B5EF4-FFF2-40B4-BE49-F238E27FC236}">
                <a16:creationId xmlns:a16="http://schemas.microsoft.com/office/drawing/2014/main" id="{5DD245F2-4277-45F4-9649-A9C7E4C128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1825625"/>
            <a:ext cx="755015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GB" altLang="en-US" b="1">
                <a:solidFill>
                  <a:srgbClr val="7030A0"/>
                </a:solidFill>
              </a:rPr>
              <a:t>Eat</a:t>
            </a:r>
            <a:r>
              <a:rPr lang="en-GB" altLang="en-US"/>
              <a:t> your lunch.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endParaRPr lang="en-GB" altLang="en-US"/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GB" altLang="en-US" b="1">
                <a:solidFill>
                  <a:srgbClr val="7030A0"/>
                </a:solidFill>
              </a:rPr>
              <a:t>Tidy</a:t>
            </a:r>
            <a:r>
              <a:rPr lang="en-GB" altLang="en-US"/>
              <a:t> the cloakroom.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endParaRPr lang="en-GB" altLang="en-US"/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GB" altLang="en-US" b="1">
                <a:solidFill>
                  <a:srgbClr val="7030A0"/>
                </a:solidFill>
              </a:rPr>
              <a:t>Write</a:t>
            </a:r>
            <a:r>
              <a:rPr lang="en-GB" altLang="en-US"/>
              <a:t> today’s date.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endParaRPr lang="en-GB" altLang="en-US"/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GB" altLang="en-US" b="1">
                <a:solidFill>
                  <a:srgbClr val="7030A0"/>
                </a:solidFill>
              </a:rPr>
              <a:t>Walk</a:t>
            </a:r>
            <a:r>
              <a:rPr lang="en-GB" altLang="en-US"/>
              <a:t> home after school.</a:t>
            </a:r>
          </a:p>
        </p:txBody>
      </p:sp>
      <p:pic>
        <p:nvPicPr>
          <p:cNvPr id="11269" name="Picture 3">
            <a:extLst>
              <a:ext uri="{FF2B5EF4-FFF2-40B4-BE49-F238E27FC236}">
                <a16:creationId xmlns:a16="http://schemas.microsoft.com/office/drawing/2014/main" id="{0F55BA59-E4EA-4C6D-A1A9-B47301D8D7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8463" y="4706938"/>
            <a:ext cx="1731962" cy="168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4">
            <a:extLst>
              <a:ext uri="{FF2B5EF4-FFF2-40B4-BE49-F238E27FC236}">
                <a16:creationId xmlns:a16="http://schemas.microsoft.com/office/drawing/2014/main" id="{54BE12C7-A489-4E22-A429-3EFD5BA7A2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939"/>
          <a:stretch>
            <a:fillRect/>
          </a:stretch>
        </p:blipFill>
        <p:spPr bwMode="auto">
          <a:xfrm>
            <a:off x="687388" y="3713163"/>
            <a:ext cx="2640012" cy="257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2">
            <a:extLst>
              <a:ext uri="{FF2B5EF4-FFF2-40B4-BE49-F238E27FC236}">
                <a16:creationId xmlns:a16="http://schemas.microsoft.com/office/drawing/2014/main" id="{A8F8B88B-DFDE-4951-A185-0A1ACFA850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>
                <a:latin typeface="Twinkl" pitchFamily="2" charset="0"/>
              </a:rPr>
              <a:t>Imperative Verbs</a:t>
            </a:r>
            <a:endParaRPr lang="en-GB" altLang="en-US"/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67CB17BF-AADD-4A0B-B704-C36276E83F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1825625"/>
            <a:ext cx="755015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GB" altLang="en-US" b="1">
                <a:solidFill>
                  <a:srgbClr val="7030A0"/>
                </a:solidFill>
              </a:rPr>
              <a:t>Go </a:t>
            </a:r>
            <a:r>
              <a:rPr lang="en-GB" altLang="en-US">
                <a:solidFill>
                  <a:schemeClr val="tx1"/>
                </a:solidFill>
              </a:rPr>
              <a:t>and </a:t>
            </a:r>
            <a:r>
              <a:rPr lang="en-GB" altLang="en-US" b="1">
                <a:solidFill>
                  <a:srgbClr val="7030A0"/>
                </a:solidFill>
              </a:rPr>
              <a:t>buy</a:t>
            </a:r>
            <a:r>
              <a:rPr lang="en-GB" altLang="en-US">
                <a:solidFill>
                  <a:schemeClr val="tx1"/>
                </a:solidFill>
              </a:rPr>
              <a:t> our crisps.</a:t>
            </a:r>
            <a:br>
              <a:rPr lang="en-GB" altLang="en-US" b="1">
                <a:solidFill>
                  <a:srgbClr val="7030A0"/>
                </a:solidFill>
              </a:rPr>
            </a:br>
            <a:r>
              <a:rPr lang="en-GB" altLang="en-US" b="1">
                <a:solidFill>
                  <a:srgbClr val="7030A0"/>
                </a:solidFill>
              </a:rPr>
              <a:t>Eat</a:t>
            </a:r>
            <a:r>
              <a:rPr lang="en-GB" altLang="en-US"/>
              <a:t> your lunch. </a:t>
            </a:r>
            <a:r>
              <a:rPr lang="en-GB" altLang="en-US" b="1">
                <a:solidFill>
                  <a:srgbClr val="7030A0"/>
                </a:solidFill>
              </a:rPr>
              <a:t>Tidy</a:t>
            </a:r>
            <a:r>
              <a:rPr lang="en-GB" altLang="en-US"/>
              <a:t> the cloakroom. </a:t>
            </a:r>
            <a:br>
              <a:rPr lang="en-GB" altLang="en-US"/>
            </a:br>
            <a:r>
              <a:rPr lang="en-GB" altLang="en-US" b="1">
                <a:solidFill>
                  <a:srgbClr val="7030A0"/>
                </a:solidFill>
              </a:rPr>
              <a:t>Write</a:t>
            </a:r>
            <a:r>
              <a:rPr lang="en-GB" altLang="en-US"/>
              <a:t> today’s date. </a:t>
            </a:r>
            <a:r>
              <a:rPr lang="en-GB" altLang="en-US" b="1">
                <a:solidFill>
                  <a:srgbClr val="7030A0"/>
                </a:solidFill>
              </a:rPr>
              <a:t>Walk</a:t>
            </a:r>
            <a:r>
              <a:rPr lang="en-GB" altLang="en-US"/>
              <a:t> home after school.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endParaRPr lang="en-GB" altLang="en-US"/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GB" altLang="en-US"/>
              <a:t>In each of these commands, the imperative verb tells the person what action they need to take.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endParaRPr lang="en-GB" altLang="en-US"/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GB" altLang="en-US"/>
              <a:t>Let’s see if you can spot some imperative verbs…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endParaRPr lang="en-GB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8D2A27E-E448-43BC-84DA-0A11CD50BD19}"/>
              </a:ext>
            </a:extLst>
          </p:cNvPr>
          <p:cNvSpPr/>
          <p:nvPr/>
        </p:nvSpPr>
        <p:spPr>
          <a:xfrm>
            <a:off x="1811338" y="1628775"/>
            <a:ext cx="5303837" cy="3875088"/>
          </a:xfrm>
          <a:prstGeom prst="roundRect">
            <a:avLst/>
          </a:prstGeom>
          <a:solidFill>
            <a:srgbClr val="F6B4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3315" name="Title 2">
            <a:extLst>
              <a:ext uri="{FF2B5EF4-FFF2-40B4-BE49-F238E27FC236}">
                <a16:creationId xmlns:a16="http://schemas.microsoft.com/office/drawing/2014/main" id="{20A2E027-0E20-44E4-B5D8-DC3BF770CD0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>
                <a:latin typeface="Twinkl" pitchFamily="2" charset="0"/>
              </a:rPr>
              <a:t>Spot the Imperative Verbs</a:t>
            </a:r>
            <a:endParaRPr lang="en-GB" altLang="en-US"/>
          </a:p>
        </p:txBody>
      </p:sp>
      <p:sp>
        <p:nvSpPr>
          <p:cNvPr id="13316" name="Content Placeholder 2">
            <a:extLst>
              <a:ext uri="{FF2B5EF4-FFF2-40B4-BE49-F238E27FC236}">
                <a16:creationId xmlns:a16="http://schemas.microsoft.com/office/drawing/2014/main" id="{75F7B632-3383-4C56-8B2A-43D22B7B39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1825625"/>
            <a:ext cx="755015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GB" altLang="en-US" b="1">
                <a:solidFill>
                  <a:srgbClr val="7030A0"/>
                </a:solidFill>
              </a:rPr>
              <a:t>Go </a:t>
            </a:r>
            <a:r>
              <a:rPr lang="en-GB" altLang="en-US"/>
              <a:t>outside to play.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endParaRPr lang="en-GB" altLang="en-US"/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GB" altLang="en-US" b="1">
                <a:solidFill>
                  <a:srgbClr val="7030A0"/>
                </a:solidFill>
              </a:rPr>
              <a:t>Spot</a:t>
            </a:r>
            <a:r>
              <a:rPr lang="en-GB" altLang="en-US"/>
              <a:t> the difference between these pictures.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endParaRPr lang="en-GB" altLang="en-US"/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GB" altLang="en-US" b="1">
                <a:solidFill>
                  <a:srgbClr val="7030A0"/>
                </a:solidFill>
              </a:rPr>
              <a:t>Ask</a:t>
            </a:r>
            <a:r>
              <a:rPr lang="en-GB" altLang="en-US"/>
              <a:t> your dad what he thinks.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endParaRPr lang="en-GB" altLang="en-US"/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GB" altLang="en-US" b="1">
                <a:solidFill>
                  <a:srgbClr val="7030A0"/>
                </a:solidFill>
              </a:rPr>
              <a:t>Kick</a:t>
            </a:r>
            <a:r>
              <a:rPr lang="en-GB" altLang="en-US"/>
              <a:t> the ball into the goal.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endParaRPr lang="en-GB" altLang="en-US"/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GB" altLang="en-US" b="1">
                <a:solidFill>
                  <a:srgbClr val="7030A0"/>
                </a:solidFill>
              </a:rPr>
              <a:t>Surprise</a:t>
            </a:r>
            <a:r>
              <a:rPr lang="en-GB" altLang="en-US"/>
              <a:t> your friend to cheer them up.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endParaRPr lang="en-GB" altLang="en-US"/>
          </a:p>
        </p:txBody>
      </p:sp>
      <p:pic>
        <p:nvPicPr>
          <p:cNvPr id="13317" name="Picture 3">
            <a:extLst>
              <a:ext uri="{FF2B5EF4-FFF2-40B4-BE49-F238E27FC236}">
                <a16:creationId xmlns:a16="http://schemas.microsoft.com/office/drawing/2014/main" id="{F963E823-A3DF-4700-8484-720287B227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0938" y="2700338"/>
            <a:ext cx="2074862" cy="347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10">
            <a:extLst>
              <a:ext uri="{FF2B5EF4-FFF2-40B4-BE49-F238E27FC236}">
                <a16:creationId xmlns:a16="http://schemas.microsoft.com/office/drawing/2014/main" id="{01969C86-38A2-4531-B8CE-A7E36A0814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628775"/>
            <a:ext cx="2103438" cy="485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2F882C0-4339-41B9-9497-79BE78A1FEB6}"/>
              </a:ext>
            </a:extLst>
          </p:cNvPr>
          <p:cNvSpPr/>
          <p:nvPr/>
        </p:nvSpPr>
        <p:spPr>
          <a:xfrm>
            <a:off x="2055813" y="2578100"/>
            <a:ext cx="5059362" cy="2455863"/>
          </a:xfrm>
          <a:prstGeom prst="roundRect">
            <a:avLst/>
          </a:prstGeom>
          <a:solidFill>
            <a:srgbClr val="F6B4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339" name="Title 2">
            <a:extLst>
              <a:ext uri="{FF2B5EF4-FFF2-40B4-BE49-F238E27FC236}">
                <a16:creationId xmlns:a16="http://schemas.microsoft.com/office/drawing/2014/main" id="{E9E14037-669A-4356-B034-3443D419A5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677863"/>
            <a:ext cx="8220075" cy="993775"/>
          </a:xfrm>
        </p:spPr>
        <p:txBody>
          <a:bodyPr/>
          <a:lstStyle/>
          <a:p>
            <a:pPr algn="ctr" eaLnBrk="1" hangingPunct="1"/>
            <a:r>
              <a:rPr lang="en-GB" altLang="en-US" sz="3600">
                <a:latin typeface="Twinkl" pitchFamily="2" charset="0"/>
              </a:rPr>
              <a:t>Where Do We See Imperative Verbs?</a:t>
            </a:r>
            <a:endParaRPr lang="en-GB" altLang="en-US" sz="3600"/>
          </a:p>
        </p:txBody>
      </p:sp>
      <p:sp>
        <p:nvSpPr>
          <p:cNvPr id="14340" name="Content Placeholder 2">
            <a:extLst>
              <a:ext uri="{FF2B5EF4-FFF2-40B4-BE49-F238E27FC236}">
                <a16:creationId xmlns:a16="http://schemas.microsoft.com/office/drawing/2014/main" id="{CC61A66C-E67F-4F31-853E-E057C99A6C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1952625"/>
            <a:ext cx="7550150" cy="478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GB" altLang="en-US"/>
              <a:t>Imperative verbs can often be seen in: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endParaRPr lang="en-GB" altLang="en-US"/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GB" altLang="en-US"/>
              <a:t>Persuasive Adverts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endParaRPr lang="en-GB" altLang="en-US" sz="900"/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GB" altLang="en-US"/>
              <a:t>Sets of instructions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endParaRPr lang="en-GB" altLang="en-US" sz="900"/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GB" altLang="en-US"/>
              <a:t>Recipes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endParaRPr lang="en-GB" altLang="en-US" sz="900"/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GB" altLang="en-US"/>
              <a:t>Conversation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C408FA-8D06-4924-8D3F-1B202C4023E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9781" y="4221328"/>
            <a:ext cx="3365865" cy="2186784"/>
          </a:xfrm>
          <a:prstGeom prst="roundRect">
            <a:avLst>
              <a:gd name="adj" fmla="val 6557"/>
            </a:avLst>
          </a:prstGeom>
        </p:spPr>
      </p:pic>
      <p:pic>
        <p:nvPicPr>
          <p:cNvPr id="14342" name="Picture 5">
            <a:extLst>
              <a:ext uri="{FF2B5EF4-FFF2-40B4-BE49-F238E27FC236}">
                <a16:creationId xmlns:a16="http://schemas.microsoft.com/office/drawing/2014/main" id="{5BA269D1-3A1E-49FB-89A4-DFA906F637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0" y="2160588"/>
            <a:ext cx="3143250" cy="401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2">
            <a:extLst>
              <a:ext uri="{FF2B5EF4-FFF2-40B4-BE49-F238E27FC236}">
                <a16:creationId xmlns:a16="http://schemas.microsoft.com/office/drawing/2014/main" id="{752BA7CA-3A22-413D-BFC6-F19A3DCA88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677863"/>
            <a:ext cx="8220075" cy="993775"/>
          </a:xfrm>
        </p:spPr>
        <p:txBody>
          <a:bodyPr/>
          <a:lstStyle/>
          <a:p>
            <a:pPr algn="ctr" eaLnBrk="1" hangingPunct="1"/>
            <a:r>
              <a:rPr lang="en-GB" altLang="en-US" sz="3600">
                <a:latin typeface="Twinkl" pitchFamily="2" charset="0"/>
              </a:rPr>
              <a:t>Which Imperative Verb?</a:t>
            </a:r>
            <a:endParaRPr lang="en-GB" altLang="en-US" sz="3600"/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FAD52740-C1B7-4DD9-B22C-3DCCFC5924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2052638"/>
            <a:ext cx="7550150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GB" altLang="en-US"/>
              <a:t>Below is a command sentence with the imperative verb missing. How many imperative verbs can you think of which would fit in this command?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endParaRPr lang="en-GB" altLang="en-US"/>
          </a:p>
          <a:p>
            <a:pPr algn="ctr" eaLnBrk="1" hangingPunct="1">
              <a:buFont typeface="Arial" panose="020B0604020202020204" pitchFamily="34" charset="0"/>
              <a:buNone/>
            </a:pPr>
            <a:endParaRPr lang="en-GB" altLang="en-US"/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GB" altLang="en-US" u="sng"/>
              <a:t>                     </a:t>
            </a:r>
            <a:r>
              <a:rPr lang="en-GB" altLang="en-US"/>
              <a:t> up and walk away.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380DECF-795B-4416-A104-FC5CC289F686}"/>
              </a:ext>
            </a:extLst>
          </p:cNvPr>
          <p:cNvSpPr/>
          <p:nvPr/>
        </p:nvSpPr>
        <p:spPr>
          <a:xfrm>
            <a:off x="1244600" y="2141538"/>
            <a:ext cx="7061200" cy="1760537"/>
          </a:xfrm>
          <a:prstGeom prst="roundRect">
            <a:avLst/>
          </a:prstGeom>
          <a:solidFill>
            <a:srgbClr val="F6B4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6387" name="Title 2">
            <a:extLst>
              <a:ext uri="{FF2B5EF4-FFF2-40B4-BE49-F238E27FC236}">
                <a16:creationId xmlns:a16="http://schemas.microsoft.com/office/drawing/2014/main" id="{39701367-B929-4170-A346-2B8DEA1BB68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677863"/>
            <a:ext cx="8220075" cy="993775"/>
          </a:xfrm>
        </p:spPr>
        <p:txBody>
          <a:bodyPr/>
          <a:lstStyle/>
          <a:p>
            <a:pPr algn="ctr" eaLnBrk="1" hangingPunct="1"/>
            <a:r>
              <a:rPr lang="en-GB" altLang="en-US" sz="3600">
                <a:latin typeface="Twinkl" pitchFamily="2" charset="0"/>
              </a:rPr>
              <a:t>Which Imperative Verb?</a:t>
            </a:r>
            <a:endParaRPr lang="en-GB" altLang="en-US" sz="3600"/>
          </a:p>
        </p:txBody>
      </p:sp>
      <p:sp>
        <p:nvSpPr>
          <p:cNvPr id="16388" name="Content Placeholder 2">
            <a:extLst>
              <a:ext uri="{FF2B5EF4-FFF2-40B4-BE49-F238E27FC236}">
                <a16:creationId xmlns:a16="http://schemas.microsoft.com/office/drawing/2014/main" id="{6FF50613-0E88-4B6C-B77F-670CA7046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1741488"/>
            <a:ext cx="7550150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GB" altLang="en-US"/>
              <a:t>You could have said: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endParaRPr lang="en-GB" altLang="en-US"/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GB" altLang="en-US" b="1">
                <a:solidFill>
                  <a:srgbClr val="7030A0"/>
                </a:solidFill>
              </a:rPr>
              <a:t>Get </a:t>
            </a:r>
            <a:r>
              <a:rPr lang="en-GB" altLang="en-US"/>
              <a:t>up and walk away.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GB" altLang="en-US" b="1">
                <a:solidFill>
                  <a:srgbClr val="7030A0"/>
                </a:solidFill>
              </a:rPr>
              <a:t>Stand </a:t>
            </a:r>
            <a:r>
              <a:rPr lang="en-GB" altLang="en-US"/>
              <a:t>up and walk away.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GB" altLang="en-US" b="1">
                <a:solidFill>
                  <a:srgbClr val="7030A0"/>
                </a:solidFill>
              </a:rPr>
              <a:t>Tidy </a:t>
            </a:r>
            <a:r>
              <a:rPr lang="en-GB" altLang="en-US"/>
              <a:t>up and walk away.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endParaRPr lang="en-GB" altLang="en-US" b="1">
              <a:solidFill>
                <a:srgbClr val="7030A0"/>
              </a:solidFill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endParaRPr lang="en-GB" altLang="en-US" b="1">
              <a:solidFill>
                <a:srgbClr val="7030A0"/>
              </a:solidFill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GB" altLang="en-US"/>
              <a:t>Did you have any other imperative verbs?</a:t>
            </a:r>
          </a:p>
        </p:txBody>
      </p:sp>
      <p:pic>
        <p:nvPicPr>
          <p:cNvPr id="16389" name="Picture 3">
            <a:extLst>
              <a:ext uri="{FF2B5EF4-FFF2-40B4-BE49-F238E27FC236}">
                <a16:creationId xmlns:a16="http://schemas.microsoft.com/office/drawing/2014/main" id="{CE7086EC-D770-4A13-8EC9-9A8C3C38C1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1436688"/>
            <a:ext cx="1901825" cy="487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owerPoint Guidance [Read-Only]" id="{B29F6C71-AAE0-4B64-A45A-1046B855C9CC}" vid="{8E495050-AD79-41D8-9298-D2CAD14368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Guidance</Template>
  <TotalTime>68</TotalTime>
  <Words>376</Words>
  <Application>Microsoft Office PowerPoint</Application>
  <PresentationFormat>On-screen Show (4:3)</PresentationFormat>
  <Paragraphs>95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Twinkl SemiBold</vt:lpstr>
      <vt:lpstr>Twinkl</vt:lpstr>
      <vt:lpstr>Office Theme</vt:lpstr>
      <vt:lpstr>PowerPoint Presentation</vt:lpstr>
      <vt:lpstr>What Is a Verb?</vt:lpstr>
      <vt:lpstr>What Is an Imperative Verb?</vt:lpstr>
      <vt:lpstr>Imperative Verbs</vt:lpstr>
      <vt:lpstr>Imperative Verbs</vt:lpstr>
      <vt:lpstr>Spot the Imperative Verbs</vt:lpstr>
      <vt:lpstr>Where Do We See Imperative Verbs?</vt:lpstr>
      <vt:lpstr>Which Imperative Verb?</vt:lpstr>
      <vt:lpstr>Which Imperative Verb?</vt:lpstr>
      <vt:lpstr>Which Imperative Verb?</vt:lpstr>
      <vt:lpstr>Spin the Wheel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Guidance</dc:title>
  <dc:creator>Twinkl Twinkl</dc:creator>
  <cp:lastModifiedBy>Caroline Smith</cp:lastModifiedBy>
  <cp:revision>19</cp:revision>
  <dcterms:created xsi:type="dcterms:W3CDTF">2018-09-12T13:40:49Z</dcterms:created>
  <dcterms:modified xsi:type="dcterms:W3CDTF">2020-06-09T10:44:30Z</dcterms:modified>
</cp:coreProperties>
</file>