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57" r:id="rId6"/>
    <p:sldId id="270" r:id="rId7"/>
    <p:sldId id="281" r:id="rId8"/>
    <p:sldId id="272" r:id="rId9"/>
    <p:sldId id="273" r:id="rId10"/>
    <p:sldId id="258" r:id="rId11"/>
    <p:sldId id="274" r:id="rId12"/>
    <p:sldId id="263" r:id="rId13"/>
    <p:sldId id="264" r:id="rId14"/>
    <p:sldId id="275" r:id="rId15"/>
    <p:sldId id="277" r:id="rId16"/>
    <p:sldId id="276" r:id="rId17"/>
    <p:sldId id="265" r:id="rId18"/>
    <p:sldId id="279" r:id="rId19"/>
    <p:sldId id="282" r:id="rId20"/>
    <p:sldId id="283" r:id="rId21"/>
    <p:sldId id="284"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62148C1C-317F-4234-90D3-858B1C51E3E7}"/>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5" name="Footer Placeholder 4">
            <a:extLst>
              <a:ext uri="{FF2B5EF4-FFF2-40B4-BE49-F238E27FC236}">
                <a16:creationId xmlns:a16="http://schemas.microsoft.com/office/drawing/2014/main" xmlns=""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7CA9122-ACB0-4D81-A593-32D771CFEA29}"/>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5" name="Footer Placeholder 4">
            <a:extLst>
              <a:ext uri="{FF2B5EF4-FFF2-40B4-BE49-F238E27FC236}">
                <a16:creationId xmlns:a16="http://schemas.microsoft.com/office/drawing/2014/main" xmlns=""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2EFADB02-A0E6-489E-8D47-01878BF468E7}"/>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5" name="Footer Placeholder 4">
            <a:extLst>
              <a:ext uri="{FF2B5EF4-FFF2-40B4-BE49-F238E27FC236}">
                <a16:creationId xmlns:a16="http://schemas.microsoft.com/office/drawing/2014/main" xmlns=""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B29F6FEB-8DFE-4E04-B4EC-4A0F33B0D1F9}"/>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6" name="Footer Placeholder 5">
            <a:extLst>
              <a:ext uri="{FF2B5EF4-FFF2-40B4-BE49-F238E27FC236}">
                <a16:creationId xmlns:a16="http://schemas.microsoft.com/office/drawing/2014/main" xmlns=""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5AB7AEB-D3A2-46C8-A525-ABB6479FF7DD}"/>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8" name="Footer Placeholder 7">
            <a:extLst>
              <a:ext uri="{FF2B5EF4-FFF2-40B4-BE49-F238E27FC236}">
                <a16:creationId xmlns:a16="http://schemas.microsoft.com/office/drawing/2014/main" xmlns=""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F76DA194-BFC0-4935-8D0E-594B71F014E7}"/>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4" name="Footer Placeholder 3">
            <a:extLst>
              <a:ext uri="{FF2B5EF4-FFF2-40B4-BE49-F238E27FC236}">
                <a16:creationId xmlns:a16="http://schemas.microsoft.com/office/drawing/2014/main" xmlns=""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7B91DA4-C751-4E51-BDD4-4B1AFC888389}"/>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3" name="Footer Placeholder 2">
            <a:extLst>
              <a:ext uri="{FF2B5EF4-FFF2-40B4-BE49-F238E27FC236}">
                <a16:creationId xmlns:a16="http://schemas.microsoft.com/office/drawing/2014/main" xmlns=""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1311993A-9043-48BE-AE3F-1043186CC32C}"/>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6" name="Footer Placeholder 5">
            <a:extLst>
              <a:ext uri="{FF2B5EF4-FFF2-40B4-BE49-F238E27FC236}">
                <a16:creationId xmlns:a16="http://schemas.microsoft.com/office/drawing/2014/main" xmlns=""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6F0D13A5-B16C-47A5-9493-15BFE49C865E}"/>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6" name="Footer Placeholder 5">
            <a:extLst>
              <a:ext uri="{FF2B5EF4-FFF2-40B4-BE49-F238E27FC236}">
                <a16:creationId xmlns:a16="http://schemas.microsoft.com/office/drawing/2014/main" xmlns=""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4757A15-C169-4D1C-930F-CF719B4737A3}"/>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5" name="Footer Placeholder 4">
            <a:extLst>
              <a:ext uri="{FF2B5EF4-FFF2-40B4-BE49-F238E27FC236}">
                <a16:creationId xmlns:a16="http://schemas.microsoft.com/office/drawing/2014/main" xmlns=""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BD8F155-48BF-48D2-9F3A-088BAD4334B5}"/>
              </a:ext>
            </a:extLst>
          </p:cNvPr>
          <p:cNvSpPr>
            <a:spLocks noGrp="1"/>
          </p:cNvSpPr>
          <p:nvPr>
            <p:ph type="dt" sz="half" idx="10"/>
          </p:nvPr>
        </p:nvSpPr>
        <p:spPr/>
        <p:txBody>
          <a:bodyPr/>
          <a:lstStyle/>
          <a:p>
            <a:fld id="{BC7791A6-C1F6-4F09-A01F-EAE90D5CCDD0}" type="datetimeFigureOut">
              <a:rPr lang="en-US" smtClean="0"/>
              <a:t>12-Jan-21</a:t>
            </a:fld>
            <a:endParaRPr lang="en-US"/>
          </a:p>
        </p:txBody>
      </p:sp>
      <p:sp>
        <p:nvSpPr>
          <p:cNvPr id="5" name="Footer Placeholder 4">
            <a:extLst>
              <a:ext uri="{FF2B5EF4-FFF2-40B4-BE49-F238E27FC236}">
                <a16:creationId xmlns:a16="http://schemas.microsoft.com/office/drawing/2014/main" xmlns=""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12-Jan-21</a:t>
            </a:fld>
            <a:endParaRPr lang="en-US"/>
          </a:p>
        </p:txBody>
      </p:sp>
      <p:sp>
        <p:nvSpPr>
          <p:cNvPr id="5" name="Footer Placeholder 4">
            <a:extLst>
              <a:ext uri="{FF2B5EF4-FFF2-40B4-BE49-F238E27FC236}">
                <a16:creationId xmlns:a16="http://schemas.microsoft.com/office/drawing/2014/main" xmlns=""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8076944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vimeo.com/480769444"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jNOYgRf5jes" TargetMode="External"/><Relationship Id="rId2" Type="http://schemas.openxmlformats.org/officeDocument/2006/relationships/hyperlink" Target="https://www.youtube.com/watch?v=X0Bv6hchrg0" TargetMode="External"/><Relationship Id="rId1" Type="http://schemas.openxmlformats.org/officeDocument/2006/relationships/slideLayout" Target="../slideLayouts/slideLayout2.xml"/><Relationship Id="rId5" Type="http://schemas.openxmlformats.org/officeDocument/2006/relationships/hyperlink" Target="https://en.wikipedia.org/wiki/The_Coldest_Winter_Ever" TargetMode="Externa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s://en.wikipedia.org/wiki/The_Coldest_Winter_Ever"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s://en.wikipedia.org/wiki/The_Coldest_Winter_Ever"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s://en.wikipedia.org/wiki/The_Coldest_Winter_Ever"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Tuesday 12</a:t>
            </a:r>
            <a:r>
              <a:rPr lang="en-GB" baseline="30000" dirty="0">
                <a:solidFill>
                  <a:srgbClr val="FF0000"/>
                </a:solidFill>
                <a:latin typeface="Comic Sans MS" panose="030F0702030302020204" pitchFamily="66" charset="0"/>
              </a:rPr>
              <a:t>th </a:t>
            </a:r>
            <a:r>
              <a:rPr lang="en-GB" dirty="0">
                <a:solidFill>
                  <a:srgbClr val="FF0000"/>
                </a:solidFill>
                <a:latin typeface="Comic Sans MS" panose="030F0702030302020204" pitchFamily="66" charset="0"/>
              </a:rPr>
              <a:t>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xmlns="" id="{D96FBEBA-9AC9-4A5C-BEA2-A58CBDDB13A1}"/>
              </a:ext>
            </a:extLst>
          </p:cNvPr>
          <p:cNvSpPr>
            <a:spLocks noGrp="1"/>
          </p:cNvSpPr>
          <p:nvPr>
            <p:ph idx="1"/>
          </p:nvPr>
        </p:nvSpPr>
        <p:spPr>
          <a:xfrm>
            <a:off x="838200" y="1690689"/>
            <a:ext cx="10515600" cy="1738312"/>
          </a:xfrm>
        </p:spPr>
        <p:txBody>
          <a:bodyPr>
            <a:normAutofit fontScale="92500" lnSpcReduction="10000"/>
          </a:bodyPr>
          <a:lstStyle/>
          <a:p>
            <a:pPr marL="0" indent="0">
              <a:buNone/>
            </a:pPr>
            <a:r>
              <a:rPr lang="en-GB" dirty="0">
                <a:latin typeface="Comic Sans MS" panose="030F0702030302020204" pitchFamily="66" charset="0"/>
              </a:rPr>
              <a:t>      </a:t>
            </a:r>
            <a:r>
              <a:rPr lang="en-GB" sz="3200" dirty="0">
                <a:latin typeface="Comic Sans MS" panose="030F0702030302020204" pitchFamily="66" charset="0"/>
              </a:rPr>
              <a:t>Below is the timetable for today.</a:t>
            </a:r>
          </a:p>
          <a:p>
            <a:pPr marL="0" indent="0">
              <a:buNone/>
            </a:pPr>
            <a:r>
              <a:rPr lang="en-GB" sz="3200" dirty="0">
                <a:latin typeface="Comic Sans MS" panose="030F0702030302020204" pitchFamily="66" charset="0"/>
              </a:rPr>
              <a:t>      It is here to give you a guide on today’s work.</a:t>
            </a:r>
          </a:p>
          <a:p>
            <a:pPr marL="0" indent="0">
              <a:buNone/>
            </a:pPr>
            <a:r>
              <a:rPr lang="en-GB" i="1" u="sng" dirty="0">
                <a:solidFill>
                  <a:srgbClr val="FFC000"/>
                </a:solidFill>
                <a:latin typeface="Comic Sans MS" panose="030F0702030302020204" pitchFamily="66" charset="0"/>
              </a:rPr>
              <a:t>For maths you will need access to the worksheet and the number words sheet. </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xmlns=""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xmlns="" id="{E77CD542-F53E-4CE5-B7B0-BFC1602571BB}"/>
              </a:ext>
            </a:extLst>
          </p:cNvPr>
          <p:cNvGraphicFramePr>
            <a:graphicFrameLocks noGrp="1"/>
          </p:cNvGraphicFramePr>
          <p:nvPr>
            <p:extLst>
              <p:ext uri="{D42A27DB-BD31-4B8C-83A1-F6EECF244321}">
                <p14:modId xmlns:p14="http://schemas.microsoft.com/office/powerpoint/2010/main" val="1356224239"/>
              </p:ext>
            </p:extLst>
          </p:nvPr>
        </p:nvGraphicFramePr>
        <p:xfrm>
          <a:off x="1039091" y="3643744"/>
          <a:ext cx="9975274" cy="2105891"/>
        </p:xfrm>
        <a:graphic>
          <a:graphicData uri="http://schemas.openxmlformats.org/drawingml/2006/table">
            <a:tbl>
              <a:tblPr firstRow="1" bandRow="1">
                <a:tableStyleId>{5C22544A-7EE6-4342-B048-85BDC9FD1C3A}</a:tableStyleId>
              </a:tblPr>
              <a:tblGrid>
                <a:gridCol w="831273">
                  <a:extLst>
                    <a:ext uri="{9D8B030D-6E8A-4147-A177-3AD203B41FA5}">
                      <a16:colId xmlns:a16="http://schemas.microsoft.com/office/drawing/2014/main" xmlns="" val="1057356747"/>
                    </a:ext>
                  </a:extLst>
                </a:gridCol>
                <a:gridCol w="1412807">
                  <a:extLst>
                    <a:ext uri="{9D8B030D-6E8A-4147-A177-3AD203B41FA5}">
                      <a16:colId xmlns:a16="http://schemas.microsoft.com/office/drawing/2014/main" xmlns="" val="2036603641"/>
                    </a:ext>
                  </a:extLst>
                </a:gridCol>
                <a:gridCol w="1453233">
                  <a:extLst>
                    <a:ext uri="{9D8B030D-6E8A-4147-A177-3AD203B41FA5}">
                      <a16:colId xmlns:a16="http://schemas.microsoft.com/office/drawing/2014/main" xmlns="" val="3670510117"/>
                    </a:ext>
                  </a:extLst>
                </a:gridCol>
                <a:gridCol w="290646">
                  <a:extLst>
                    <a:ext uri="{9D8B030D-6E8A-4147-A177-3AD203B41FA5}">
                      <a16:colId xmlns:a16="http://schemas.microsoft.com/office/drawing/2014/main" xmlns="" val="853626756"/>
                    </a:ext>
                  </a:extLst>
                </a:gridCol>
                <a:gridCol w="2278669">
                  <a:extLst>
                    <a:ext uri="{9D8B030D-6E8A-4147-A177-3AD203B41FA5}">
                      <a16:colId xmlns:a16="http://schemas.microsoft.com/office/drawing/2014/main" xmlns="" val="1405776208"/>
                    </a:ext>
                  </a:extLst>
                </a:gridCol>
                <a:gridCol w="313897">
                  <a:extLst>
                    <a:ext uri="{9D8B030D-6E8A-4147-A177-3AD203B41FA5}">
                      <a16:colId xmlns:a16="http://schemas.microsoft.com/office/drawing/2014/main" xmlns="" val="3688789344"/>
                    </a:ext>
                  </a:extLst>
                </a:gridCol>
                <a:gridCol w="1581117">
                  <a:extLst>
                    <a:ext uri="{9D8B030D-6E8A-4147-A177-3AD203B41FA5}">
                      <a16:colId xmlns:a16="http://schemas.microsoft.com/office/drawing/2014/main" xmlns="" val="1246538563"/>
                    </a:ext>
                  </a:extLst>
                </a:gridCol>
                <a:gridCol w="837062">
                  <a:extLst>
                    <a:ext uri="{9D8B030D-6E8A-4147-A177-3AD203B41FA5}">
                      <a16:colId xmlns:a16="http://schemas.microsoft.com/office/drawing/2014/main" xmlns="" val="1958461331"/>
                    </a:ext>
                  </a:extLst>
                </a:gridCol>
                <a:gridCol w="976570">
                  <a:extLst>
                    <a:ext uri="{9D8B030D-6E8A-4147-A177-3AD203B41FA5}">
                      <a16:colId xmlns:a16="http://schemas.microsoft.com/office/drawing/2014/main" xmlns=""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 via TEAMS link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air -care and</a:t>
                      </a: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share</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aw – yawn at dawn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Chips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Dressing-up Box</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Numbers from 11-20</a:t>
                      </a:r>
                    </a:p>
                    <a:p>
                      <a:pPr marL="0" marR="0" algn="ctr">
                        <a:lnSpc>
                          <a:spcPct val="107000"/>
                        </a:lnSpc>
                        <a:spcBef>
                          <a:spcPts val="0"/>
                        </a:spcBef>
                        <a:spcAft>
                          <a:spcPts val="800"/>
                        </a:spcAft>
                      </a:pPr>
                      <a:r>
                        <a:rPr lang="en-US" sz="1200" u="sng" kern="1200" dirty="0">
                          <a:solidFill>
                            <a:schemeClr val="dk1"/>
                          </a:solidFill>
                          <a:effectLst/>
                          <a:latin typeface="+mn-lt"/>
                          <a:ea typeface="+mn-ea"/>
                          <a:cs typeface="+mn-cs"/>
                          <a:hlinkClick r:id="rId4"/>
                        </a:rPr>
                        <a:t>https://vimeo.com/480769444</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Topic</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Mr</a:t>
                      </a: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Debenham</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4065155871"/>
                  </a:ext>
                </a:extLst>
              </a:tr>
            </a:tbl>
          </a:graphicData>
        </a:graphic>
      </p:graphicFrame>
      <p:pic>
        <p:nvPicPr>
          <p:cNvPr id="8" name="Picture 7">
            <a:extLst>
              <a:ext uri="{FF2B5EF4-FFF2-40B4-BE49-F238E27FC236}">
                <a16:creationId xmlns:a16="http://schemas.microsoft.com/office/drawing/2014/main" xmlns=""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2014224" y="4388628"/>
            <a:ext cx="219075" cy="106680"/>
          </a:xfrm>
          <a:prstGeom prst="rect">
            <a:avLst/>
          </a:prstGeom>
        </p:spPr>
      </p:pic>
      <p:pic>
        <p:nvPicPr>
          <p:cNvPr id="10" name="Picture 9">
            <a:extLst>
              <a:ext uri="{FF2B5EF4-FFF2-40B4-BE49-F238E27FC236}">
                <a16:creationId xmlns:a16="http://schemas.microsoft.com/office/drawing/2014/main" xmlns=""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2020878" y="5029330"/>
            <a:ext cx="180975" cy="184785"/>
          </a:xfrm>
          <a:prstGeom prst="rect">
            <a:avLst/>
          </a:prstGeom>
        </p:spPr>
      </p:pic>
      <p:pic>
        <p:nvPicPr>
          <p:cNvPr id="11" name="Picture 10">
            <a:extLst>
              <a:ext uri="{FF2B5EF4-FFF2-40B4-BE49-F238E27FC236}">
                <a16:creationId xmlns:a16="http://schemas.microsoft.com/office/drawing/2014/main" xmlns=""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3421995" y="4388628"/>
            <a:ext cx="219075" cy="106680"/>
          </a:xfrm>
          <a:prstGeom prst="rect">
            <a:avLst/>
          </a:prstGeom>
        </p:spPr>
      </p:pic>
      <p:pic>
        <p:nvPicPr>
          <p:cNvPr id="12" name="Picture 11">
            <a:extLst>
              <a:ext uri="{FF2B5EF4-FFF2-40B4-BE49-F238E27FC236}">
                <a16:creationId xmlns:a16="http://schemas.microsoft.com/office/drawing/2014/main" xmlns=""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3460095" y="471005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r>
              <a:rPr lang="en-GB" sz="3200" dirty="0">
                <a:latin typeface="Comic Sans MS" panose="030F0702030302020204" pitchFamily="66" charset="0"/>
              </a:rPr>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r>
              <a:rPr lang="en-GB" sz="3200" u="sng" dirty="0">
                <a:latin typeface="Comic Sans MS" panose="030F0702030302020204" pitchFamily="66" charset="0"/>
              </a:rPr>
              <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Chips                                     The Dressing-Up Box</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i="1" dirty="0">
                <a:solidFill>
                  <a:srgbClr val="FFC000"/>
                </a:solidFill>
                <a:latin typeface="Comic Sans MS" panose="030F0702030302020204" pitchFamily="66" charset="0"/>
              </a:rPr>
              <a:t>If you haven’t got a pack there is one in school for you or one in the file for today.</a:t>
            </a: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xmlns=""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xmlns="" id="{FD4AFA3A-9C58-47A2-B4EF-58C05798AEBB}"/>
              </a:ext>
            </a:extLst>
          </p:cNvPr>
          <p:cNvPicPr>
            <a:picLocks noChangeAspect="1"/>
          </p:cNvPicPr>
          <p:nvPr/>
        </p:nvPicPr>
        <p:blipFill>
          <a:blip r:embed="rId3"/>
          <a:stretch>
            <a:fillRect/>
          </a:stretch>
        </p:blipFill>
        <p:spPr>
          <a:xfrm>
            <a:off x="920070" y="3651864"/>
            <a:ext cx="2548463" cy="1655831"/>
          </a:xfrm>
          <a:prstGeom prst="rect">
            <a:avLst/>
          </a:prstGeom>
        </p:spPr>
      </p:pic>
      <p:pic>
        <p:nvPicPr>
          <p:cNvPr id="9" name="Picture 8">
            <a:extLst>
              <a:ext uri="{FF2B5EF4-FFF2-40B4-BE49-F238E27FC236}">
                <a16:creationId xmlns:a16="http://schemas.microsoft.com/office/drawing/2014/main" xmlns="" id="{0D21359E-C74F-4EAD-86C9-35B4E4276107}"/>
              </a:ext>
            </a:extLst>
          </p:cNvPr>
          <p:cNvPicPr>
            <a:picLocks noChangeAspect="1"/>
          </p:cNvPicPr>
          <p:nvPr/>
        </p:nvPicPr>
        <p:blipFill>
          <a:blip r:embed="rId4"/>
          <a:stretch>
            <a:fillRect/>
          </a:stretch>
        </p:blipFill>
        <p:spPr>
          <a:xfrm>
            <a:off x="5748028" y="2206769"/>
            <a:ext cx="1700496" cy="1222231"/>
          </a:xfrm>
          <a:prstGeom prst="rect">
            <a:avLst/>
          </a:prstGeom>
        </p:spPr>
      </p:pic>
      <p:pic>
        <p:nvPicPr>
          <p:cNvPr id="10" name="Picture 9">
            <a:extLst>
              <a:ext uri="{FF2B5EF4-FFF2-40B4-BE49-F238E27FC236}">
                <a16:creationId xmlns:a16="http://schemas.microsoft.com/office/drawing/2014/main" xmlns="" id="{A2946D2C-EF38-4A10-8DDE-BEF30F7542C4}"/>
              </a:ext>
            </a:extLst>
          </p:cNvPr>
          <p:cNvPicPr>
            <a:picLocks noChangeAspect="1"/>
          </p:cNvPicPr>
          <p:nvPr/>
        </p:nvPicPr>
        <p:blipFill>
          <a:blip r:embed="rId5"/>
          <a:stretch>
            <a:fillRect/>
          </a:stretch>
        </p:blipFill>
        <p:spPr>
          <a:xfrm>
            <a:off x="920070" y="2206769"/>
            <a:ext cx="1583809" cy="1109123"/>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xmlns=""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371600" y="789781"/>
            <a:ext cx="1162050" cy="552449"/>
          </a:xfrm>
          <a:prstGeom prst="rect">
            <a:avLst/>
          </a:prstGeom>
        </p:spPr>
      </p:pic>
      <p:pic>
        <p:nvPicPr>
          <p:cNvPr id="2050" name="Picture 2" descr="For Reading and Writing">
            <a:extLst>
              <a:ext uri="{FF2B5EF4-FFF2-40B4-BE49-F238E27FC236}">
                <a16:creationId xmlns:a16="http://schemas.microsoft.com/office/drawing/2014/main" xmlns="" id="{2FEBD6F1-6E72-421A-BCE2-E399D89F97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291" y="1891759"/>
            <a:ext cx="2633410" cy="18204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xmlns="" id="{8A8CB6AE-216F-40CE-A510-55E84E3E67C5}"/>
              </a:ext>
            </a:extLst>
          </p:cNvPr>
          <p:cNvPicPr>
            <a:picLocks noChangeAspect="1"/>
          </p:cNvPicPr>
          <p:nvPr/>
        </p:nvPicPr>
        <p:blipFill>
          <a:blip r:embed="rId5"/>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xmlns="" id="{0F729ADE-B140-4685-803A-1B45D6DDF565}"/>
              </a:ext>
            </a:extLst>
          </p:cNvPr>
          <p:cNvSpPr txBox="1"/>
          <p:nvPr/>
        </p:nvSpPr>
        <p:spPr>
          <a:xfrm>
            <a:off x="618177" y="3979511"/>
            <a:ext cx="8146472" cy="2554545"/>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xmlns="" id="{5FE16F95-E52C-443B-B161-04E1B6AA5529}"/>
              </a:ext>
            </a:extLst>
          </p:cNvPr>
          <p:cNvPicPr>
            <a:picLocks noChangeAspect="1"/>
          </p:cNvPicPr>
          <p:nvPr/>
        </p:nvPicPr>
        <p:blipFill>
          <a:blip r:embed="rId6"/>
          <a:stretch>
            <a:fillRect/>
          </a:stretch>
        </p:blipFill>
        <p:spPr>
          <a:xfrm>
            <a:off x="9043987" y="3429000"/>
            <a:ext cx="2316739" cy="3150570"/>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xmlns=""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xmlns=""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xmlns="" id="{5F5E2902-9136-4275-BFEA-AF789AC51096}"/>
              </a:ext>
            </a:extLst>
          </p:cNvPr>
          <p:cNvSpPr/>
          <p:nvPr/>
        </p:nvSpPr>
        <p:spPr>
          <a:xfrm>
            <a:off x="470444" y="3889385"/>
            <a:ext cx="8281670" cy="2554545"/>
          </a:xfrm>
          <a:prstGeom prst="rect">
            <a:avLst/>
          </a:prstGeom>
        </p:spPr>
        <p:txBody>
          <a:bodyPr wrap="square">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xmlns="" id="{679E6831-408E-41A4-9C29-59384C4F823B}"/>
              </a:ext>
            </a:extLst>
          </p:cNvPr>
          <p:cNvPicPr>
            <a:picLocks noChangeAspect="1"/>
          </p:cNvPicPr>
          <p:nvPr/>
        </p:nvPicPr>
        <p:blipFill>
          <a:blip r:embed="rId5"/>
          <a:stretch>
            <a:fillRect/>
          </a:stretch>
        </p:blipFill>
        <p:spPr>
          <a:xfrm>
            <a:off x="1061628" y="1813552"/>
            <a:ext cx="2633410" cy="1918163"/>
          </a:xfrm>
          <a:prstGeom prst="rect">
            <a:avLst/>
          </a:prstGeom>
        </p:spPr>
      </p:pic>
      <p:pic>
        <p:nvPicPr>
          <p:cNvPr id="8" name="Picture 7">
            <a:extLst>
              <a:ext uri="{FF2B5EF4-FFF2-40B4-BE49-F238E27FC236}">
                <a16:creationId xmlns:a16="http://schemas.microsoft.com/office/drawing/2014/main" xmlns="" id="{365BD01B-7BD0-4C95-8658-091BCA0784AE}"/>
              </a:ext>
            </a:extLst>
          </p:cNvPr>
          <p:cNvPicPr/>
          <p:nvPr/>
        </p:nvPicPr>
        <p:blipFill>
          <a:blip r:embed="rId6">
            <a:extLst>
              <a:ext uri="{28A0092B-C50C-407E-A947-70E740481C1C}">
                <a14:useLocalDpi xmlns:a14="http://schemas.microsoft.com/office/drawing/2010/main" val="0"/>
              </a:ext>
            </a:extLst>
          </a:blip>
          <a:stretch>
            <a:fillRect/>
          </a:stretch>
        </p:blipFill>
        <p:spPr>
          <a:xfrm rot="16200000">
            <a:off x="8643272" y="3519577"/>
            <a:ext cx="3064736" cy="2633412"/>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xmlns=""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xmlns=""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xmlns=""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xmlns=""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xmlns=""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xmlns=""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xmlns=""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xmlns=""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xmlns=""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read the story 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xmlns=""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xmlns=""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xmlns=""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xmlns=""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Now you are ready for the second </a:t>
            </a:r>
            <a:r>
              <a:rPr lang="en-GB" sz="3200" u="sng" dirty="0">
                <a:solidFill>
                  <a:srgbClr val="FF0000"/>
                </a:solidFill>
                <a:latin typeface="Comic Sans MS" panose="030F0702030302020204" pitchFamily="66" charset="0"/>
              </a:rPr>
              <a:t>Hold a Sentence </a:t>
            </a:r>
            <a:r>
              <a:rPr lang="en-GB" sz="3200" dirty="0">
                <a:solidFill>
                  <a:srgbClr val="FF0000"/>
                </a:solidFill>
                <a:latin typeface="Comic Sans MS" panose="030F0702030302020204" pitchFamily="66" charset="0"/>
              </a:rPr>
              <a:t>(see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Tuesday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xmlns=""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xmlns=""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r>
              <a:rPr lang="en-GB" dirty="0">
                <a:latin typeface="Comic Sans MS" panose="030F0702030302020204" pitchFamily="66" charset="0"/>
              </a:rPr>
              <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r>
              <a:rPr lang="en-GB" sz="4000" dirty="0">
                <a:latin typeface="Comic Sans MS" panose="030F0702030302020204" pitchFamily="66" charset="0"/>
              </a:rPr>
              <a:t/>
            </a:r>
            <a:br>
              <a:rPr lang="en-GB" sz="4000" dirty="0">
                <a:latin typeface="Comic Sans MS" panose="030F0702030302020204" pitchFamily="66" charset="0"/>
              </a:rPr>
            </a:br>
            <a:r>
              <a:rPr lang="en-GB" sz="4900" dirty="0">
                <a:solidFill>
                  <a:srgbClr val="00B050"/>
                </a:solidFill>
                <a:latin typeface="Comic Sans MS" panose="030F0702030302020204" pitchFamily="66" charset="0"/>
              </a:rPr>
              <a:t>She had no chips left.</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xmlns=""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xmlns=""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xmlns=""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xmlns=""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xmlns="" id="{2EB36098-69BC-4263-8C19-D110787B5EB8}"/>
              </a:ext>
            </a:extLst>
          </p:cNvPr>
          <p:cNvSpPr/>
          <p:nvPr/>
        </p:nvSpPr>
        <p:spPr>
          <a:xfrm>
            <a:off x="1223962" y="4379974"/>
            <a:ext cx="8143576"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0066"/>
                </a:solidFill>
                <a:latin typeface="Comic Sans MS" panose="030F0702030302020204" pitchFamily="66" charset="0"/>
              </a:rPr>
              <a:t>He put on a pink wig and a cap.</a:t>
            </a:r>
            <a:endParaRPr lang="en-US" sz="4400" dirty="0">
              <a:solidFill>
                <a:srgbClr val="FF0066"/>
              </a:solidFill>
            </a:endParaRPr>
          </a:p>
        </p:txBody>
      </p:sp>
      <p:sp>
        <p:nvSpPr>
          <p:cNvPr id="8" name="Rectangle 7">
            <a:extLst>
              <a:ext uri="{FF2B5EF4-FFF2-40B4-BE49-F238E27FC236}">
                <a16:creationId xmlns:a16="http://schemas.microsoft.com/office/drawing/2014/main" xmlns=""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xmlns="" id="{91BBC00F-C224-481F-907B-41645D4D5F9C}"/>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xmlns="" id="{26D13D06-A382-44BF-BD83-3FC8EF7905C1}"/>
              </a:ext>
            </a:extLst>
          </p:cNvPr>
          <p:cNvSpPr txBox="1"/>
          <p:nvPr/>
        </p:nvSpPr>
        <p:spPr>
          <a:xfrm>
            <a:off x="9907238" y="1656300"/>
            <a:ext cx="1897713" cy="954107"/>
          </a:xfrm>
          <a:prstGeom prst="rect">
            <a:avLst/>
          </a:prstGeom>
          <a:noFill/>
        </p:spPr>
        <p:txBody>
          <a:bodyPr wrap="square" rtlCol="0">
            <a:spAutoFit/>
          </a:bodyPr>
          <a:lstStyle/>
          <a:p>
            <a:r>
              <a:rPr lang="en-GB" sz="2400" dirty="0">
                <a:latin typeface="Comic Sans MS" panose="030F0702030302020204" pitchFamily="66" charset="0"/>
              </a:rPr>
              <a:t>tricky word</a:t>
            </a:r>
            <a:r>
              <a:rPr lang="en-GB" dirty="0"/>
              <a:t>: </a:t>
            </a:r>
          </a:p>
          <a:p>
            <a:r>
              <a:rPr lang="en-GB" sz="3200" dirty="0">
                <a:solidFill>
                  <a:srgbClr val="FF0066"/>
                </a:solidFill>
                <a:latin typeface="Comic Sans MS" panose="030F0702030302020204" pitchFamily="66" charset="0"/>
              </a:rPr>
              <a:t>     she</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xmlns="" id="{A9311132-3A16-4F73-AB68-785768DA377D}"/>
              </a:ext>
            </a:extLst>
          </p:cNvPr>
          <p:cNvSpPr txBox="1"/>
          <p:nvPr/>
        </p:nvSpPr>
        <p:spPr>
          <a:xfrm>
            <a:off x="9821031" y="4103463"/>
            <a:ext cx="1897713" cy="954107"/>
          </a:xfrm>
          <a:prstGeom prst="rect">
            <a:avLst/>
          </a:prstGeom>
          <a:solidFill>
            <a:schemeClr val="accent4">
              <a:lumMod val="20000"/>
              <a:lumOff val="80000"/>
            </a:schemeClr>
          </a:solidFill>
        </p:spPr>
        <p:txBody>
          <a:bodyPr wrap="square" rtlCol="0">
            <a:spAutoFit/>
          </a:bodyPr>
          <a:lstStyle/>
          <a:p>
            <a:pPr algn="ctr"/>
            <a:r>
              <a:rPr lang="en-GB" sz="2400" dirty="0">
                <a:latin typeface="Comic Sans MS" panose="030F0702030302020204" pitchFamily="66" charset="0"/>
              </a:rPr>
              <a:t>tricky word</a:t>
            </a:r>
            <a:r>
              <a:rPr lang="en-GB" dirty="0"/>
              <a:t>:             </a:t>
            </a:r>
            <a:r>
              <a:rPr lang="en-GB" sz="3200" dirty="0">
                <a:solidFill>
                  <a:srgbClr val="FF0066"/>
                </a:solidFill>
                <a:latin typeface="Comic Sans MS" panose="030F0702030302020204" pitchFamily="66" charset="0"/>
              </a:rPr>
              <a:t>put</a:t>
            </a:r>
            <a:endParaRPr lang="en-US" sz="3200" dirty="0">
              <a:solidFill>
                <a:srgbClr val="FF0066"/>
              </a:solidFill>
              <a:latin typeface="Comic Sans MS" panose="030F0702030302020204" pitchFamily="66" charset="0"/>
            </a:endParaRPr>
          </a:p>
        </p:txBody>
      </p:sp>
      <p:sp>
        <p:nvSpPr>
          <p:cNvPr id="14" name="Rectangle 13">
            <a:extLst>
              <a:ext uri="{FF2B5EF4-FFF2-40B4-BE49-F238E27FC236}">
                <a16:creationId xmlns:a16="http://schemas.microsoft.com/office/drawing/2014/main" xmlns="" id="{99A497A9-A19D-46CC-8ED3-C8CCAF6A556A}"/>
              </a:ext>
            </a:extLst>
          </p:cNvPr>
          <p:cNvSpPr/>
          <p:nvPr/>
        </p:nvSpPr>
        <p:spPr>
          <a:xfrm>
            <a:off x="8729920" y="3949575"/>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xmlns="" id="{58366110-AB72-4BE6-A363-5A8DDB43B506}"/>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8867398" y="4072383"/>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8A2B00-1D4F-47A1-9B7A-E8D1ED3E847D}"/>
              </a:ext>
            </a:extLst>
          </p:cNvPr>
          <p:cNvSpPr>
            <a:spLocks noGrp="1"/>
          </p:cNvSpPr>
          <p:nvPr>
            <p:ph type="title"/>
          </p:nvPr>
        </p:nvSpPr>
        <p:spPr>
          <a:xfrm>
            <a:off x="838200" y="681037"/>
            <a:ext cx="10515600" cy="1517251"/>
          </a:xfrm>
        </p:spPr>
        <p:txBody>
          <a:bodyPr>
            <a:normAutofit fontScale="90000"/>
          </a:bodyPr>
          <a:lstStyle/>
          <a:p>
            <a:r>
              <a:rPr lang="en-GB" sz="4900" u="sng" dirty="0">
                <a:latin typeface="Comic Sans MS" panose="030F0702030302020204" pitchFamily="66" charset="0"/>
              </a:rPr>
              <a:t>Our Structure for RWI</a:t>
            </a: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 </a:t>
            </a:r>
            <a:r>
              <a:rPr lang="en-GB" sz="3600" dirty="0">
                <a:latin typeface="Comic Sans MS" panose="030F0702030302020204" pitchFamily="66" charset="0"/>
              </a:rPr>
              <a:t>down</a:t>
            </a:r>
            <a:r>
              <a:rPr lang="en-GB" sz="3600" u="sng" dirty="0">
                <a:latin typeface="Comic Sans MS" panose="030F0702030302020204" pitchFamily="66" charset="0"/>
              </a:rPr>
              <a:t> </a:t>
            </a:r>
            <a:r>
              <a:rPr lang="en-GB" sz="3600" dirty="0">
                <a:latin typeface="Comic Sans MS" panose="030F0702030302020204" pitchFamily="66" charset="0"/>
              </a:rPr>
              <a:t>on your paper.</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xmlns="" id="{E602CCFE-8148-4F94-9A51-D7E44AF7E1B6}"/>
              </a:ext>
            </a:extLst>
          </p:cNvPr>
          <p:cNvSpPr>
            <a:spLocks noGrp="1"/>
          </p:cNvSpPr>
          <p:nvPr>
            <p:ph idx="1"/>
          </p:nvPr>
        </p:nvSpPr>
        <p:spPr>
          <a:xfrm>
            <a:off x="838200" y="2198288"/>
            <a:ext cx="10515600" cy="4351338"/>
          </a:xfrm>
          <a:solidFill>
            <a:schemeClr val="accent4">
              <a:lumMod val="20000"/>
              <a:lumOff val="80000"/>
            </a:schemeClr>
          </a:solidFill>
        </p:spPr>
        <p:txBody>
          <a:bodyPr>
            <a:normAutofit lnSpcReduction="10000"/>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11 </a:t>
            </a:r>
            <a:r>
              <a:rPr lang="en-GB" sz="3200" dirty="0">
                <a:latin typeface="Comic Sans MS" panose="030F0702030302020204" pitchFamily="66" charset="0"/>
              </a:rPr>
              <a:t>so you can check your Hold a Sentence. </a:t>
            </a:r>
          </a:p>
        </p:txBody>
      </p:sp>
      <p:pic>
        <p:nvPicPr>
          <p:cNvPr id="5" name="Picture 4">
            <a:extLst>
              <a:ext uri="{FF2B5EF4-FFF2-40B4-BE49-F238E27FC236}">
                <a16:creationId xmlns:a16="http://schemas.microsoft.com/office/drawing/2014/main" xmlns="" id="{BB77A374-FA36-4E54-B88C-A4CFA79789F3}"/>
              </a:ext>
            </a:extLst>
          </p:cNvPr>
          <p:cNvPicPr>
            <a:picLocks noChangeAspect="1"/>
          </p:cNvPicPr>
          <p:nvPr/>
        </p:nvPicPr>
        <p:blipFill>
          <a:blip r:embed="rId2"/>
          <a:stretch>
            <a:fillRect/>
          </a:stretch>
        </p:blipFill>
        <p:spPr>
          <a:xfrm>
            <a:off x="9043988" y="308374"/>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r>
              <a:rPr lang="en-GB" sz="4900" u="sng" dirty="0">
                <a:latin typeface="Comic Sans MS" panose="030F0702030302020204" pitchFamily="66" charset="0"/>
              </a:rPr>
              <a:t/>
            </a:r>
            <a:br>
              <a:rPr lang="en-GB" sz="4900" u="sng"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sz="4900" dirty="0">
                <a:solidFill>
                  <a:srgbClr val="00B050"/>
                </a:solidFill>
                <a:latin typeface="Comic Sans MS" panose="030F0702030302020204" pitchFamily="66" charset="0"/>
              </a:rPr>
              <a:t>She had no chips left.</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xmlns=""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xmlns=""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xmlns=""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xmlns=""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xmlns="" id="{2EB36098-69BC-4263-8C19-D110787B5EB8}"/>
              </a:ext>
            </a:extLst>
          </p:cNvPr>
          <p:cNvSpPr/>
          <p:nvPr/>
        </p:nvSpPr>
        <p:spPr>
          <a:xfrm>
            <a:off x="1371600" y="4632654"/>
            <a:ext cx="8143576" cy="2123658"/>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0066"/>
                </a:solidFill>
                <a:latin typeface="Comic Sans MS" panose="030F0702030302020204" pitchFamily="66" charset="0"/>
              </a:rPr>
              <a:t>He put on a pink wig and a cap.</a:t>
            </a:r>
            <a:endParaRPr lang="en-US" sz="4400" dirty="0">
              <a:solidFill>
                <a:srgbClr val="FF0066"/>
              </a:solidFill>
            </a:endParaRPr>
          </a:p>
          <a:p>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r>
              <a:rPr lang="en-GB" sz="4000" b="1" dirty="0">
                <a:latin typeface="Comic Sans MS" panose="030F0702030302020204" pitchFamily="66" charset="0"/>
              </a:rPr>
              <a:t/>
            </a:r>
            <a:br>
              <a:rPr lang="en-GB" sz="4000" b="1" dirty="0">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r>
              <a:rPr lang="en-GB" sz="4000" dirty="0">
                <a:latin typeface="Comic Sans MS" panose="030F0702030302020204" pitchFamily="66" charset="0"/>
              </a:rPr>
              <a:t/>
            </a: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xmlns=""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xmlns=""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xmlns=""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xmlns=""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Numbers from 11 – 20 </a:t>
            </a:r>
          </a:p>
          <a:p>
            <a:pPr marL="0" indent="0">
              <a:buNone/>
            </a:pPr>
            <a:r>
              <a:rPr lang="en-GB" dirty="0">
                <a:latin typeface="Comic Sans MS" panose="030F0702030302020204" pitchFamily="66" charset="0"/>
              </a:rPr>
              <a:t>You will need:</a:t>
            </a:r>
          </a:p>
          <a:p>
            <a:pPr marL="0" indent="0">
              <a:buNone/>
            </a:pPr>
            <a:r>
              <a:rPr lang="en-GB" dirty="0">
                <a:latin typeface="Comic Sans MS" panose="030F0702030302020204" pitchFamily="66" charset="0"/>
              </a:rPr>
              <a:t>- number words sheet</a:t>
            </a:r>
          </a:p>
          <a:p>
            <a:pPr marL="0" indent="0">
              <a:buNone/>
            </a:pPr>
            <a:r>
              <a:rPr lang="en-GB" dirty="0">
                <a:latin typeface="Comic Sans MS" panose="030F0702030302020204" pitchFamily="66" charset="0"/>
              </a:rPr>
              <a:t>- maths booklet (Monday count forwards and backwards)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xmlns=""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xmlns="" id="{763BE302-1E4C-4B08-B64A-2D9DD460DCE3}"/>
              </a:ext>
            </a:extLst>
          </p:cNvPr>
          <p:cNvPicPr>
            <a:picLocks noChangeAspect="1"/>
          </p:cNvPicPr>
          <p:nvPr/>
        </p:nvPicPr>
        <p:blipFill>
          <a:blip r:embed="rId4"/>
          <a:stretch>
            <a:fillRect/>
          </a:stretch>
        </p:blipFill>
        <p:spPr>
          <a:xfrm>
            <a:off x="733425" y="4845050"/>
            <a:ext cx="10725150" cy="1647825"/>
          </a:xfrm>
          <a:prstGeom prst="rect">
            <a:avLst/>
          </a:prstGeom>
        </p:spPr>
      </p:pic>
      <p:pic>
        <p:nvPicPr>
          <p:cNvPr id="19" name="Picture 18">
            <a:extLst>
              <a:ext uri="{FF2B5EF4-FFF2-40B4-BE49-F238E27FC236}">
                <a16:creationId xmlns:a16="http://schemas.microsoft.com/office/drawing/2014/main" xmlns=""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r>
              <a:rPr lang="en-GB" sz="3600" u="sng" dirty="0">
                <a:latin typeface="Comic Sans MS" panose="030F0702030302020204" pitchFamily="66" charset="0"/>
              </a:rPr>
              <a:t/>
            </a:r>
            <a:br>
              <a:rPr lang="en-GB" sz="3600" u="sng" dirty="0">
                <a:latin typeface="Comic Sans MS" panose="030F0702030302020204" pitchFamily="66" charset="0"/>
              </a:rPr>
            </a:br>
            <a:r>
              <a:rPr lang="en-GB" sz="3600" dirty="0">
                <a:latin typeface="Comic Sans MS" panose="030F0702030302020204" pitchFamily="66" charset="0"/>
              </a:rPr>
              <a:t>Is this true or false?</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xmlns=""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xmlns=""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4" name="Picture 3">
            <a:extLst>
              <a:ext uri="{FF2B5EF4-FFF2-40B4-BE49-F238E27FC236}">
                <a16:creationId xmlns:a16="http://schemas.microsoft.com/office/drawing/2014/main" xmlns="" id="{7A163E48-9BBC-41AE-AB1E-05597C3872CC}"/>
              </a:ext>
            </a:extLst>
          </p:cNvPr>
          <p:cNvPicPr>
            <a:picLocks noChangeAspect="1"/>
          </p:cNvPicPr>
          <p:nvPr/>
        </p:nvPicPr>
        <p:blipFill>
          <a:blip r:embed="rId3"/>
          <a:stretch>
            <a:fillRect/>
          </a:stretch>
        </p:blipFill>
        <p:spPr>
          <a:xfrm>
            <a:off x="2312843" y="1912357"/>
            <a:ext cx="6820765" cy="4758673"/>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r>
              <a:rPr lang="en-GB" sz="3600" u="sng" dirty="0">
                <a:latin typeface="Comic Sans MS" panose="030F0702030302020204" pitchFamily="66" charset="0"/>
              </a:rPr>
              <a:t/>
            </a: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xmlns=""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sz="3200" u="sng" dirty="0">
                <a:hlinkClick r:id="rId2"/>
              </a:rPr>
              <a:t>https://vimeo.com/480769444</a:t>
            </a:r>
            <a:r>
              <a:rPr lang="en-US" sz="3200" dirty="0"/>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xmlns=""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r>
              <a:rPr lang="en-GB" sz="3600" u="sng" dirty="0">
                <a:latin typeface="Comic Sans MS" panose="030F0702030302020204" pitchFamily="66" charset="0"/>
              </a:rPr>
              <a:t/>
            </a: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xmlns="" id="{D3A30268-7147-4DFB-BE6A-B3EFBC6739BD}"/>
              </a:ext>
            </a:extLst>
          </p:cNvPr>
          <p:cNvSpPr>
            <a:spLocks noGrp="1"/>
          </p:cNvSpPr>
          <p:nvPr>
            <p:ph idx="1"/>
          </p:nvPr>
        </p:nvSpPr>
        <p:spPr>
          <a:xfrm>
            <a:off x="595745" y="796397"/>
            <a:ext cx="10515600" cy="5784942"/>
          </a:xfrm>
        </p:spPr>
        <p:txBody>
          <a:bodyPr>
            <a:normAutofit fontScale="92500" lnSpcReduction="10000"/>
          </a:bodyPr>
          <a:lstStyle/>
          <a:p>
            <a:pPr marL="0" indent="0">
              <a:buNone/>
            </a:pPr>
            <a:endParaRPr lang="en-GB" sz="3600" u="sng" dirty="0">
              <a:latin typeface="Comic Sans MS" panose="030F0702030302020204" pitchFamily="66" charset="0"/>
            </a:endParaRPr>
          </a:p>
          <a:p>
            <a:r>
              <a:rPr lang="en-GB" sz="3200" dirty="0">
                <a:latin typeface="Comic Sans MS" panose="030F0702030302020204" pitchFamily="66" charset="0"/>
              </a:rPr>
              <a:t>After you have finished the worksheet, ask an adult to write  from 0 - 20 in numerals on pieces of paper.</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r>
              <a:rPr lang="en-GB" sz="3200" dirty="0">
                <a:latin typeface="Comic Sans MS" panose="030F0702030302020204" pitchFamily="66" charset="0"/>
              </a:rPr>
              <a:t> Place upside down on the table.</a:t>
            </a:r>
          </a:p>
          <a:p>
            <a:r>
              <a:rPr lang="en-GB" sz="3200" i="1" dirty="0">
                <a:latin typeface="Comic Sans MS" panose="030F0702030302020204" pitchFamily="66" charset="0"/>
              </a:rPr>
              <a:t> </a:t>
            </a:r>
            <a:r>
              <a:rPr lang="en-GB" sz="3200" dirty="0">
                <a:latin typeface="Comic Sans MS" panose="030F0702030302020204" pitchFamily="66" charset="0"/>
              </a:rPr>
              <a:t>Pick 5 cards and see if you are able to write them in    words.</a:t>
            </a:r>
          </a:p>
          <a:p>
            <a:endParaRPr lang="en-GB" sz="3200" dirty="0">
              <a:latin typeface="Comic Sans MS" panose="030F0702030302020204" pitchFamily="66" charset="0"/>
            </a:endParaRPr>
          </a:p>
          <a:p>
            <a:pPr marL="0" indent="0">
              <a:buNone/>
            </a:pPr>
            <a:r>
              <a:rPr lang="en-GB" sz="3200" i="1" dirty="0">
                <a:solidFill>
                  <a:srgbClr val="00B050"/>
                </a:solidFill>
                <a:latin typeface="Comic Sans MS" panose="030F0702030302020204" pitchFamily="66" charset="0"/>
              </a:rPr>
              <a:t>At this stage in your child’s education, it is acceptable for their spelling to look (phonetically) correct if not necessarily accurate. If they make a mistake, just point out the correct way of spelling the word but praise them!</a:t>
            </a:r>
          </a:p>
        </p:txBody>
      </p:sp>
      <p:pic>
        <p:nvPicPr>
          <p:cNvPr id="9" name="Picture 8">
            <a:extLst>
              <a:ext uri="{FF2B5EF4-FFF2-40B4-BE49-F238E27FC236}">
                <a16:creationId xmlns:a16="http://schemas.microsoft.com/office/drawing/2014/main" xmlns=""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sp>
        <p:nvSpPr>
          <p:cNvPr id="8" name="TextBox 7">
            <a:extLst>
              <a:ext uri="{FF2B5EF4-FFF2-40B4-BE49-F238E27FC236}">
                <a16:creationId xmlns:a16="http://schemas.microsoft.com/office/drawing/2014/main" xmlns="" id="{CC39A6F1-CB61-460B-80D6-EEC1242C645C}"/>
              </a:ext>
            </a:extLst>
          </p:cNvPr>
          <p:cNvSpPr txBox="1"/>
          <p:nvPr/>
        </p:nvSpPr>
        <p:spPr>
          <a:xfrm>
            <a:off x="1816826" y="2382560"/>
            <a:ext cx="593865"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 5</a:t>
            </a:r>
            <a:endParaRPr lang="en-US" sz="2800" dirty="0">
              <a:latin typeface="Comic Sans MS" panose="030F0702030302020204" pitchFamily="66" charset="0"/>
            </a:endParaRPr>
          </a:p>
        </p:txBody>
      </p:sp>
      <p:sp>
        <p:nvSpPr>
          <p:cNvPr id="14" name="TextBox 13">
            <a:extLst>
              <a:ext uri="{FF2B5EF4-FFF2-40B4-BE49-F238E27FC236}">
                <a16:creationId xmlns:a16="http://schemas.microsoft.com/office/drawing/2014/main" xmlns="" id="{A380CD11-8B51-4AC9-AF52-E4E09371D4CC}"/>
              </a:ext>
            </a:extLst>
          </p:cNvPr>
          <p:cNvSpPr txBox="1"/>
          <p:nvPr/>
        </p:nvSpPr>
        <p:spPr>
          <a:xfrm>
            <a:off x="2800500" y="2382560"/>
            <a:ext cx="690845"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 17</a:t>
            </a:r>
            <a:endParaRPr lang="en-US" sz="2800" dirty="0">
              <a:latin typeface="Comic Sans MS" panose="030F0702030302020204" pitchFamily="66" charset="0"/>
            </a:endParaRPr>
          </a:p>
        </p:txBody>
      </p:sp>
      <p:sp>
        <p:nvSpPr>
          <p:cNvPr id="15" name="TextBox 14">
            <a:extLst>
              <a:ext uri="{FF2B5EF4-FFF2-40B4-BE49-F238E27FC236}">
                <a16:creationId xmlns:a16="http://schemas.microsoft.com/office/drawing/2014/main" xmlns="" id="{2EDEE52B-0E92-408C-B010-2196C6907950}"/>
              </a:ext>
            </a:extLst>
          </p:cNvPr>
          <p:cNvSpPr txBox="1"/>
          <p:nvPr/>
        </p:nvSpPr>
        <p:spPr>
          <a:xfrm>
            <a:off x="3908865" y="2382560"/>
            <a:ext cx="593865"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 0</a:t>
            </a:r>
            <a:endParaRPr lang="en-US" sz="2800" dirty="0">
              <a:latin typeface="Comic Sans MS" panose="030F0702030302020204" pitchFamily="66" charset="0"/>
            </a:endParaRPr>
          </a:p>
        </p:txBody>
      </p:sp>
      <p:sp>
        <p:nvSpPr>
          <p:cNvPr id="16" name="TextBox 15">
            <a:extLst>
              <a:ext uri="{FF2B5EF4-FFF2-40B4-BE49-F238E27FC236}">
                <a16:creationId xmlns:a16="http://schemas.microsoft.com/office/drawing/2014/main" xmlns="" id="{8CE13E5F-E09B-4040-99BF-E367B168D4D5}"/>
              </a:ext>
            </a:extLst>
          </p:cNvPr>
          <p:cNvSpPr txBox="1"/>
          <p:nvPr/>
        </p:nvSpPr>
        <p:spPr>
          <a:xfrm>
            <a:off x="5853545" y="2382560"/>
            <a:ext cx="593865"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 9</a:t>
            </a:r>
            <a:endParaRPr lang="en-US" sz="2800" dirty="0">
              <a:latin typeface="Comic Sans MS" panose="030F0702030302020204" pitchFamily="66" charset="0"/>
            </a:endParaRPr>
          </a:p>
        </p:txBody>
      </p:sp>
      <p:sp>
        <p:nvSpPr>
          <p:cNvPr id="17" name="TextBox 16">
            <a:extLst>
              <a:ext uri="{FF2B5EF4-FFF2-40B4-BE49-F238E27FC236}">
                <a16:creationId xmlns:a16="http://schemas.microsoft.com/office/drawing/2014/main" xmlns="" id="{08FBEFCD-E5E3-4055-AF61-E1D5DA69638C}"/>
              </a:ext>
            </a:extLst>
          </p:cNvPr>
          <p:cNvSpPr txBox="1"/>
          <p:nvPr/>
        </p:nvSpPr>
        <p:spPr>
          <a:xfrm>
            <a:off x="4832715" y="2368284"/>
            <a:ext cx="690845" cy="523220"/>
          </a:xfrm>
          <a:prstGeom prst="rect">
            <a:avLst/>
          </a:prstGeom>
          <a:noFill/>
          <a:ln>
            <a:solidFill>
              <a:schemeClr val="tx1"/>
            </a:solidFill>
          </a:ln>
        </p:spPr>
        <p:txBody>
          <a:bodyPr wrap="square" rtlCol="0">
            <a:spAutoFit/>
          </a:bodyPr>
          <a:lstStyle/>
          <a:p>
            <a:r>
              <a:rPr lang="en-GB" sz="2800" dirty="0">
                <a:latin typeface="Comic Sans MS" panose="030F0702030302020204" pitchFamily="66" charset="0"/>
              </a:rPr>
              <a:t> 13</a:t>
            </a:r>
            <a:endParaRPr lang="en-US" sz="2800" dirty="0">
              <a:latin typeface="Comic Sans MS" panose="030F0702030302020204" pitchFamily="66" charset="0"/>
            </a:endParaRPr>
          </a:p>
        </p:txBody>
      </p:sp>
    </p:spTree>
    <p:extLst>
      <p:ext uri="{BB962C8B-B14F-4D97-AF65-F5344CB8AC3E}">
        <p14:creationId xmlns:p14="http://schemas.microsoft.com/office/powerpoint/2010/main" val="2819034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topic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xmlns=""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xmlns=""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xmlns="" id="{401AADF9-5673-4B63-8669-AA40AD74252D}"/>
              </a:ext>
            </a:extLst>
          </p:cNvPr>
          <p:cNvSpPr/>
          <p:nvPr/>
        </p:nvSpPr>
        <p:spPr>
          <a:xfrm>
            <a:off x="277090" y="416904"/>
            <a:ext cx="10882745" cy="9602629"/>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Topic</a:t>
            </a:r>
          </a:p>
          <a:p>
            <a:r>
              <a:rPr lang="en-GB" sz="3600" i="1" dirty="0">
                <a:solidFill>
                  <a:prstClr val="black"/>
                </a:solidFill>
                <a:latin typeface="Comic Sans MS" panose="030F0702030302020204" pitchFamily="66" charset="0"/>
              </a:rPr>
              <a:t>(Topic work will go at back of your </a:t>
            </a:r>
          </a:p>
          <a:p>
            <a:r>
              <a:rPr lang="en-GB" sz="3600" i="1" dirty="0">
                <a:solidFill>
                  <a:prstClr val="black"/>
                </a:solidFill>
                <a:latin typeface="Comic Sans MS" panose="030F0702030302020204" pitchFamily="66" charset="0"/>
              </a:rPr>
              <a:t>purple book. Can an adult draw a line at </a:t>
            </a:r>
          </a:p>
          <a:p>
            <a:r>
              <a:rPr lang="en-GB" sz="3600" i="1" dirty="0">
                <a:solidFill>
                  <a:prstClr val="black"/>
                </a:solidFill>
                <a:latin typeface="Comic Sans MS" panose="030F0702030302020204" pitchFamily="66" charset="0"/>
              </a:rPr>
              <a:t>the top for the date and another for the title.)</a:t>
            </a:r>
            <a:endParaRPr lang="en-GB" sz="3600" u="sng"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This week we are looking at </a:t>
            </a:r>
            <a:r>
              <a:rPr lang="en-GB" sz="3600" b="1" u="sng" dirty="0">
                <a:solidFill>
                  <a:prstClr val="black"/>
                </a:solidFill>
                <a:latin typeface="Comic Sans MS" panose="030F0702030302020204" pitchFamily="66" charset="0"/>
                <a:ea typeface="+mj-ea"/>
                <a:cs typeface="+mj-cs"/>
              </a:rPr>
              <a:t>winter</a:t>
            </a:r>
            <a:r>
              <a:rPr lang="en-GB" sz="3600" dirty="0">
                <a:solidFill>
                  <a:prstClr val="black"/>
                </a:solidFill>
                <a:latin typeface="Comic Sans MS" panose="030F0702030302020204" pitchFamily="66" charset="0"/>
                <a:ea typeface="+mj-ea"/>
                <a:cs typeface="+mj-cs"/>
              </a:rPr>
              <a:t> in the </a:t>
            </a:r>
            <a:r>
              <a:rPr lang="en-GB" sz="3600" b="1" u="sng" dirty="0">
                <a:solidFill>
                  <a:prstClr val="black"/>
                </a:solidFill>
                <a:latin typeface="Comic Sans MS" panose="030F0702030302020204" pitchFamily="66" charset="0"/>
                <a:ea typeface="+mj-ea"/>
                <a:cs typeface="+mj-cs"/>
              </a:rPr>
              <a:t>United Kingdom</a:t>
            </a:r>
            <a:r>
              <a:rPr lang="en-GB" sz="3600" b="1" dirty="0">
                <a:solidFill>
                  <a:prstClr val="black"/>
                </a:solidFill>
                <a:latin typeface="Comic Sans MS" panose="030F0702030302020204" pitchFamily="66" charset="0"/>
                <a:ea typeface="+mj-ea"/>
                <a:cs typeface="+mj-cs"/>
              </a:rPr>
              <a:t>.</a:t>
            </a:r>
          </a:p>
          <a:p>
            <a:endParaRPr lang="en-GB" sz="3600" b="1"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Talk to someone about what you can see during winter. Now look at this link to see if you mentioned any of these things: </a:t>
            </a:r>
            <a:r>
              <a:rPr lang="en-US" sz="3200" u="sng" dirty="0">
                <a:hlinkClick r:id="rId2"/>
              </a:rPr>
              <a:t>https://www.youtube.com/watch?v=X0Bv6hchrg0</a:t>
            </a:r>
            <a:endParaRPr lang="en-GB" sz="32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3"/>
              </a:rPr>
              <a:t> </a:t>
            </a:r>
            <a:r>
              <a:rPr lang="en-GB" sz="2800" u="sng" dirty="0">
                <a:solidFill>
                  <a:prstClr val="black"/>
                </a:solidFill>
                <a:latin typeface="Comic Sans MS" panose="030F0702030302020204" pitchFamily="66" charset="0"/>
                <a:ea typeface="+mj-ea"/>
                <a:cs typeface="+mj-cs"/>
                <a:hlinkClick r:id="rId3"/>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9" name="Picture 8">
            <a:extLst>
              <a:ext uri="{FF2B5EF4-FFF2-40B4-BE49-F238E27FC236}">
                <a16:creationId xmlns:a16="http://schemas.microsoft.com/office/drawing/2014/main" xmlns="" id="{5318B8EF-E483-4B3B-9C9C-4D45D94E8E83}"/>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8965870" y="542914"/>
            <a:ext cx="2064327" cy="1381379"/>
          </a:xfrm>
          <a:prstGeom prst="rect">
            <a:avLst/>
          </a:prstGeom>
        </p:spPr>
      </p:pic>
    </p:spTree>
    <p:extLst>
      <p:ext uri="{BB962C8B-B14F-4D97-AF65-F5344CB8AC3E}">
        <p14:creationId xmlns:p14="http://schemas.microsoft.com/office/powerpoint/2010/main" val="3065199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xmlns="" id="{401AADF9-5673-4B63-8669-AA40AD74252D}"/>
              </a:ext>
            </a:extLst>
          </p:cNvPr>
          <p:cNvSpPr/>
          <p:nvPr/>
        </p:nvSpPr>
        <p:spPr>
          <a:xfrm>
            <a:off x="277090" y="416904"/>
            <a:ext cx="10882745" cy="7448193"/>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Topic</a:t>
            </a:r>
          </a:p>
          <a:p>
            <a:endParaRPr lang="en-GB" sz="3600" b="1"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Look through the PowerPoint in the files and discuss what you have found out. Did you learn something new?</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If possible, can you sort through some summer and winter clothes, which ones would you wear in the winter?</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9" name="Picture 8">
            <a:extLst>
              <a:ext uri="{FF2B5EF4-FFF2-40B4-BE49-F238E27FC236}">
                <a16:creationId xmlns:a16="http://schemas.microsoft.com/office/drawing/2014/main" xmlns="" id="{5318B8EF-E483-4B3B-9C9C-4D45D94E8E8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9227127" y="513886"/>
            <a:ext cx="2064327" cy="1381379"/>
          </a:xfrm>
          <a:prstGeom prst="rect">
            <a:avLst/>
          </a:prstGeom>
        </p:spPr>
      </p:pic>
    </p:spTree>
    <p:extLst>
      <p:ext uri="{BB962C8B-B14F-4D97-AF65-F5344CB8AC3E}">
        <p14:creationId xmlns:p14="http://schemas.microsoft.com/office/powerpoint/2010/main" val="1916264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xmlns="" id="{401AADF9-5673-4B63-8669-AA40AD74252D}"/>
              </a:ext>
            </a:extLst>
          </p:cNvPr>
          <p:cNvSpPr/>
          <p:nvPr/>
        </p:nvSpPr>
        <p:spPr>
          <a:xfrm>
            <a:off x="277090" y="416904"/>
            <a:ext cx="10882745" cy="6894195"/>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Topic</a:t>
            </a:r>
          </a:p>
          <a:p>
            <a:endParaRPr lang="en-GB" sz="3600" b="1"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In the back of your purple book write the date</a:t>
            </a:r>
          </a:p>
          <a:p>
            <a:endParaRPr lang="en-GB" sz="3600" dirty="0">
              <a:solidFill>
                <a:prstClr val="black"/>
              </a:solidFill>
              <a:latin typeface="Comic Sans MS" panose="030F0702030302020204" pitchFamily="66" charset="0"/>
              <a:ea typeface="+mj-ea"/>
              <a:cs typeface="+mj-cs"/>
            </a:endParaRPr>
          </a:p>
          <a:p>
            <a:r>
              <a:rPr lang="en-GB" sz="3600" dirty="0">
                <a:solidFill>
                  <a:srgbClr val="FF0000"/>
                </a:solidFill>
                <a:latin typeface="Comic Sans MS" panose="030F0702030302020204" pitchFamily="66" charset="0"/>
                <a:ea typeface="+mj-ea"/>
                <a:cs typeface="+mj-cs"/>
              </a:rPr>
              <a:t>Tuesday 12</a:t>
            </a:r>
            <a:r>
              <a:rPr lang="en-GB" sz="3600" baseline="30000" dirty="0">
                <a:solidFill>
                  <a:srgbClr val="FF0000"/>
                </a:solidFill>
                <a:latin typeface="Comic Sans MS" panose="030F0702030302020204" pitchFamily="66" charset="0"/>
                <a:ea typeface="+mj-ea"/>
                <a:cs typeface="+mj-cs"/>
              </a:rPr>
              <a:t>th</a:t>
            </a:r>
            <a:r>
              <a:rPr lang="en-GB" sz="3600" dirty="0">
                <a:solidFill>
                  <a:srgbClr val="FF0000"/>
                </a:solidFill>
                <a:latin typeface="Comic Sans MS" panose="030F0702030302020204" pitchFamily="66" charset="0"/>
                <a:ea typeface="+mj-ea"/>
                <a:cs typeface="+mj-cs"/>
              </a:rPr>
              <a:t> January </a:t>
            </a: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and title</a:t>
            </a:r>
          </a:p>
          <a:p>
            <a:endParaRPr lang="en-GB" sz="3600" dirty="0">
              <a:solidFill>
                <a:prstClr val="black"/>
              </a:solidFill>
              <a:latin typeface="Comic Sans MS" panose="030F0702030302020204" pitchFamily="66" charset="0"/>
              <a:ea typeface="+mj-ea"/>
              <a:cs typeface="+mj-cs"/>
            </a:endParaRPr>
          </a:p>
          <a:p>
            <a:r>
              <a:rPr lang="en-GB" sz="3600" dirty="0">
                <a:solidFill>
                  <a:srgbClr val="FF0000"/>
                </a:solidFill>
                <a:latin typeface="Comic Sans MS" panose="030F0702030302020204" pitchFamily="66" charset="0"/>
                <a:ea typeface="+mj-ea"/>
                <a:cs typeface="+mj-cs"/>
              </a:rPr>
              <a:t>Winter Clothes</a:t>
            </a: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9" name="Picture 8">
            <a:extLst>
              <a:ext uri="{FF2B5EF4-FFF2-40B4-BE49-F238E27FC236}">
                <a16:creationId xmlns:a16="http://schemas.microsoft.com/office/drawing/2014/main" xmlns="" id="{5318B8EF-E483-4B3B-9C9C-4D45D94E8E8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9227127" y="513886"/>
            <a:ext cx="2064327" cy="1381379"/>
          </a:xfrm>
          <a:prstGeom prst="rect">
            <a:avLst/>
          </a:prstGeom>
        </p:spPr>
      </p:pic>
    </p:spTree>
    <p:extLst>
      <p:ext uri="{BB962C8B-B14F-4D97-AF65-F5344CB8AC3E}">
        <p14:creationId xmlns:p14="http://schemas.microsoft.com/office/powerpoint/2010/main" val="3597694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xmlns="" id="{401AADF9-5673-4B63-8669-AA40AD74252D}"/>
              </a:ext>
            </a:extLst>
          </p:cNvPr>
          <p:cNvSpPr/>
          <p:nvPr/>
        </p:nvSpPr>
        <p:spPr>
          <a:xfrm>
            <a:off x="277090" y="416904"/>
            <a:ext cx="10882745" cy="6894195"/>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Topic</a:t>
            </a:r>
          </a:p>
          <a:p>
            <a:endParaRPr lang="en-GB" sz="3600" b="1"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Draw and label your winter clothes. Write a sentence or two explaining why you chose them.</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Now get dressed into your winter clothes and go outside to play!</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9" name="Picture 8">
            <a:extLst>
              <a:ext uri="{FF2B5EF4-FFF2-40B4-BE49-F238E27FC236}">
                <a16:creationId xmlns:a16="http://schemas.microsoft.com/office/drawing/2014/main" xmlns="" id="{5318B8EF-E483-4B3B-9C9C-4D45D94E8E8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9227127" y="513886"/>
            <a:ext cx="2064327" cy="1381379"/>
          </a:xfrm>
          <a:prstGeom prst="rect">
            <a:avLst/>
          </a:prstGeom>
        </p:spPr>
      </p:pic>
    </p:spTree>
    <p:extLst>
      <p:ext uri="{BB962C8B-B14F-4D97-AF65-F5344CB8AC3E}">
        <p14:creationId xmlns:p14="http://schemas.microsoft.com/office/powerpoint/2010/main" val="42411870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xmlns=""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1036</TotalTime>
  <Words>882</Words>
  <Application>Microsoft Office PowerPoint</Application>
  <PresentationFormat>Widescreen</PresentationFormat>
  <Paragraphs>215</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Comic Sans MS</vt:lpstr>
      <vt:lpstr>Times New Roman</vt:lpstr>
      <vt:lpstr>Office Theme</vt:lpstr>
      <vt:lpstr>    Tuesday 12th January 2021</vt:lpstr>
      <vt:lpstr>             RWI     Each day for RWI you will need:                  Rainbow Group                    Sunshine Group                                Chips                                     The Dressing-Up Box                book                                       book                                                      ‘Weekly Writing sheet’ RWI (from                         your pack)                    If you haven’t got a pack there is one in school for you or one in the file for today.                       </vt:lpstr>
      <vt:lpstr>          Rainbow Group                                   is our sound for this week</vt:lpstr>
      <vt:lpstr>          Sunshine Group                                           is our sound for this week</vt:lpstr>
      <vt:lpstr>Continue with RWI</vt:lpstr>
      <vt:lpstr>Continue with RWI</vt:lpstr>
      <vt:lpstr>Continue with RWI</vt:lpstr>
      <vt:lpstr>Our Structure for RWI</vt:lpstr>
      <vt:lpstr>          Rainbow Group Today’s Hold a Sentence is:    She had no chips left.</vt:lpstr>
      <vt:lpstr>Our Structure for RWI  Now you are ready to write the Hold a Sentence down on your paper. </vt:lpstr>
      <vt:lpstr>           Time to check                      Rainbow Group  She had no chips left.</vt:lpstr>
      <vt:lpstr>        Stick your sheet in the front of your purple book.     Thank you for working hard.                                         Now have a break and a snack.  </vt:lpstr>
      <vt:lpstr>                          White Rose Maths</vt:lpstr>
      <vt:lpstr>                  White Rose Maths  Is this true or false?</vt:lpstr>
      <vt:lpstr>                  White Rose Maths  </vt:lpstr>
      <vt:lpstr>                  White Rose Maths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Stewart Debenham</cp:lastModifiedBy>
  <cp:revision>72</cp:revision>
  <dcterms:created xsi:type="dcterms:W3CDTF">2021-01-05T21:58:22Z</dcterms:created>
  <dcterms:modified xsi:type="dcterms:W3CDTF">2021-01-12T08:04:06Z</dcterms:modified>
</cp:coreProperties>
</file>