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2" r:id="rId2"/>
    <p:sldId id="281" r:id="rId3"/>
    <p:sldId id="293" r:id="rId4"/>
    <p:sldId id="277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F2DE63D5-997A-4646-A377-4702673A728D}" styleName="Light Style 2 - Accent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0" d="100"/>
          <a:sy n="90" d="100"/>
        </p:scale>
        <p:origin x="57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C902F6-6829-4AA3-8C2C-AC1B057AB94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7DF5C0C-157D-4BDD-A2FC-8C1CC2461A0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25CEF6F-81AD-426B-B032-2741FB4816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6CEFFB-8B7B-4B57-951D-4C6F84F34B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DBF372-D267-4EE1-9DBE-F95D6F57EF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68366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461151-6F7D-4691-8C74-633686319B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B27CA8-2F7D-4AB4-B5A6-A9EEFE94562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BDFFB3-CA03-4C99-BFEB-3836182911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A9FA97-F47F-4EA6-A172-1E61EDCA71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3E788D-1036-48EF-9BCD-40C3D96FBB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37481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63EB27-FE93-42CC-A692-3568C1B716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3499ED2-D2FB-460D-9AF7-355C1DE57A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A5F9448-1684-4A13-BA8F-1E86B7686C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8D45C6-07DA-42CB-819D-A5E3441EA0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32E9BE-BB41-4E8B-9292-CD19A9B475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13290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52EE40-B956-461A-97BB-2315AA8353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A0DBE7-3A98-4D7D-85CD-D01D71C69B6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DC8DDBA-EE67-4CCA-BBD1-6F4050EF9E8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D05B4AE-59D4-4835-A19D-F0A680F0DD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2/22/2021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DE2AE83-8C9E-4666-B663-793D6CD785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311B7A7-A2B8-40D7-A346-EE057F118C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31444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AEC0E0-337B-4572-992F-398960E029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C585970-23A0-48B6-AE85-C747D0FE0C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1DDFA80-05A3-4FFA-8FA7-CF3596829E4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E61BCC1-1520-4A62-932D-C8EDD849CC5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86F801D-C0E7-4E98-A916-2FC3A98DC8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D311C04-EA76-4C5A-9A7B-B6AA41F6F5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2/22/2021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E21A70C-FCA7-4B05-B8EE-38BDBC535B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4CA576F-5650-4F5A-A898-2CFB0AF61B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98387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BE11C-DE1F-4E49-A356-AEA09768A8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F6F41A2-09BA-4889-B206-BA2B8D707E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2/22/2021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C0AAAAB-F10B-4B8A-8510-0B6FFCB3EF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BE65C51-5A96-4BEB-A47B-643E90448F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27396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22E3B44-FF88-4B16-A614-60BBBD24FD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2/22/2021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A3EF39C-9C41-43F0-A610-E2F60893F5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5B86E13-BC90-4576-B469-F6885C0E43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81183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F34B08-1018-406C-B656-C818733C70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1046AB-4C9F-4067-BA01-8FC6186AC30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16D7972-0CC7-48B6-8B9B-B2C0D2F758A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10EBC0-FA98-49FF-AD40-E23DF7DFF5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2/22/2021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137F005-F73A-4F83-B9DA-D461C8F9C0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82F1200-6C7A-4CA3-B5E0-55D14F330D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96213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69EE91-4A02-4054-9B1E-6CC2970510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5A50123-9485-4890-BBAF-D643D3506B8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988734A-8A40-4D78-B09A-3760DE5AE9D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39FDCA6-54B4-4AF1-BAE3-ABEE184A4A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2/22/2021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7175FF8-9D57-4EC0-A071-0A09202AEE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F69366D-E511-4ECD-87A8-605F7B6C10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13293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43124B-7B98-4920-90F3-2FBF19F6CE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BCA1C67-0EE9-4284-BF23-0E529848170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D33A4B-562A-4CE6-9C0F-DDB99E9779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B1095A-7CB9-4508-96AE-1B8D5FB9C0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03ED45B-9FE3-4BC3-A8CD-C529352A26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92577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EA24926-32B2-42D4-BD57-5DC2B7BBB11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1EC7493-ABC6-468B-BED0-262422B9C6B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082464-DC1B-4CE2-A816-D2F627B3AA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0F795A-5112-481A-9499-B243D3D18C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CC7EF0E-8782-4ED6-B36F-70C5CB209D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64555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ED2F6EB-5423-4019-9337-608AC76C82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5C7751E-B6E2-4D0C-92B6-CEEE13F159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1EC5F7-3329-45FA-B773-99A510199A7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B32FE6-FADB-4A66-99BD-5D28C48CA045}" type="datetimeFigureOut">
              <a:rPr lang="en-US" smtClean="0"/>
              <a:t>2/22/2021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D1C83F-97E6-4BDD-8831-557996ED3B4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30FC78-7475-487F-8314-780096C3C95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78553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bc.co.uk/programmes/p05q49hq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www.greenpeace.org.uk/news/why-is-there-so-much-plastic-in-the-ocean/" TargetMode="External"/><Relationship Id="rId4" Type="http://schemas.openxmlformats.org/officeDocument/2006/relationships/hyperlink" Target="https://www.bbc.co.uk/newsround/42810179" TargetMode="Externa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6C2997EE-0889-44C3-AC0D-18F26AC9AA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DFC362A-A67C-478B-AA8E-4CB19375E9F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780" r="-3" b="15261"/>
          <a:stretch/>
        </p:blipFill>
        <p:spPr>
          <a:xfrm>
            <a:off x="5622233" y="10"/>
            <a:ext cx="6569769" cy="3750724"/>
          </a:xfrm>
          <a:custGeom>
            <a:avLst/>
            <a:gdLst/>
            <a:ahLst/>
            <a:cxnLst/>
            <a:rect l="l" t="t" r="r" b="b"/>
            <a:pathLst>
              <a:path w="6569769" h="3750734">
                <a:moveTo>
                  <a:pt x="1738471" y="0"/>
                </a:moveTo>
                <a:lnTo>
                  <a:pt x="6569769" y="0"/>
                </a:lnTo>
                <a:lnTo>
                  <a:pt x="6569769" y="3750734"/>
                </a:lnTo>
                <a:lnTo>
                  <a:pt x="0" y="3750734"/>
                </a:lnTo>
                <a:close/>
              </a:path>
            </a:pathLst>
          </a:cu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F7F947C-B8DC-41D8-9762-039F2B7D239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20321" b="23919"/>
          <a:stretch/>
        </p:blipFill>
        <p:spPr>
          <a:xfrm>
            <a:off x="4182011" y="3887894"/>
            <a:ext cx="8009991" cy="2970106"/>
          </a:xfrm>
          <a:custGeom>
            <a:avLst/>
            <a:gdLst/>
            <a:ahLst/>
            <a:cxnLst/>
            <a:rect l="l" t="t" r="r" b="b"/>
            <a:pathLst>
              <a:path w="8009991" h="2970106">
                <a:moveTo>
                  <a:pt x="1376648" y="0"/>
                </a:moveTo>
                <a:lnTo>
                  <a:pt x="8009991" y="0"/>
                </a:lnTo>
                <a:lnTo>
                  <a:pt x="8009991" y="2970106"/>
                </a:lnTo>
                <a:lnTo>
                  <a:pt x="0" y="2970106"/>
                </a:lnTo>
                <a:close/>
              </a:path>
            </a:pathLst>
          </a:cu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32585A4-1DB1-474B-A747-C055EB1E6A9E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31348" b="1"/>
          <a:stretch/>
        </p:blipFill>
        <p:spPr>
          <a:xfrm>
            <a:off x="20" y="10"/>
            <a:ext cx="7503091" cy="6857990"/>
          </a:xfrm>
          <a:custGeom>
            <a:avLst/>
            <a:gdLst/>
            <a:ahLst/>
            <a:cxnLst/>
            <a:rect l="l" t="t" r="r" b="b"/>
            <a:pathLst>
              <a:path w="7503111" h="6858000">
                <a:moveTo>
                  <a:pt x="0" y="0"/>
                </a:moveTo>
                <a:lnTo>
                  <a:pt x="677334" y="0"/>
                </a:lnTo>
                <a:lnTo>
                  <a:pt x="1168036" y="0"/>
                </a:lnTo>
                <a:lnTo>
                  <a:pt x="1205499" y="0"/>
                </a:lnTo>
                <a:lnTo>
                  <a:pt x="1647632" y="0"/>
                </a:lnTo>
                <a:lnTo>
                  <a:pt x="7215401" y="0"/>
                </a:lnTo>
                <a:lnTo>
                  <a:pt x="4041567" y="6852993"/>
                </a:lnTo>
                <a:lnTo>
                  <a:pt x="7503111" y="6852993"/>
                </a:lnTo>
                <a:lnTo>
                  <a:pt x="7503111" y="6852994"/>
                </a:lnTo>
                <a:lnTo>
                  <a:pt x="1647632" y="6852994"/>
                </a:lnTo>
                <a:lnTo>
                  <a:pt x="1647632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A0AF1D28-C5A2-477F-B5D0-7E69ED9205CE}"/>
              </a:ext>
            </a:extLst>
          </p:cNvPr>
          <p:cNvSpPr txBox="1"/>
          <p:nvPr/>
        </p:nvSpPr>
        <p:spPr>
          <a:xfrm>
            <a:off x="287079" y="170121"/>
            <a:ext cx="25305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Plastic in Our Oceans </a:t>
            </a:r>
          </a:p>
        </p:txBody>
      </p:sp>
    </p:spTree>
    <p:extLst>
      <p:ext uri="{BB962C8B-B14F-4D97-AF65-F5344CB8AC3E}">
        <p14:creationId xmlns:p14="http://schemas.microsoft.com/office/powerpoint/2010/main" val="297217254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Freeform: Shape 70">
            <a:extLst>
              <a:ext uri="{FF2B5EF4-FFF2-40B4-BE49-F238E27FC236}">
                <a16:creationId xmlns:a16="http://schemas.microsoft.com/office/drawing/2014/main" id="{CF62D2A7-8207-488C-9F46-316BA81A16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2008"/>
            <a:ext cx="5609220" cy="5840278"/>
          </a:xfrm>
          <a:custGeom>
            <a:avLst/>
            <a:gdLst>
              <a:gd name="connsiteX0" fmla="*/ 0 w 5609220"/>
              <a:gd name="connsiteY0" fmla="*/ 0 h 5840278"/>
              <a:gd name="connsiteX1" fmla="*/ 4637091 w 5609220"/>
              <a:gd name="connsiteY1" fmla="*/ 0 h 5840278"/>
              <a:gd name="connsiteX2" fmla="*/ 4822569 w 5609220"/>
              <a:gd name="connsiteY2" fmla="*/ 204077 h 5840278"/>
              <a:gd name="connsiteX3" fmla="*/ 5609220 w 5609220"/>
              <a:gd name="connsiteY3" fmla="*/ 2395363 h 5840278"/>
              <a:gd name="connsiteX4" fmla="*/ 2164305 w 5609220"/>
              <a:gd name="connsiteY4" fmla="*/ 5840278 h 5840278"/>
              <a:gd name="connsiteX5" fmla="*/ 238220 w 5609220"/>
              <a:gd name="connsiteY5" fmla="*/ 5251941 h 5840278"/>
              <a:gd name="connsiteX6" fmla="*/ 0 w 5609220"/>
              <a:gd name="connsiteY6" fmla="*/ 5073803 h 58402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609220" h="5840278">
                <a:moveTo>
                  <a:pt x="0" y="0"/>
                </a:moveTo>
                <a:lnTo>
                  <a:pt x="4637091" y="0"/>
                </a:lnTo>
                <a:lnTo>
                  <a:pt x="4822569" y="204077"/>
                </a:lnTo>
                <a:cubicBezTo>
                  <a:pt x="5314007" y="799562"/>
                  <a:pt x="5609220" y="1562987"/>
                  <a:pt x="5609220" y="2395363"/>
                </a:cubicBezTo>
                <a:cubicBezTo>
                  <a:pt x="5609220" y="4297937"/>
                  <a:pt x="4066879" y="5840278"/>
                  <a:pt x="2164305" y="5840278"/>
                </a:cubicBezTo>
                <a:cubicBezTo>
                  <a:pt x="1450840" y="5840278"/>
                  <a:pt x="788032" y="5623387"/>
                  <a:pt x="238220" y="5251941"/>
                </a:cubicBezTo>
                <a:lnTo>
                  <a:pt x="0" y="5073803"/>
                </a:ln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026" name="Picture 2" descr="earth in hands png file - hand holding earth PNG image with transparent  background | TOPpng">
            <a:extLst>
              <a:ext uri="{FF2B5EF4-FFF2-40B4-BE49-F238E27FC236}">
                <a16:creationId xmlns:a16="http://schemas.microsoft.com/office/drawing/2014/main" id="{7D1F5252-0382-4744-8B78-0C132D7DA11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1" r="1000" b="-2"/>
          <a:stretch/>
        </p:blipFill>
        <p:spPr bwMode="auto">
          <a:xfrm>
            <a:off x="231194" y="199823"/>
            <a:ext cx="5051115" cy="5248896"/>
          </a:xfrm>
          <a:custGeom>
            <a:avLst/>
            <a:gdLst/>
            <a:ahLst/>
            <a:cxnLst/>
            <a:rect l="l" t="t" r="r" b="b"/>
            <a:pathLst>
              <a:path w="5441859" h="5654940">
                <a:moveTo>
                  <a:pt x="0" y="0"/>
                </a:moveTo>
                <a:lnTo>
                  <a:pt x="4400491" y="0"/>
                </a:lnTo>
                <a:lnTo>
                  <a:pt x="4484766" y="76595"/>
                </a:lnTo>
                <a:cubicBezTo>
                  <a:pt x="5076107" y="667936"/>
                  <a:pt x="5441859" y="1484866"/>
                  <a:pt x="5441859" y="2387221"/>
                </a:cubicBezTo>
                <a:cubicBezTo>
                  <a:pt x="5441859" y="4191932"/>
                  <a:pt x="3978851" y="5654940"/>
                  <a:pt x="2174140" y="5654940"/>
                </a:cubicBezTo>
                <a:cubicBezTo>
                  <a:pt x="1412778" y="5654940"/>
                  <a:pt x="712231" y="5394557"/>
                  <a:pt x="156693" y="4957981"/>
                </a:cubicBezTo>
                <a:lnTo>
                  <a:pt x="0" y="4820612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AB38D47-0462-4677-8005-CCB33CF70EB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07690" y="199823"/>
            <a:ext cx="6012964" cy="1139879"/>
          </a:xfrm>
        </p:spPr>
        <p:txBody>
          <a:bodyPr anchor="t">
            <a:noAutofit/>
          </a:bodyPr>
          <a:lstStyle/>
          <a:p>
            <a:pPr marL="0" indent="0" algn="ctr">
              <a:buNone/>
            </a:pPr>
            <a:r>
              <a:rPr lang="en-GB" dirty="0"/>
              <a:t>Climate Change</a:t>
            </a:r>
          </a:p>
          <a:p>
            <a:pPr marL="0" indent="0" algn="ctr">
              <a:buNone/>
            </a:pPr>
            <a:r>
              <a:rPr lang="en-GB" dirty="0"/>
              <a:t>Plastic in Our Oceans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AD3549C-34C9-459F-9B5E-FB6A60D7BD83}"/>
              </a:ext>
            </a:extLst>
          </p:cNvPr>
          <p:cNvSpPr txBox="1"/>
          <p:nvPr/>
        </p:nvSpPr>
        <p:spPr>
          <a:xfrm>
            <a:off x="6444559" y="2821223"/>
            <a:ext cx="4405960" cy="369332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                 Watch the following Video clips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CDE66A5-29EE-4C7F-881A-37C147546A70}"/>
              </a:ext>
            </a:extLst>
          </p:cNvPr>
          <p:cNvSpPr txBox="1"/>
          <p:nvPr/>
        </p:nvSpPr>
        <p:spPr>
          <a:xfrm>
            <a:off x="231194" y="5942137"/>
            <a:ext cx="3394508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‘Twinkle Go’ Pin code:  SQ1078</a:t>
            </a:r>
          </a:p>
          <a:p>
            <a:r>
              <a:rPr lang="en-GB" sz="2800" dirty="0"/>
              <a:t>For more resources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4CC3E95-3D24-4C36-B745-BC483FCBBE7D}"/>
              </a:ext>
            </a:extLst>
          </p:cNvPr>
          <p:cNvSpPr txBox="1"/>
          <p:nvPr/>
        </p:nvSpPr>
        <p:spPr>
          <a:xfrm>
            <a:off x="5907690" y="1871330"/>
            <a:ext cx="60129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Have your worksheet ( in the folder) with you to pause and take notes on the information in the videos and PPTs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07DDE02-0D2E-44BD-A8D0-55DD98DD6935}"/>
              </a:ext>
            </a:extLst>
          </p:cNvPr>
          <p:cNvSpPr txBox="1"/>
          <p:nvPr/>
        </p:nvSpPr>
        <p:spPr>
          <a:xfrm>
            <a:off x="5962818" y="3461433"/>
            <a:ext cx="53694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David Attenborough- plastic in our oceans  (2min)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hlinkClick r:id="rId3"/>
              </a:rPr>
              <a:t>https://www.bbc.co.uk/programmes/p05q49hq</a:t>
            </a:r>
            <a:endParaRPr kumimoji="0" lang="en-GB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208FC10-0B59-4FCF-8ED2-ACE869B3BAF0}"/>
              </a:ext>
            </a:extLst>
          </p:cNvPr>
          <p:cNvSpPr txBox="1"/>
          <p:nvPr/>
        </p:nvSpPr>
        <p:spPr>
          <a:xfrm>
            <a:off x="5938278" y="4408800"/>
            <a:ext cx="491224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Newsround  (3min)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hlinkClick r:id="rId4"/>
              </a:rPr>
              <a:t>https://www.bbc.co.uk/newsround/42810179</a:t>
            </a:r>
            <a:endParaRPr kumimoji="0" lang="en-GB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008B328-8D37-4E45-A615-494380CB2F87}"/>
              </a:ext>
            </a:extLst>
          </p:cNvPr>
          <p:cNvSpPr txBox="1"/>
          <p:nvPr/>
        </p:nvSpPr>
        <p:spPr>
          <a:xfrm>
            <a:off x="5842928" y="5572805"/>
            <a:ext cx="601296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Plastic in Our Oceans</a:t>
            </a:r>
          </a:p>
          <a:p>
            <a:r>
              <a:rPr lang="en-GB" dirty="0">
                <a:solidFill>
                  <a:schemeClr val="bg1"/>
                </a:solidFill>
                <a:hlinkClick r:id="rId5"/>
              </a:rPr>
              <a:t>https://www.greenpeace.org.uk/news/why-is-there-so-much-plastic-in-the-ocean/</a:t>
            </a:r>
            <a:endParaRPr lang="en-GB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489259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Freeform: Shape 70">
            <a:extLst>
              <a:ext uri="{FF2B5EF4-FFF2-40B4-BE49-F238E27FC236}">
                <a16:creationId xmlns:a16="http://schemas.microsoft.com/office/drawing/2014/main" id="{CF62D2A7-8207-488C-9F46-316BA81A16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2008"/>
            <a:ext cx="5609220" cy="5840278"/>
          </a:xfrm>
          <a:custGeom>
            <a:avLst/>
            <a:gdLst>
              <a:gd name="connsiteX0" fmla="*/ 0 w 5609220"/>
              <a:gd name="connsiteY0" fmla="*/ 0 h 5840278"/>
              <a:gd name="connsiteX1" fmla="*/ 4637091 w 5609220"/>
              <a:gd name="connsiteY1" fmla="*/ 0 h 5840278"/>
              <a:gd name="connsiteX2" fmla="*/ 4822569 w 5609220"/>
              <a:gd name="connsiteY2" fmla="*/ 204077 h 5840278"/>
              <a:gd name="connsiteX3" fmla="*/ 5609220 w 5609220"/>
              <a:gd name="connsiteY3" fmla="*/ 2395363 h 5840278"/>
              <a:gd name="connsiteX4" fmla="*/ 2164305 w 5609220"/>
              <a:gd name="connsiteY4" fmla="*/ 5840278 h 5840278"/>
              <a:gd name="connsiteX5" fmla="*/ 238220 w 5609220"/>
              <a:gd name="connsiteY5" fmla="*/ 5251941 h 5840278"/>
              <a:gd name="connsiteX6" fmla="*/ 0 w 5609220"/>
              <a:gd name="connsiteY6" fmla="*/ 5073803 h 58402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609220" h="5840278">
                <a:moveTo>
                  <a:pt x="0" y="0"/>
                </a:moveTo>
                <a:lnTo>
                  <a:pt x="4637091" y="0"/>
                </a:lnTo>
                <a:lnTo>
                  <a:pt x="4822569" y="204077"/>
                </a:lnTo>
                <a:cubicBezTo>
                  <a:pt x="5314007" y="799562"/>
                  <a:pt x="5609220" y="1562987"/>
                  <a:pt x="5609220" y="2395363"/>
                </a:cubicBezTo>
                <a:cubicBezTo>
                  <a:pt x="5609220" y="4297937"/>
                  <a:pt x="4066879" y="5840278"/>
                  <a:pt x="2164305" y="5840278"/>
                </a:cubicBezTo>
                <a:cubicBezTo>
                  <a:pt x="1450840" y="5840278"/>
                  <a:pt x="788032" y="5623387"/>
                  <a:pt x="238220" y="5251941"/>
                </a:cubicBezTo>
                <a:lnTo>
                  <a:pt x="0" y="5073803"/>
                </a:ln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026" name="Picture 2" descr="earth in hands png file - hand holding earth PNG image with transparent  background | TOPpng">
            <a:extLst>
              <a:ext uri="{FF2B5EF4-FFF2-40B4-BE49-F238E27FC236}">
                <a16:creationId xmlns:a16="http://schemas.microsoft.com/office/drawing/2014/main" id="{7D1F5252-0382-4744-8B78-0C132D7DA11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1" r="1000" b="-2"/>
          <a:stretch/>
        </p:blipFill>
        <p:spPr bwMode="auto">
          <a:xfrm>
            <a:off x="231194" y="199823"/>
            <a:ext cx="5051115" cy="5248896"/>
          </a:xfrm>
          <a:custGeom>
            <a:avLst/>
            <a:gdLst/>
            <a:ahLst/>
            <a:cxnLst/>
            <a:rect l="l" t="t" r="r" b="b"/>
            <a:pathLst>
              <a:path w="5441859" h="5654940">
                <a:moveTo>
                  <a:pt x="0" y="0"/>
                </a:moveTo>
                <a:lnTo>
                  <a:pt x="4400491" y="0"/>
                </a:lnTo>
                <a:lnTo>
                  <a:pt x="4484766" y="76595"/>
                </a:lnTo>
                <a:cubicBezTo>
                  <a:pt x="5076107" y="667936"/>
                  <a:pt x="5441859" y="1484866"/>
                  <a:pt x="5441859" y="2387221"/>
                </a:cubicBezTo>
                <a:cubicBezTo>
                  <a:pt x="5441859" y="4191932"/>
                  <a:pt x="3978851" y="5654940"/>
                  <a:pt x="2174140" y="5654940"/>
                </a:cubicBezTo>
                <a:cubicBezTo>
                  <a:pt x="1412778" y="5654940"/>
                  <a:pt x="712231" y="5394557"/>
                  <a:pt x="156693" y="4957981"/>
                </a:cubicBezTo>
                <a:lnTo>
                  <a:pt x="0" y="4820612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AB38D47-0462-4677-8005-CCB33CF70EB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07690" y="199823"/>
            <a:ext cx="6012964" cy="1139879"/>
          </a:xfrm>
        </p:spPr>
        <p:txBody>
          <a:bodyPr anchor="t">
            <a:noAutofit/>
          </a:bodyPr>
          <a:lstStyle/>
          <a:p>
            <a:pPr marL="0" indent="0" algn="ctr">
              <a:buNone/>
            </a:pPr>
            <a:r>
              <a:rPr lang="en-GB" dirty="0"/>
              <a:t>Climate Change</a:t>
            </a:r>
          </a:p>
          <a:p>
            <a:pPr marL="0" indent="0" algn="ctr">
              <a:buNone/>
            </a:pPr>
            <a:r>
              <a:rPr lang="en-GB" dirty="0"/>
              <a:t>Plastic in Our Oceans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CDE66A5-29EE-4C7F-881A-37C147546A70}"/>
              </a:ext>
            </a:extLst>
          </p:cNvPr>
          <p:cNvSpPr txBox="1"/>
          <p:nvPr/>
        </p:nvSpPr>
        <p:spPr>
          <a:xfrm>
            <a:off x="6096000" y="3049289"/>
            <a:ext cx="4939118" cy="35086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Use your Twinkle Go logins emailed previously and the </a:t>
            </a:r>
            <a:r>
              <a:rPr lang="en-GB" sz="2000" b="1" dirty="0">
                <a:solidFill>
                  <a:srgbClr val="FFFF00"/>
                </a:solidFill>
              </a:rPr>
              <a:t>‘Twinkle Go’ Pin code:  SQ1078  </a:t>
            </a:r>
            <a:r>
              <a:rPr lang="en-GB" dirty="0"/>
              <a:t>for the resources you will need:</a:t>
            </a:r>
          </a:p>
          <a:p>
            <a:r>
              <a:rPr lang="en-GB" sz="2800" dirty="0"/>
              <a:t>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 PPTS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 Interactive resources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 e book story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 Blue Planet PPT</a:t>
            </a:r>
          </a:p>
          <a:p>
            <a:endParaRPr lang="en-GB" sz="28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4CC3E95-3D24-4C36-B745-BC483FCBBE7D}"/>
              </a:ext>
            </a:extLst>
          </p:cNvPr>
          <p:cNvSpPr txBox="1"/>
          <p:nvPr/>
        </p:nvSpPr>
        <p:spPr>
          <a:xfrm>
            <a:off x="5907690" y="1871330"/>
            <a:ext cx="60129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Have your worksheet with you to pause and take notes on the information in the videos and PPTs</a:t>
            </a:r>
          </a:p>
        </p:txBody>
      </p:sp>
    </p:spTree>
    <p:extLst>
      <p:ext uri="{BB962C8B-B14F-4D97-AF65-F5344CB8AC3E}">
        <p14:creationId xmlns:p14="http://schemas.microsoft.com/office/powerpoint/2010/main" val="344531735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6F828D28-8E09-41CC-8229-3070B5467A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231DE0B-C58B-4B44-939C-2B61D289851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5730"/>
          <a:stretch/>
        </p:blipFill>
        <p:spPr>
          <a:xfrm>
            <a:off x="20" y="-22"/>
            <a:ext cx="12191977" cy="6858022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D5B012D8-7F27-4758-9AC6-C889B154BD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-1103377" y="1100316"/>
            <a:ext cx="6858003" cy="4657347"/>
          </a:xfrm>
          <a:prstGeom prst="rect">
            <a:avLst/>
          </a:prstGeom>
          <a:gradFill flip="none" rotWithShape="1">
            <a:gsLst>
              <a:gs pos="48000">
                <a:srgbClr val="000000">
                  <a:alpha val="24000"/>
                </a:srgbClr>
              </a:gs>
              <a:gs pos="85000">
                <a:srgbClr val="000000">
                  <a:alpha val="45000"/>
                </a:srgbClr>
              </a:gs>
              <a:gs pos="0">
                <a:srgbClr val="000000">
                  <a:alpha val="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45E3FF3-96F8-4354-9B73-81EF19A2E30A}"/>
              </a:ext>
            </a:extLst>
          </p:cNvPr>
          <p:cNvSpPr txBox="1"/>
          <p:nvPr/>
        </p:nvSpPr>
        <p:spPr>
          <a:xfrm>
            <a:off x="1260088" y="643468"/>
            <a:ext cx="5591974" cy="1709440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625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200" b="1" i="0" u="none" strike="noStrike" kern="1200" cap="none" spc="0" normalizeH="0" baseline="0" noProof="0" dirty="0">
                <a:ln>
                  <a:noFill/>
                </a:ln>
                <a:solidFill>
                  <a:srgbClr val="44546A">
                    <a:lumMod val="75000"/>
                  </a:srgbClr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 Follow the link for Today’s Worship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5200" b="1" dirty="0">
                <a:solidFill>
                  <a:srgbClr val="44546A">
                    <a:lumMod val="75000"/>
                  </a:srgbClr>
                </a:solidFill>
                <a:latin typeface="Calibri Light" panose="020F0302020204030204"/>
              </a:rPr>
              <a:t>Live on TEAMS with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5200" b="1" dirty="0">
                <a:solidFill>
                  <a:srgbClr val="44546A">
                    <a:lumMod val="75000"/>
                  </a:srgbClr>
                </a:solidFill>
                <a:latin typeface="Calibri Light" panose="020F0302020204030204"/>
              </a:rPr>
              <a:t> </a:t>
            </a:r>
            <a:r>
              <a:rPr lang="en-US" sz="5200" b="1" dirty="0" err="1">
                <a:solidFill>
                  <a:srgbClr val="44546A">
                    <a:lumMod val="75000"/>
                  </a:srgbClr>
                </a:solidFill>
                <a:latin typeface="Calibri Light" panose="020F0302020204030204"/>
              </a:rPr>
              <a:t>Mr</a:t>
            </a:r>
            <a:r>
              <a:rPr lang="en-US" sz="5200" b="1" dirty="0">
                <a:solidFill>
                  <a:srgbClr val="44546A">
                    <a:lumMod val="75000"/>
                  </a:srgbClr>
                </a:solidFill>
                <a:latin typeface="Calibri Light" panose="020F0302020204030204"/>
              </a:rPr>
              <a:t> Debenham</a:t>
            </a:r>
            <a:endParaRPr kumimoji="0" lang="en-US" sz="5200" b="1" i="0" u="none" strike="noStrike" kern="1200" cap="none" spc="0" normalizeH="0" baseline="0" noProof="0" dirty="0">
              <a:ln>
                <a:noFill/>
              </a:ln>
              <a:solidFill>
                <a:srgbClr val="44546A">
                  <a:lumMod val="75000"/>
                </a:srgbClr>
              </a:solidFill>
              <a:effectLst/>
              <a:uLnTx/>
              <a:uFillTx/>
              <a:latin typeface="Calibri Light" panose="020F0302020204030204"/>
              <a:ea typeface="+mn-ea"/>
              <a:cs typeface="+mn-cs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4063B759-00FC-46D1-9898-8E8625268FA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540187" y="2206184"/>
            <a:ext cx="6858003" cy="2445624"/>
          </a:xfrm>
          <a:prstGeom prst="rect">
            <a:avLst/>
          </a:prstGeom>
          <a:gradFill flip="none" rotWithShape="1">
            <a:gsLst>
              <a:gs pos="48000">
                <a:srgbClr val="000000">
                  <a:alpha val="24000"/>
                </a:srgbClr>
              </a:gs>
              <a:gs pos="85000">
                <a:srgbClr val="000000">
                  <a:alpha val="45000"/>
                </a:srgbClr>
              </a:gs>
              <a:gs pos="0">
                <a:srgbClr val="000000">
                  <a:alpha val="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4428158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Median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739</TotalTime>
  <Words>183</Words>
  <Application>Microsoft Office PowerPoint</Application>
  <PresentationFormat>Widescreen</PresentationFormat>
  <Paragraphs>25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Caroline Smith</dc:creator>
  <cp:lastModifiedBy>Caroline Smith</cp:lastModifiedBy>
  <cp:revision>56</cp:revision>
  <dcterms:created xsi:type="dcterms:W3CDTF">2021-02-01T13:36:35Z</dcterms:created>
  <dcterms:modified xsi:type="dcterms:W3CDTF">2021-02-22T12:12:14Z</dcterms:modified>
</cp:coreProperties>
</file>