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13"/>
  </p:notesMasterIdLst>
  <p:sldIdLst>
    <p:sldId id="491" r:id="rId3"/>
    <p:sldId id="497" r:id="rId4"/>
    <p:sldId id="504" r:id="rId5"/>
    <p:sldId id="500" r:id="rId6"/>
    <p:sldId id="505" r:id="rId7"/>
    <p:sldId id="502" r:id="rId8"/>
    <p:sldId id="506" r:id="rId9"/>
    <p:sldId id="507" r:id="rId10"/>
    <p:sldId id="503" r:id="rId11"/>
    <p:sldId id="508" r:id="rId12"/>
  </p:sldIdLst>
  <p:sldSz cx="6858000" cy="9144000" type="screen4x3"/>
  <p:notesSz cx="6858000" cy="9144000"/>
  <p:defaultTextStyle>
    <a:lvl1pPr>
      <a:defRPr>
        <a:latin typeface="Calibri"/>
        <a:ea typeface="Calibri"/>
        <a:cs typeface="Calibri"/>
        <a:sym typeface="Calibri"/>
      </a:defRPr>
    </a:lvl1pPr>
    <a:lvl2pPr indent="457200">
      <a:defRPr>
        <a:latin typeface="Calibri"/>
        <a:ea typeface="Calibri"/>
        <a:cs typeface="Calibri"/>
        <a:sym typeface="Calibri"/>
      </a:defRPr>
    </a:lvl2pPr>
    <a:lvl3pPr indent="914400">
      <a:defRPr>
        <a:latin typeface="Calibri"/>
        <a:ea typeface="Calibri"/>
        <a:cs typeface="Calibri"/>
        <a:sym typeface="Calibri"/>
      </a:defRPr>
    </a:lvl3pPr>
    <a:lvl4pPr indent="1371600">
      <a:defRPr>
        <a:latin typeface="Calibri"/>
        <a:ea typeface="Calibri"/>
        <a:cs typeface="Calibri"/>
        <a:sym typeface="Calibri"/>
      </a:defRPr>
    </a:lvl4pPr>
    <a:lvl5pPr indent="1828800">
      <a:defRPr>
        <a:latin typeface="Calibri"/>
        <a:ea typeface="Calibri"/>
        <a:cs typeface="Calibri"/>
        <a:sym typeface="Calibri"/>
      </a:defRPr>
    </a:lvl5pPr>
    <a:lvl6pPr indent="2286000">
      <a:defRPr>
        <a:latin typeface="Calibri"/>
        <a:ea typeface="Calibri"/>
        <a:cs typeface="Calibri"/>
        <a:sym typeface="Calibri"/>
      </a:defRPr>
    </a:lvl6pPr>
    <a:lvl7pPr indent="2743200">
      <a:defRPr>
        <a:latin typeface="Calibri"/>
        <a:ea typeface="Calibri"/>
        <a:cs typeface="Calibri"/>
        <a:sym typeface="Calibri"/>
      </a:defRPr>
    </a:lvl7pPr>
    <a:lvl8pPr indent="3200400">
      <a:defRPr>
        <a:latin typeface="Calibri"/>
        <a:ea typeface="Calibri"/>
        <a:cs typeface="Calibri"/>
        <a:sym typeface="Calibri"/>
      </a:defRPr>
    </a:lvl8pPr>
    <a:lvl9pPr indent="3657600">
      <a:defRPr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1791" userDrawn="1">
          <p15:clr>
            <a:srgbClr val="A4A3A4"/>
          </p15:clr>
        </p15:guide>
        <p15:guide id="2" pos="19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FFFF6D"/>
    <a:srgbClr val="7DBEFF"/>
    <a:srgbClr val="DE9BFF"/>
    <a:srgbClr val="7DFF7D"/>
    <a:srgbClr val="FF97CB"/>
    <a:srgbClr val="FFC5C5"/>
    <a:srgbClr val="BDF080"/>
    <a:srgbClr val="DAADE5"/>
    <a:srgbClr val="DEC8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003" autoAdjust="0"/>
    <p:restoredTop sz="95332" autoAdjust="0"/>
  </p:normalViewPr>
  <p:slideViewPr>
    <p:cSldViewPr snapToGrid="0" snapToObjects="1">
      <p:cViewPr>
        <p:scale>
          <a:sx n="133" d="100"/>
          <a:sy n="133" d="100"/>
        </p:scale>
        <p:origin x="2488" y="144"/>
      </p:cViewPr>
      <p:guideLst>
        <p:guide orient="horz" pos="1791"/>
        <p:guide pos="19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yl schofield" userId="3ecefe4ea3413776" providerId="LiveId" clId="{98170C57-23A7-43D5-A5B8-AF427049D589}"/>
    <pc:docChg chg="undo custSel modSld">
      <pc:chgData name="cheryl schofield" userId="3ecefe4ea3413776" providerId="LiveId" clId="{98170C57-23A7-43D5-A5B8-AF427049D589}" dt="2020-02-29T07:45:41.275" v="39"/>
      <pc:docMkLst>
        <pc:docMk/>
      </pc:docMkLst>
      <pc:sldChg chg="modSp mod">
        <pc:chgData name="cheryl schofield" userId="3ecefe4ea3413776" providerId="LiveId" clId="{98170C57-23A7-43D5-A5B8-AF427049D589}" dt="2020-02-29T07:31:52.249" v="19"/>
        <pc:sldMkLst>
          <pc:docMk/>
          <pc:sldMk cId="2077641394" sldId="491"/>
        </pc:sldMkLst>
        <pc:graphicFrameChg chg="mod modGraphic">
          <ac:chgData name="cheryl schofield" userId="3ecefe4ea3413776" providerId="LiveId" clId="{98170C57-23A7-43D5-A5B8-AF427049D589}" dt="2020-02-29T07:31:52.249" v="19"/>
          <ac:graphicFrameMkLst>
            <pc:docMk/>
            <pc:sldMk cId="2077641394" sldId="491"/>
            <ac:graphicFrameMk id="40" creationId="{00000000-0000-0000-0000-000000000000}"/>
          </ac:graphicFrameMkLst>
        </pc:graphicFrameChg>
      </pc:sldChg>
      <pc:sldChg chg="modSp mod">
        <pc:chgData name="cheryl schofield" userId="3ecefe4ea3413776" providerId="LiveId" clId="{98170C57-23A7-43D5-A5B8-AF427049D589}" dt="2020-02-29T07:33:07.976" v="20" actId="20577"/>
        <pc:sldMkLst>
          <pc:docMk/>
          <pc:sldMk cId="3111969622" sldId="497"/>
        </pc:sldMkLst>
        <pc:spChg chg="mod">
          <ac:chgData name="cheryl schofield" userId="3ecefe4ea3413776" providerId="LiveId" clId="{98170C57-23A7-43D5-A5B8-AF427049D589}" dt="2020-02-29T07:33:07.976" v="20" actId="20577"/>
          <ac:spMkLst>
            <pc:docMk/>
            <pc:sldMk cId="3111969622" sldId="497"/>
            <ac:spMk id="665" creationId="{00000000-0000-0000-0000-000000000000}"/>
          </ac:spMkLst>
        </pc:spChg>
      </pc:sldChg>
      <pc:sldChg chg="modSp">
        <pc:chgData name="cheryl schofield" userId="3ecefe4ea3413776" providerId="LiveId" clId="{98170C57-23A7-43D5-A5B8-AF427049D589}" dt="2020-02-29T07:45:41.275" v="39"/>
        <pc:sldMkLst>
          <pc:docMk/>
          <pc:sldMk cId="4268630821" sldId="503"/>
        </pc:sldMkLst>
        <pc:spChg chg="mod">
          <ac:chgData name="cheryl schofield" userId="3ecefe4ea3413776" providerId="LiveId" clId="{98170C57-23A7-43D5-A5B8-AF427049D589}" dt="2020-02-29T07:45:36.534" v="38"/>
          <ac:spMkLst>
            <pc:docMk/>
            <pc:sldMk cId="4268630821" sldId="503"/>
            <ac:spMk id="3" creationId="{00000000-0000-0000-0000-000000000000}"/>
          </ac:spMkLst>
        </pc:spChg>
        <pc:spChg chg="mod">
          <ac:chgData name="cheryl schofield" userId="3ecefe4ea3413776" providerId="LiveId" clId="{98170C57-23A7-43D5-A5B8-AF427049D589}" dt="2020-02-29T07:45:41.275" v="39"/>
          <ac:spMkLst>
            <pc:docMk/>
            <pc:sldMk cId="4268630821" sldId="503"/>
            <ac:spMk id="99" creationId="{00000000-0000-0000-0000-000000000000}"/>
          </ac:spMkLst>
        </pc:spChg>
      </pc:sldChg>
      <pc:sldChg chg="modSp mod">
        <pc:chgData name="cheryl schofield" userId="3ecefe4ea3413776" providerId="LiveId" clId="{98170C57-23A7-43D5-A5B8-AF427049D589}" dt="2020-02-29T07:33:12.431" v="21" actId="20577"/>
        <pc:sldMkLst>
          <pc:docMk/>
          <pc:sldMk cId="4071668939" sldId="504"/>
        </pc:sldMkLst>
        <pc:spChg chg="mod">
          <ac:chgData name="cheryl schofield" userId="3ecefe4ea3413776" providerId="LiveId" clId="{98170C57-23A7-43D5-A5B8-AF427049D589}" dt="2020-02-29T07:33:12.431" v="21" actId="20577"/>
          <ac:spMkLst>
            <pc:docMk/>
            <pc:sldMk cId="4071668939" sldId="504"/>
            <ac:spMk id="101" creationId="{00000000-0000-0000-0000-000000000000}"/>
          </ac:spMkLst>
        </pc:spChg>
      </pc:sldChg>
      <pc:sldChg chg="modSp mod">
        <pc:chgData name="cheryl schofield" userId="3ecefe4ea3413776" providerId="LiveId" clId="{98170C57-23A7-43D5-A5B8-AF427049D589}" dt="2020-02-29T07:41:54.530" v="32" actId="20577"/>
        <pc:sldMkLst>
          <pc:docMk/>
          <pc:sldMk cId="3388475152" sldId="507"/>
        </pc:sldMkLst>
        <pc:graphicFrameChg chg="modGraphic">
          <ac:chgData name="cheryl schofield" userId="3ecefe4ea3413776" providerId="LiveId" clId="{98170C57-23A7-43D5-A5B8-AF427049D589}" dt="2020-02-29T07:41:54.530" v="32" actId="20577"/>
          <ac:graphicFrameMkLst>
            <pc:docMk/>
            <pc:sldMk cId="3388475152" sldId="507"/>
            <ac:graphicFrameMk id="3" creationId="{00000000-0000-0000-0000-000000000000}"/>
          </ac:graphicFrameMkLst>
        </pc:graphicFrameChg>
      </pc:sldChg>
      <pc:sldChg chg="modSp mod">
        <pc:chgData name="cheryl schofield" userId="3ecefe4ea3413776" providerId="LiveId" clId="{98170C57-23A7-43D5-A5B8-AF427049D589}" dt="2020-02-29T07:45:31.009" v="37"/>
        <pc:sldMkLst>
          <pc:docMk/>
          <pc:sldMk cId="139251203" sldId="508"/>
        </pc:sldMkLst>
        <pc:spChg chg="mod">
          <ac:chgData name="cheryl schofield" userId="3ecefe4ea3413776" providerId="LiveId" clId="{98170C57-23A7-43D5-A5B8-AF427049D589}" dt="2020-02-29T07:45:22.991" v="36" actId="20577"/>
          <ac:spMkLst>
            <pc:docMk/>
            <pc:sldMk cId="139251203" sldId="508"/>
            <ac:spMk id="3" creationId="{00000000-0000-0000-0000-000000000000}"/>
          </ac:spMkLst>
        </pc:spChg>
        <pc:spChg chg="mod">
          <ac:chgData name="cheryl schofield" userId="3ecefe4ea3413776" providerId="LiveId" clId="{98170C57-23A7-43D5-A5B8-AF427049D589}" dt="2020-02-29T07:45:31.009" v="37"/>
          <ac:spMkLst>
            <pc:docMk/>
            <pc:sldMk cId="139251203" sldId="508"/>
            <ac:spMk id="99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06" name="Shape 50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711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847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506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596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809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17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122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519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94733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71487" y="2434166"/>
            <a:ext cx="2914651" cy="6709834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0" name="Shape 110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2" name="Shape 112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5" name="Shape 115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9" name="Shape 119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24" name="Shape 124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2881313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125" name="Shape 12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29" name="Shape 129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34" name="Shape 134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6" name="Shape 136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7" name="Shape 137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38" name="Shape 138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473075" y="487362"/>
            <a:ext cx="5915025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4" cy="1098550"/>
          </a:xfrm>
          <a:prstGeom prst="rect">
            <a:avLst/>
          </a:prstGeom>
        </p:spPr>
        <p:txBody>
          <a:bodyPr anchor="b"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 b="1"/>
            </a:lvl1pPr>
          </a:lstStyle>
          <a:p>
            <a:pPr lvl="0">
              <a:defRPr sz="1800" b="0"/>
            </a:pPr>
            <a:r>
              <a:rPr sz="2400" b="1"/>
              <a:t>Click to edit Master text styles</a:t>
            </a:r>
          </a:p>
        </p:txBody>
      </p:sp>
      <p:sp>
        <p:nvSpPr>
          <p:cNvPr id="144" name="Shape 144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48" name="Shape 148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0" name="Shape 150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1" name="Shape 151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53" name="Shape 153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Shape 155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57" name="Shape 157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1" name="Shape 161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62" name="Shape 162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2" name="Shape 182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83" name="Shape 183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4" name="Shape 184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Shape 185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Shape 186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7" name="Shape 187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88" name="Shape 188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9" name="Shape 189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0" name="Shape 190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1" name="Shape 191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92" name="Shape 192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3" name="Shape 193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4" name="Shape 194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5" name="Shape 195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6" name="Shape 196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197" name="Shape 197"/>
          <p:cNvSpPr>
            <a:spLocks noGrp="1"/>
          </p:cNvSpPr>
          <p:nvPr>
            <p:ph type="body" idx="1"/>
          </p:nvPr>
        </p:nvSpPr>
        <p:spPr>
          <a:xfrm>
            <a:off x="2916238" y="1316037"/>
            <a:ext cx="3471863" cy="78279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3200"/>
            </a:lvl1pPr>
            <a:lvl2pPr marL="718457" indent="-261257" defTabSz="914400">
              <a:spcBef>
                <a:spcPts val="1000"/>
              </a:spcBef>
              <a:defRPr sz="3200"/>
            </a:lvl2pPr>
            <a:lvl3pPr marL="1219200" indent="-304800" defTabSz="914400">
              <a:spcBef>
                <a:spcPts val="1000"/>
              </a:spcBef>
              <a:defRPr sz="3200"/>
            </a:lvl3pPr>
            <a:lvl4pPr marL="1737360" indent="-365760" defTabSz="914400">
              <a:spcBef>
                <a:spcPts val="1000"/>
              </a:spcBef>
              <a:defRPr sz="3200"/>
            </a:lvl4pPr>
            <a:lvl5pPr marL="2194560" indent="-365760" defTabSz="914400">
              <a:spcBef>
                <a:spcPts val="10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Click to edit Master text styles</a:t>
            </a:r>
          </a:p>
          <a:p>
            <a:pPr lvl="1">
              <a:defRPr sz="1800"/>
            </a:pPr>
            <a:r>
              <a:rPr sz="3200"/>
              <a:t>Second level</a:t>
            </a:r>
          </a:p>
          <a:p>
            <a:pPr lvl="2">
              <a:defRPr sz="1800"/>
            </a:pPr>
            <a:r>
              <a:rPr sz="3200"/>
              <a:t>Third level</a:t>
            </a:r>
          </a:p>
          <a:p>
            <a:pPr lvl="3">
              <a:defRPr sz="1800"/>
            </a:pPr>
            <a:r>
              <a:rPr sz="3200"/>
              <a:t>Fourth level</a:t>
            </a:r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1" name="Shape 201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02" name="Shape 202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3" name="Shape 203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4" name="Shape 204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6" name="Shape 206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07" name="Shape 207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8" name="Shape 208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9" name="Shape 209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0" name="Shape 210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11" name="Shape 211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2" name="Shape 212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3" name="Shape 213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4" name="Shape 214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5" name="Shape 215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216" name="Shape 216"/>
          <p:cNvSpPr>
            <a:spLocks noGrp="1"/>
          </p:cNvSpPr>
          <p:nvPr>
            <p:ph type="body" idx="1"/>
          </p:nvPr>
        </p:nvSpPr>
        <p:spPr>
          <a:xfrm>
            <a:off x="473075" y="2743200"/>
            <a:ext cx="2211389" cy="6400801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1600"/>
            </a:lvl1pPr>
          </a:lstStyle>
          <a:p>
            <a:pPr lvl="0">
              <a:defRPr sz="1800"/>
            </a:pPr>
            <a:r>
              <a:rPr sz="1600"/>
              <a:t>Click to edit Master text styles</a:t>
            </a:r>
          </a:p>
        </p:txBody>
      </p:sp>
      <p:sp>
        <p:nvSpPr>
          <p:cNvPr id="217" name="Shape 217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0" name="Shape 220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21" name="Shape 221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2" name="Shape 222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3" name="Shape 223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4" name="Shape 224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5" name="Shape 225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26" name="Shape 226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7" name="Shape 227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8" name="Shape 228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9" name="Shape 229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30" name="Shape 230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1" name="Shape 231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2" name="Shape 232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3" name="Shape 233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4" name="Shape 234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35" name="Shape 235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36" name="Shape 23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9" name="Shape 239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0" name="Shape 240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1" name="Shape 241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2" name="Shape 242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3" name="Shape 243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4" name="Shape 244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5" name="Shape 245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6" name="Shape 246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8" name="Shape 248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9" name="Shape 249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0" name="Shape 250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1" name="Shape 251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2" name="Shape 252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3" name="Shape 253"/>
          <p:cNvSpPr>
            <a:spLocks noGrp="1"/>
          </p:cNvSpPr>
          <p:nvPr>
            <p:ph type="title"/>
          </p:nvPr>
        </p:nvSpPr>
        <p:spPr>
          <a:xfrm>
            <a:off x="4908550" y="487362"/>
            <a:ext cx="1477963" cy="865663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54" name="Shape 254"/>
          <p:cNvSpPr>
            <a:spLocks noGrp="1"/>
          </p:cNvSpPr>
          <p:nvPr>
            <p:ph type="body" idx="1"/>
          </p:nvPr>
        </p:nvSpPr>
        <p:spPr>
          <a:xfrm>
            <a:off x="471487" y="487362"/>
            <a:ext cx="4284664" cy="8656638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55" name="Shape 25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Shape 258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9" name="Shape 259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0" name="Shape 260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1" name="Shape 261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2" name="Shape 262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3" name="Shape 263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4" name="Shape 264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5" name="Shape 265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6" name="Shape 266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7" name="Shape 267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8" name="Shape 268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9" name="Shape 269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0" name="Shape 270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1" name="Shape 271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2" name="Shape 272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3" name="Shape 273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4" name="Shape 274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xfrm>
            <a:off x="857250" y="0"/>
            <a:ext cx="5143500" cy="4679950"/>
          </a:xfrm>
          <a:prstGeom prst="rect">
            <a:avLst/>
          </a:prstGeom>
        </p:spPr>
        <p:txBody>
          <a:bodyPr anchor="b"/>
          <a:lstStyle>
            <a:lvl1pPr algn="ctr"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276" name="Shape 276"/>
          <p:cNvSpPr>
            <a:spLocks noGrp="1"/>
          </p:cNvSpPr>
          <p:nvPr>
            <p:ph type="body" idx="1"/>
          </p:nvPr>
        </p:nvSpPr>
        <p:spPr>
          <a:xfrm>
            <a:off x="857250" y="4802187"/>
            <a:ext cx="5143500" cy="4341813"/>
          </a:xfrm>
          <a:prstGeom prst="rect">
            <a:avLst/>
          </a:prstGeom>
        </p:spPr>
        <p:txBody>
          <a:bodyPr/>
          <a:lstStyle>
            <a:lvl1pPr marL="0" indent="0" algn="ctr" defTabSz="914400">
              <a:spcBef>
                <a:spcPts val="1000"/>
              </a:spcBef>
              <a:buSzTx/>
              <a:buFontTx/>
              <a:buNone/>
              <a:defRPr sz="2400"/>
            </a:lvl1pPr>
          </a:lstStyle>
          <a:p>
            <a:pPr lvl="0">
              <a:defRPr sz="1800"/>
            </a:pPr>
            <a:r>
              <a:rPr sz="2400"/>
              <a:t>Click to edit Master subtitle style</a:t>
            </a:r>
          </a:p>
        </p:txBody>
      </p:sp>
      <p:sp>
        <p:nvSpPr>
          <p:cNvPr id="277" name="Shape 277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0" name="Shape 280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1" name="Shape 281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2" name="Shape 282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3" name="Shape 283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Shape 284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5" name="Shape 285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6" name="Shape 286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7" name="Shape 287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8" name="Shape 288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9" name="Shape 289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0" name="Shape 290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1" name="Shape 291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2" name="Shape 292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Shape 293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4" name="Shape 294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5" name="Shape 295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6" name="Shape 296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7" name="Shape 297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98" name="Shape 298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99" name="Shape 299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2" name="Shape 302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3" name="Shape 303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4" name="Shape 304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5" name="Shape 305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6" name="Shape 306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7" name="Shape 307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8" name="Shape 308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09" name="Shape 309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0" name="Shape 310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1" name="Shape 311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2" name="Shape 312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3" name="Shape 313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4" name="Shape 314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5" name="Shape 315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6" name="Shape 316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7" name="Shape 317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8" name="Shape 318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9" name="Shape 319"/>
          <p:cNvSpPr>
            <a:spLocks noGrp="1"/>
          </p:cNvSpPr>
          <p:nvPr>
            <p:ph type="title"/>
          </p:nvPr>
        </p:nvSpPr>
        <p:spPr>
          <a:xfrm>
            <a:off x="468312" y="0"/>
            <a:ext cx="5915026" cy="6083300"/>
          </a:xfrm>
          <a:prstGeom prst="rect">
            <a:avLst/>
          </a:prstGeom>
        </p:spPr>
        <p:txBody>
          <a:bodyPr anchor="b"/>
          <a:lstStyle>
            <a:lvl1pPr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320" name="Shape 320"/>
          <p:cNvSpPr>
            <a:spLocks noGrp="1"/>
          </p:cNvSpPr>
          <p:nvPr>
            <p:ph type="body" idx="1"/>
          </p:nvPr>
        </p:nvSpPr>
        <p:spPr>
          <a:xfrm>
            <a:off x="468312" y="6119812"/>
            <a:ext cx="5915026" cy="3024189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Click to edit Master text styles</a:t>
            </a:r>
          </a:p>
        </p:txBody>
      </p:sp>
      <p:sp>
        <p:nvSpPr>
          <p:cNvPr id="321" name="Shape 321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72381" y="486835"/>
            <a:ext cx="5915026" cy="176741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472381" y="2241550"/>
            <a:ext cx="2901256" cy="1098550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lvl="0">
              <a:defRPr b="0"/>
            </a:pPr>
            <a:r>
              <a:rPr b="1"/>
              <a:t>Click to edit Master text styles</a:t>
            </a:r>
          </a:p>
        </p:txBody>
      </p:sp>
      <p:sp>
        <p:nvSpPr>
          <p:cNvPr id="28" name="Shape 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4" name="Shape 324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5" name="Shape 325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6" name="Shape 326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7" name="Shape 327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8" name="Shape 328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9" name="Shape 329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Shape 330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1" name="Shape 331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2" name="Shape 332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3" name="Shape 333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Shape 334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Shape 335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Shape 336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Shape 337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Shape 338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9" name="Shape 339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40" name="Shape 340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41" name="Shape 341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42" name="Shape 342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2881313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343" name="Shape 343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6" name="Shape 346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7" name="Shape 347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8" name="Shape 348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9" name="Shape 349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0" name="Shape 350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1" name="Shape 351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Shape 352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3" name="Shape 353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4" name="Shape 354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5" name="Shape 355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6" name="Shape 356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7" name="Shape 357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8" name="Shape 358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9" name="Shape 359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0" name="Shape 360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1" name="Shape 361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2" name="Shape 362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3" name="Shape 363"/>
          <p:cNvSpPr>
            <a:spLocks noGrp="1"/>
          </p:cNvSpPr>
          <p:nvPr>
            <p:ph type="title"/>
          </p:nvPr>
        </p:nvSpPr>
        <p:spPr>
          <a:xfrm>
            <a:off x="473075" y="487362"/>
            <a:ext cx="5915025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64" name="Shape 364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4" cy="1098550"/>
          </a:xfrm>
          <a:prstGeom prst="rect">
            <a:avLst/>
          </a:prstGeom>
        </p:spPr>
        <p:txBody>
          <a:bodyPr anchor="b"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 b="1"/>
            </a:lvl1pPr>
          </a:lstStyle>
          <a:p>
            <a:pPr lvl="0">
              <a:defRPr sz="1800" b="0"/>
            </a:pPr>
            <a:r>
              <a:rPr sz="2400" b="1"/>
              <a:t>Click to edit Master text styles</a:t>
            </a:r>
          </a:p>
        </p:txBody>
      </p:sp>
      <p:sp>
        <p:nvSpPr>
          <p:cNvPr id="365" name="Shape 36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8" name="Shape 368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9" name="Shape 369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0" name="Shape 370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1" name="Shape 371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2" name="Shape 372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3" name="Shape 373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5" name="Shape 375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6" name="Shape 376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7" name="Shape 377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8" name="Shape 378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9" name="Shape 379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0" name="Shape 380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1" name="Shape 381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3" name="Shape 383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4" name="Shape 384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5" name="Shape 385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9" name="Shape 389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0" name="Shape 390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1" name="Shape 391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2" name="Shape 392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3" name="Shape 393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4" name="Shape 394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5" name="Shape 395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6" name="Shape 396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7" name="Shape 397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8" name="Shape 398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9" name="Shape 399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0" name="Shape 400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1" name="Shape 401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2" name="Shape 402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3" name="Shape 403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4" name="Shape 404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5" name="Shape 405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6" name="Shape 40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9" name="Shape 409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0" name="Shape 410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1" name="Shape 411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2" name="Shape 412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3" name="Shape 413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4" name="Shape 414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5" name="Shape 415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6" name="Shape 416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7" name="Shape 417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8" name="Shape 418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9" name="Shape 419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0" name="Shape 420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1" name="Shape 421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2" name="Shape 422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3" name="Shape 423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4" name="Shape 424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5" name="Shape 425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6" name="Shape 426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427" name="Shape 427"/>
          <p:cNvSpPr>
            <a:spLocks noGrp="1"/>
          </p:cNvSpPr>
          <p:nvPr>
            <p:ph type="body" idx="1"/>
          </p:nvPr>
        </p:nvSpPr>
        <p:spPr>
          <a:xfrm>
            <a:off x="2916238" y="1316037"/>
            <a:ext cx="3471863" cy="78279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3200"/>
            </a:lvl1pPr>
            <a:lvl2pPr marL="718457" indent="-261257" defTabSz="914400">
              <a:spcBef>
                <a:spcPts val="1000"/>
              </a:spcBef>
              <a:defRPr sz="3200"/>
            </a:lvl2pPr>
            <a:lvl3pPr marL="1219200" indent="-304800" defTabSz="914400">
              <a:spcBef>
                <a:spcPts val="1000"/>
              </a:spcBef>
              <a:defRPr sz="3200"/>
            </a:lvl3pPr>
            <a:lvl4pPr marL="1737360" indent="-365760" defTabSz="914400">
              <a:spcBef>
                <a:spcPts val="1000"/>
              </a:spcBef>
              <a:defRPr sz="3200"/>
            </a:lvl4pPr>
            <a:lvl5pPr marL="2194560" indent="-365760" defTabSz="914400">
              <a:spcBef>
                <a:spcPts val="10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Click to edit Master text styles</a:t>
            </a:r>
          </a:p>
          <a:p>
            <a:pPr lvl="1">
              <a:defRPr sz="1800"/>
            </a:pPr>
            <a:r>
              <a:rPr sz="3200"/>
              <a:t>Second level</a:t>
            </a:r>
          </a:p>
          <a:p>
            <a:pPr lvl="2">
              <a:defRPr sz="1800"/>
            </a:pPr>
            <a:r>
              <a:rPr sz="3200"/>
              <a:t>Third level</a:t>
            </a:r>
          </a:p>
          <a:p>
            <a:pPr lvl="3">
              <a:defRPr sz="1800"/>
            </a:pPr>
            <a:r>
              <a:rPr sz="3200"/>
              <a:t>Fourth level</a:t>
            </a:r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  <p:sp>
        <p:nvSpPr>
          <p:cNvPr id="428" name="Shape 428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Shape 430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1" name="Shape 431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2" name="Shape 432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3" name="Shape 433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4" name="Shape 434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5" name="Shape 435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6" name="Shape 436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7" name="Shape 437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38" name="Shape 438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39" name="Shape 439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0" name="Shape 440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1" name="Shape 441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2" name="Shape 442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3" name="Shape 443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4" name="Shape 444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5" name="Shape 445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6" name="Shape 446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7" name="Shape 447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8" name="Shape 448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449" name="Shape 449"/>
          <p:cNvSpPr>
            <a:spLocks noGrp="1"/>
          </p:cNvSpPr>
          <p:nvPr>
            <p:ph type="body" idx="1"/>
          </p:nvPr>
        </p:nvSpPr>
        <p:spPr>
          <a:xfrm>
            <a:off x="473075" y="2743200"/>
            <a:ext cx="2211389" cy="6400801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1600"/>
            </a:lvl1pPr>
          </a:lstStyle>
          <a:p>
            <a:pPr lvl="0">
              <a:defRPr sz="1800"/>
            </a:pPr>
            <a:r>
              <a:rPr sz="1600"/>
              <a:t>Click to edit Master text styles</a:t>
            </a:r>
          </a:p>
        </p:txBody>
      </p:sp>
      <p:sp>
        <p:nvSpPr>
          <p:cNvPr id="450" name="Shape 450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Shape 452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3" name="Shape 453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4" name="Shape 454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5" name="Shape 455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6" name="Shape 456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7" name="Shape 457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8" name="Shape 458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9" name="Shape 459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0" name="Shape 460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1" name="Shape 461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2" name="Shape 462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3" name="Shape 463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4" name="Shape 464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5" name="Shape 465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6" name="Shape 466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7" name="Shape 467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8" name="Shape 468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9" name="Shape 469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70" name="Shape 470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71" name="Shape 471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472" name="Shape 472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Shape 474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5" name="Shape 475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6" name="Shape 476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7" name="Shape 477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8" name="Shape 478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9" name="Shape 479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0" name="Shape 480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1" name="Shape 481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2" name="Shape 482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3" name="Shape 483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4" name="Shape 484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5" name="Shape 485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6" name="Shape 486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7" name="Shape 487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8" name="Shape 488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9" name="Shape 489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0" name="Shape 490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1" name="Shape 491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2" name="Shape 492"/>
          <p:cNvSpPr>
            <a:spLocks noGrp="1"/>
          </p:cNvSpPr>
          <p:nvPr>
            <p:ph type="title"/>
          </p:nvPr>
        </p:nvSpPr>
        <p:spPr>
          <a:xfrm>
            <a:off x="4908550" y="487362"/>
            <a:ext cx="1477963" cy="865663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93" name="Shape 493"/>
          <p:cNvSpPr>
            <a:spLocks noGrp="1"/>
          </p:cNvSpPr>
          <p:nvPr>
            <p:ph type="body" idx="1"/>
          </p:nvPr>
        </p:nvSpPr>
        <p:spPr>
          <a:xfrm>
            <a:off x="471487" y="487362"/>
            <a:ext cx="4284664" cy="8656638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494" name="Shape 494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0" name="Group 500"/>
          <p:cNvGrpSpPr/>
          <p:nvPr/>
        </p:nvGrpSpPr>
        <p:grpSpPr>
          <a:xfrm>
            <a:off x="1567642" y="2076137"/>
            <a:ext cx="4060630" cy="4983294"/>
            <a:chOff x="117" y="0"/>
            <a:chExt cx="4060629" cy="4983293"/>
          </a:xfrm>
        </p:grpSpPr>
        <p:sp>
          <p:nvSpPr>
            <p:cNvPr id="496" name="Shape 496"/>
            <p:cNvSpPr/>
            <p:nvPr/>
          </p:nvSpPr>
          <p:spPr>
            <a:xfrm>
              <a:off x="3020929" y="81238"/>
              <a:ext cx="723075" cy="121958"/>
            </a:xfrm>
            <a:prstGeom prst="roundRect">
              <a:avLst>
                <a:gd name="adj" fmla="val 0"/>
              </a:avLst>
            </a:prstGeom>
            <a:solidFill>
              <a:srgbClr val="BDD7EE"/>
            </a:solidFill>
            <a:ln w="3175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7" name="Shape 497"/>
            <p:cNvSpPr/>
            <p:nvPr/>
          </p:nvSpPr>
          <p:spPr>
            <a:xfrm>
              <a:off x="3006087" y="67790"/>
              <a:ext cx="1054660" cy="1679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5717" tIns="25717" rIns="25717" bIns="25717" numCol="1" anchor="t">
              <a:spAutoFit/>
            </a:bodyPr>
            <a:lstStyle>
              <a:lvl1pPr>
                <a:defRPr sz="900">
                  <a:latin typeface="Sassoon Infant Std"/>
                  <a:ea typeface="Sassoon Infant Std"/>
                  <a:cs typeface="Sassoon Infant Std"/>
                  <a:sym typeface="Sassoon Infant Std"/>
                </a:defRPr>
              </a:lvl1pPr>
            </a:lstStyle>
            <a:p>
              <a:pPr lvl="0">
                <a:defRPr sz="1800"/>
              </a:pPr>
              <a:r>
                <a:rPr sz="900"/>
                <a:t>Fluency and precision</a:t>
              </a:r>
            </a:p>
          </p:txBody>
        </p:sp>
        <p:sp>
          <p:nvSpPr>
            <p:cNvPr id="498" name="Shape 498"/>
            <p:cNvSpPr/>
            <p:nvPr/>
          </p:nvSpPr>
          <p:spPr>
            <a:xfrm>
              <a:off x="3919" y="27641"/>
              <a:ext cx="152317" cy="13802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BDD7EE"/>
            </a:solidFill>
            <a:ln w="3175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9" name="Shape 499"/>
            <p:cNvSpPr/>
            <p:nvPr/>
          </p:nvSpPr>
          <p:spPr>
            <a:xfrm>
              <a:off x="117" y="0"/>
              <a:ext cx="3744580" cy="4983293"/>
            </a:xfrm>
            <a:prstGeom prst="rect">
              <a:avLst/>
            </a:prstGeom>
            <a:noFill/>
            <a:ln w="12700" cap="flat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501" name="Shape 501"/>
          <p:cNvSpPr/>
          <p:nvPr/>
        </p:nvSpPr>
        <p:spPr>
          <a:xfrm>
            <a:off x="3220717" y="6968614"/>
            <a:ext cx="731267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717" tIns="25717" rIns="25717" bIns="25717">
            <a:spAutoFit/>
          </a:bodyPr>
          <a:lstStyle>
            <a:lvl1pPr>
              <a:defRPr sz="5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500"/>
              <a:t>masterthecurriculum.co.uk</a:t>
            </a:r>
          </a:p>
        </p:txBody>
      </p:sp>
      <p:sp>
        <p:nvSpPr>
          <p:cNvPr id="502" name="Shape 502"/>
          <p:cNvSpPr>
            <a:spLocks noGrp="1"/>
          </p:cNvSpPr>
          <p:nvPr>
            <p:ph type="title"/>
          </p:nvPr>
        </p:nvSpPr>
        <p:spPr>
          <a:xfrm>
            <a:off x="1789509" y="2000249"/>
            <a:ext cx="3278982" cy="2632474"/>
          </a:xfrm>
          <a:prstGeom prst="rect">
            <a:avLst/>
          </a:prstGeom>
        </p:spPr>
        <p:txBody>
          <a:bodyPr lIns="25717" tIns="25717" rIns="25717" bIns="25717" anchor="b"/>
          <a:lstStyle>
            <a:lvl1pPr algn="ctr">
              <a:defRPr sz="4400"/>
            </a:lvl1pPr>
          </a:lstStyle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503" name="Shape 503"/>
          <p:cNvSpPr>
            <a:spLocks noGrp="1"/>
          </p:cNvSpPr>
          <p:nvPr>
            <p:ph type="body" idx="1"/>
          </p:nvPr>
        </p:nvSpPr>
        <p:spPr>
          <a:xfrm>
            <a:off x="1982390" y="4701778"/>
            <a:ext cx="2893220" cy="2441973"/>
          </a:xfrm>
          <a:prstGeom prst="rect">
            <a:avLst/>
          </a:prstGeom>
        </p:spPr>
        <p:txBody>
          <a:bodyPr lIns="25717" tIns="25717" rIns="25717" bIns="25717"/>
          <a:lstStyle>
            <a:lvl1pPr marL="0" indent="0" algn="ctr">
              <a:buSzTx/>
              <a:buFontTx/>
              <a:buNone/>
              <a:defRPr sz="1600"/>
            </a:lvl1pPr>
            <a:lvl2pPr marL="0" indent="342900" algn="ctr">
              <a:buSzTx/>
              <a:buFontTx/>
              <a:buNone/>
              <a:defRPr sz="1600"/>
            </a:lvl2pPr>
            <a:lvl3pPr marL="0" indent="685800" algn="ctr">
              <a:buSzTx/>
              <a:buFontTx/>
              <a:buNone/>
              <a:defRPr sz="1600"/>
            </a:lvl3pPr>
            <a:lvl4pPr marL="0" indent="1028700" algn="ctr">
              <a:buSzTx/>
              <a:buFontTx/>
              <a:buNone/>
              <a:defRPr sz="1600"/>
            </a:lvl4pPr>
            <a:lvl5pPr marL="0" indent="1371600" algn="ctr">
              <a:buSzTx/>
              <a:buFont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Body Level One</a:t>
            </a:r>
          </a:p>
          <a:p>
            <a:pPr lvl="1">
              <a:defRPr sz="1800"/>
            </a:pPr>
            <a:r>
              <a:rPr sz="1600"/>
              <a:t>Body Level Two</a:t>
            </a:r>
          </a:p>
          <a:p>
            <a:pPr lvl="2">
              <a:defRPr sz="1800"/>
            </a:pPr>
            <a:r>
              <a:rPr sz="1600"/>
              <a:t>Body Level Three</a:t>
            </a:r>
          </a:p>
          <a:p>
            <a:pPr lvl="3">
              <a:defRPr sz="1800"/>
            </a:pPr>
            <a:r>
              <a:rPr sz="1600"/>
              <a:t>Body Level Four</a:t>
            </a:r>
          </a:p>
          <a:p>
            <a:pPr lvl="4">
              <a:defRPr sz="1800"/>
            </a:pPr>
            <a:r>
              <a:rPr sz="1600"/>
              <a:t>Body Level Five</a:t>
            </a:r>
          </a:p>
        </p:txBody>
      </p:sp>
      <p:sp>
        <p:nvSpPr>
          <p:cNvPr id="504" name="Shape 504"/>
          <p:cNvSpPr>
            <a:spLocks noGrp="1"/>
          </p:cNvSpPr>
          <p:nvPr>
            <p:ph type="sldNum" sz="quarter" idx="2"/>
          </p:nvPr>
        </p:nvSpPr>
        <p:spPr>
          <a:xfrm>
            <a:off x="4224635" y="6767514"/>
            <a:ext cx="867967" cy="292736"/>
          </a:xfrm>
          <a:prstGeom prst="rect">
            <a:avLst/>
          </a:prstGeom>
        </p:spPr>
        <p:txBody>
          <a:bodyPr lIns="25717" tIns="25717" rIns="25717" bIns="25717"/>
          <a:lstStyle>
            <a:lvl1pPr>
              <a:defRPr sz="1600"/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497013"/>
            <a:ext cx="5143500" cy="318293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188"/>
            <a:ext cx="5143500" cy="22082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18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76741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5894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279650"/>
            <a:ext cx="5915025" cy="38036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6119813"/>
            <a:ext cx="5915025" cy="2000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391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847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294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601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5412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2673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210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5027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10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472381" y="0"/>
            <a:ext cx="2211884" cy="2743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Click to edit Master title style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2915542" y="1316568"/>
            <a:ext cx="3471864" cy="782743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538842" indent="-195942">
              <a:defRPr sz="2400"/>
            </a:lvl2pPr>
            <a:lvl3pPr marL="914400" indent="-228600">
              <a:defRPr sz="2400"/>
            </a:lvl3pPr>
            <a:lvl4pPr marL="1303019" indent="-274319">
              <a:defRPr sz="2400"/>
            </a:lvl4pPr>
            <a:lvl5pPr marL="1645920" indent="-274320">
              <a:defRPr sz="2400"/>
            </a:lvl5pPr>
          </a:lstStyle>
          <a:p>
            <a:pPr lvl="0">
              <a:defRPr sz="1800"/>
            </a:pPr>
            <a:r>
              <a:rPr sz="2400"/>
              <a:t>Click to edit Master text styles</a:t>
            </a:r>
          </a:p>
          <a:p>
            <a:pPr lvl="1">
              <a:defRPr sz="1800"/>
            </a:pPr>
            <a:r>
              <a:rPr sz="2400"/>
              <a:t>Second level</a:t>
            </a:r>
          </a:p>
          <a:p>
            <a:pPr lvl="2">
              <a:defRPr sz="1800"/>
            </a:pPr>
            <a:r>
              <a:rPr sz="2400"/>
              <a:t>Third level</a:t>
            </a:r>
          </a:p>
          <a:p>
            <a:pPr lvl="3">
              <a:defRPr sz="1800"/>
            </a:pPr>
            <a:r>
              <a:rPr sz="2400"/>
              <a:t>Fourth level</a:t>
            </a:r>
          </a:p>
          <a:p>
            <a:pPr lvl="4">
              <a:defRPr sz="1800"/>
            </a:pPr>
            <a:r>
              <a:rPr sz="2400"/>
              <a:t>Fifth level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472381" y="0"/>
            <a:ext cx="2211884" cy="2743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Click to edit Master title style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xfrm>
            <a:off x="472381" y="2743200"/>
            <a:ext cx="2211884" cy="64008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lvl="0">
              <a:defRPr sz="1800"/>
            </a:pPr>
            <a:r>
              <a:rPr sz="1200"/>
              <a:t>Click to edit Master text styles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94733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71487" y="2434166"/>
            <a:ext cx="5915026" cy="6709834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4907757" y="486833"/>
            <a:ext cx="1478756" cy="865716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xfrm>
            <a:off x="471487" y="486833"/>
            <a:ext cx="4350546" cy="865716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Shape 90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91" name="Shape 91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2" name="Shape 92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3" name="Shape 93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" name="Shape 94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5" name="Shape 95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96" name="Shape 96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7" name="Shape 97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" name="Shape 98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9" name="Shape 99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00" name="Shape 100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2" name="Shape 102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3" name="Shape 103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468312" y="0"/>
            <a:ext cx="5915026" cy="6083300"/>
          </a:xfrm>
          <a:prstGeom prst="rect">
            <a:avLst/>
          </a:prstGeom>
        </p:spPr>
        <p:txBody>
          <a:bodyPr anchor="b"/>
          <a:lstStyle>
            <a:lvl1pPr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idx="1"/>
          </p:nvPr>
        </p:nvSpPr>
        <p:spPr>
          <a:xfrm>
            <a:off x="468312" y="6119812"/>
            <a:ext cx="5915026" cy="3024189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Click to edit Master text styles</a:t>
            </a:r>
          </a:p>
        </p:txBody>
      </p:sp>
      <p:sp>
        <p:nvSpPr>
          <p:cNvPr id="106" name="Shape 10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26904" y="143046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119919" y="134910"/>
            <a:ext cx="6657031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Shape 4"/>
          <p:cNvSpPr/>
          <p:nvPr/>
        </p:nvSpPr>
        <p:spPr>
          <a:xfrm>
            <a:off x="2952944" y="8982236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5" name="Shape 5"/>
          <p:cNvSpPr/>
          <p:nvPr/>
        </p:nvSpPr>
        <p:spPr>
          <a:xfrm>
            <a:off x="4893767" y="153042"/>
            <a:ext cx="1363513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1"/>
            <a:r>
              <a:rPr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Fluency &amp; </a:t>
            </a:r>
            <a:r>
              <a:rPr lang="en-GB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P</a:t>
            </a:r>
            <a:r>
              <a:rPr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recision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xfrm>
            <a:off x="4843462" y="8475136"/>
            <a:ext cx="1543051" cy="3581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2" r:id="rId9"/>
    <p:sldLayoutId id="2147483663" r:id="rId10"/>
    <p:sldLayoutId id="2147483664" r:id="rId11"/>
    <p:sldLayoutId id="2147483665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  <p:sldLayoutId id="2147483677" r:id="rId23"/>
    <p:sldLayoutId id="2147483678" r:id="rId24"/>
    <p:sldLayoutId id="2147483679" r:id="rId25"/>
    <p:sldLayoutId id="2147483680" r:id="rId26"/>
    <p:sldLayoutId id="2147483681" r:id="rId27"/>
    <p:sldLayoutId id="2147483682" r:id="rId28"/>
  </p:sldLayoutIdLst>
  <p:transition spd="med"/>
  <p:txStyles>
    <p:titleStyle>
      <a:lvl1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1pPr>
      <a:lvl2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2pPr>
      <a:lvl3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3pPr>
      <a:lvl4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4pPr>
      <a:lvl5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5pPr>
      <a:lvl6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6pPr>
      <a:lvl7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7pPr>
      <a:lvl8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8pPr>
      <a:lvl9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1450" indent="-171450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1pPr>
      <a:lvl2pPr marL="542925" indent="-200025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2pPr>
      <a:lvl3pPr marL="925830" indent="-240030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3pPr>
      <a:lvl4pPr marL="13056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4pPr>
      <a:lvl5pPr marL="16485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5pPr>
      <a:lvl6pPr marL="19914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6pPr>
      <a:lvl7pPr marL="23343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7pPr>
      <a:lvl8pPr marL="26772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8pPr>
      <a:lvl9pPr marL="30201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9pPr>
    </p:bodyStyle>
    <p:otherStyle>
      <a:lvl1pPr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"/>
          <p:cNvSpPr/>
          <p:nvPr userDrawn="1"/>
        </p:nvSpPr>
        <p:spPr>
          <a:xfrm>
            <a:off x="126904" y="143046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Shape 3"/>
          <p:cNvSpPr/>
          <p:nvPr userDrawn="1"/>
        </p:nvSpPr>
        <p:spPr>
          <a:xfrm>
            <a:off x="119919" y="134910"/>
            <a:ext cx="6657031" cy="4402273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Shape 4"/>
          <p:cNvSpPr/>
          <p:nvPr userDrawn="1"/>
        </p:nvSpPr>
        <p:spPr>
          <a:xfrm>
            <a:off x="2996084" y="4380447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0" name="Shape 5"/>
          <p:cNvSpPr/>
          <p:nvPr userDrawn="1"/>
        </p:nvSpPr>
        <p:spPr>
          <a:xfrm>
            <a:off x="4637735" y="156851"/>
            <a:ext cx="1773882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1"/>
            <a:r>
              <a:rPr lang="en-GB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Reasoning &amp;</a:t>
            </a:r>
            <a:r>
              <a:rPr lang="en-GB" sz="800" baseline="0" dirty="0">
                <a:latin typeface="Sassoon Infant Std"/>
                <a:ea typeface="Sassoon Infant Std"/>
                <a:cs typeface="Sassoon Infant Std"/>
                <a:sym typeface="Sassoon Infant Std"/>
              </a:rPr>
              <a:t> Problem Solving</a:t>
            </a:r>
            <a:endParaRPr sz="800" dirty="0">
              <a:latin typeface="Sassoon Infant Std"/>
              <a:ea typeface="Sassoon Infant Std"/>
              <a:cs typeface="Sassoon Infant Std"/>
              <a:sym typeface="Sassoon Infant Std"/>
            </a:endParaRPr>
          </a:p>
        </p:txBody>
      </p:sp>
      <p:sp>
        <p:nvSpPr>
          <p:cNvPr id="20" name="Shape 2"/>
          <p:cNvSpPr/>
          <p:nvPr userDrawn="1"/>
        </p:nvSpPr>
        <p:spPr>
          <a:xfrm>
            <a:off x="125673" y="4673633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Shape 3"/>
          <p:cNvSpPr/>
          <p:nvPr userDrawn="1"/>
        </p:nvSpPr>
        <p:spPr>
          <a:xfrm>
            <a:off x="118688" y="4665497"/>
            <a:ext cx="6657031" cy="4402273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" name="Shape 4"/>
          <p:cNvSpPr/>
          <p:nvPr userDrawn="1"/>
        </p:nvSpPr>
        <p:spPr>
          <a:xfrm>
            <a:off x="2994853" y="8911034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3" name="Shape 5"/>
          <p:cNvSpPr/>
          <p:nvPr userDrawn="1"/>
        </p:nvSpPr>
        <p:spPr>
          <a:xfrm>
            <a:off x="4651519" y="4682412"/>
            <a:ext cx="1773882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1" indent="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effectLst/>
                <a:latin typeface="Sassoon Infant Std" panose="020B0503020103030203" pitchFamily="34" charset="0"/>
                <a:ea typeface="Calibri"/>
                <a:cs typeface="Calibri"/>
                <a:sym typeface="Calibri"/>
              </a:rPr>
              <a:t>Reasoning &amp;</a:t>
            </a:r>
            <a:r>
              <a:rPr lang="en-US" sz="800" baseline="0" dirty="0">
                <a:effectLst/>
                <a:latin typeface="Sassoon Infant Std" panose="020B0503020103030203" pitchFamily="34" charset="0"/>
                <a:ea typeface="Calibri"/>
                <a:cs typeface="Calibri"/>
                <a:sym typeface="Calibri"/>
              </a:rPr>
              <a:t> Problem Solving</a:t>
            </a:r>
            <a:endParaRPr lang="uk-UA" sz="800" dirty="0"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968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graphicFrame>
        <p:nvGraphicFramePr>
          <p:cNvPr id="40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048332"/>
              </p:ext>
            </p:extLst>
          </p:nvPr>
        </p:nvGraphicFramePr>
        <p:xfrm>
          <a:off x="411480" y="581895"/>
          <a:ext cx="6160986" cy="82206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3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3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3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7480">
                <a:tc gridSpan="3"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bg1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Lesson </a:t>
                      </a:r>
                      <a:r>
                        <a:rPr lang="uk-UA" sz="1050" dirty="0">
                          <a:solidFill>
                            <a:schemeClr val="bg1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10</a:t>
                      </a:r>
                      <a:r>
                        <a:rPr lang="en-US" sz="1050" dirty="0">
                          <a:solidFill>
                            <a:schemeClr val="bg1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– Construct 3D Shapes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876">
                <a:tc>
                  <a:txBody>
                    <a:bodyPr/>
                    <a:lstStyle/>
                    <a:p>
                      <a:r>
                        <a:rPr lang="en-US" sz="90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NC</a:t>
                      </a:r>
                      <a:r>
                        <a:rPr lang="en-US" sz="900" baseline="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Objective:</a:t>
                      </a:r>
                      <a:endParaRPr lang="en-US" sz="900" dirty="0">
                        <a:effectLst/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  <a:p>
                      <a:r>
                        <a:rPr lang="en-GB" sz="900" dirty="0">
                          <a:latin typeface="Sassoon Infant Std" panose="020B0503020103030203" pitchFamily="34" charset="0"/>
                        </a:rPr>
                        <a:t>make 3-D shapes using modelling materials</a:t>
                      </a:r>
                      <a:br>
                        <a:rPr lang="en-US" sz="90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</a:br>
                      <a:endParaRPr lang="en-US" sz="900" dirty="0">
                        <a:effectLst/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Resources needed:</a:t>
                      </a:r>
                    </a:p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3D shapes</a:t>
                      </a:r>
                    </a:p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Differentiated Worksheets</a:t>
                      </a:r>
                    </a:p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Play </a:t>
                      </a:r>
                      <a:r>
                        <a:rPr lang="en-US" sz="900" dirty="0" err="1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doh</a:t>
                      </a:r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, straws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Vocabulary:</a:t>
                      </a:r>
                    </a:p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Cube, cuboid, prism, pyramid, </a:t>
                      </a:r>
                      <a:r>
                        <a:rPr lang="en-US" sz="90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cylinder,</a:t>
                      </a:r>
                      <a:r>
                        <a:rPr lang="en-US" sz="900" baseline="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</a:t>
                      </a:r>
                      <a:r>
                        <a:rPr lang="en-US" sz="90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cone</a:t>
                      </a:r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, sphere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1832">
                <a:tc gridSpan="3">
                  <a:txBody>
                    <a:bodyPr/>
                    <a:lstStyle/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make 3-D shapes (cubes, cuboids, prisms, cylinders, pyramids, cones, spheres) using construction materials.</a:t>
                      </a: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They use correct mathematical language to describe the shapes they have made (edges, faces, vertices, </a:t>
                      </a: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curved surfaces).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4940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Key questions: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uk-UA" sz="1100" dirty="0">
                          <a:solidFill>
                            <a:srgbClr val="000000"/>
                          </a:solidFill>
                          <a:latin typeface="Sassoon Infant Std" panose="020B0503020103030203" pitchFamily="34" charset="0"/>
                          <a:ea typeface="Sassoon Infant Std" charset="0"/>
                          <a:cs typeface="Sassoon Infant Std" charset="0"/>
                        </a:rPr>
                        <a:t>С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panose="020B0503020103030203" pitchFamily="34" charset="0"/>
                          <a:ea typeface="Sassoon Infant Std" charset="0"/>
                          <a:cs typeface="Sassoon Infant Std" charset="0"/>
                        </a:rPr>
                        <a:t>an you describe your shape using edges, faces, vertices, curved surfaces?</a:t>
                      </a:r>
                      <a:endParaRPr lang="uk-UA" sz="1100" dirty="0">
                        <a:solidFill>
                          <a:srgbClr val="000000"/>
                        </a:solidFill>
                        <a:latin typeface="Sassoon Infant Std" panose="020B0503020103030203" pitchFamily="34" charset="0"/>
                        <a:ea typeface="Sassoon Infant Std" charset="0"/>
                        <a:cs typeface="Sassoon Infant Std" charset="0"/>
                      </a:endParaRP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panose="020B0503020103030203" pitchFamily="34" charset="0"/>
                          <a:ea typeface="Sassoon Infant Std" charset="0"/>
                          <a:cs typeface="Sassoon Infant Std" charset="0"/>
                        </a:rPr>
                        <a:t>What is the same and what is different about your shape compared to your partner’s?</a:t>
                      </a:r>
                      <a:endParaRPr lang="uk-UA" sz="1100" dirty="0">
                        <a:solidFill>
                          <a:srgbClr val="000000"/>
                        </a:solidFill>
                        <a:latin typeface="Sassoon Infant Std" panose="020B0503020103030203" pitchFamily="34" charset="0"/>
                        <a:ea typeface="Sassoon Infant Std" charset="0"/>
                        <a:cs typeface="Sassoon Infant Std" charset="0"/>
                      </a:endParaRP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panose="020B0503020103030203" pitchFamily="34" charset="0"/>
                          <a:ea typeface="Sassoon Infant Std" charset="0"/>
                          <a:cs typeface="Sassoon Infant Std" charset="0"/>
                        </a:rPr>
                        <a:t>What do the straws represent?</a:t>
                      </a:r>
                      <a:r>
                        <a:rPr lang="uk-UA" sz="1100" dirty="0">
                          <a:solidFill>
                            <a:srgbClr val="000000"/>
                          </a:solidFill>
                          <a:latin typeface="Sassoon Infant Std" panose="020B0503020103030203" pitchFamily="34" charset="0"/>
                          <a:ea typeface="Sassoon Infant Std" charset="0"/>
                          <a:cs typeface="Sassoon Infant Std" charset="0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panose="020B0503020103030203" pitchFamily="34" charset="0"/>
                          <a:ea typeface="Sassoon Infant Std" charset="0"/>
                          <a:cs typeface="Sassoon Infant Std" charset="0"/>
                        </a:rPr>
                        <a:t>What does the Play-Doh represent?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97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9801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9943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will create a cube and cuboid using straws and balls of Play-Doh. They will identify 3D</a:t>
                      </a:r>
                      <a:r>
                        <a:rPr lang="en-US" sz="1050" baseline="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shape having their nets.</a:t>
                      </a:r>
                      <a:endParaRPr lang="en-US" sz="1050" dirty="0"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will build a 5-sided</a:t>
                      </a:r>
                      <a:r>
                        <a:rPr lang="en-US" sz="1050" baseline="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prism</a:t>
                      </a:r>
                      <a:r>
                        <a:rPr lang="en-US" sz="105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and a square pyramid. They will identify harder shapes having</a:t>
                      </a:r>
                      <a:r>
                        <a:rPr lang="en-US" sz="1050" baseline="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their nets</a:t>
                      </a:r>
                      <a:r>
                        <a:rPr lang="en-US" sz="105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will cut and fold shapes and then describe them, then fill in the table by writing what is the same and what is different.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155">
                <a:tc gridSpan="3"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85766">
                <a:tc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850336" y="3141185"/>
            <a:ext cx="1292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Working Towards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037450" y="3152204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Working Within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252860" y="3141185"/>
            <a:ext cx="10711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Greater Depth</a:t>
            </a:r>
            <a:endParaRPr lang="en-US" sz="1200" dirty="0">
              <a:solidFill>
                <a:schemeClr val="accent5">
                  <a:lumMod val="20000"/>
                  <a:lumOff val="80000"/>
                </a:schemeClr>
              </a:solidFill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grpSp>
        <p:nvGrpSpPr>
          <p:cNvPr id="44" name="Group 7"/>
          <p:cNvGrpSpPr/>
          <p:nvPr/>
        </p:nvGrpSpPr>
        <p:grpSpPr>
          <a:xfrm>
            <a:off x="4568223" y="3154911"/>
            <a:ext cx="652875" cy="199165"/>
            <a:chOff x="186654" y="5706509"/>
            <a:chExt cx="652875" cy="199165"/>
          </a:xfrm>
        </p:grpSpPr>
        <p:sp>
          <p:nvSpPr>
            <p:cNvPr id="46" name="Shape 176"/>
            <p:cNvSpPr/>
            <p:nvPr/>
          </p:nvSpPr>
          <p:spPr>
            <a:xfrm>
              <a:off x="186654" y="5706512"/>
              <a:ext cx="216329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7" name="Shape 177"/>
            <p:cNvSpPr/>
            <p:nvPr/>
          </p:nvSpPr>
          <p:spPr>
            <a:xfrm>
              <a:off x="402981" y="5706510"/>
              <a:ext cx="216329" cy="19916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" name="Shape 178"/>
            <p:cNvSpPr/>
            <p:nvPr/>
          </p:nvSpPr>
          <p:spPr>
            <a:xfrm>
              <a:off x="623201" y="5706509"/>
              <a:ext cx="216328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49" name="Group 11"/>
          <p:cNvGrpSpPr/>
          <p:nvPr/>
        </p:nvGrpSpPr>
        <p:grpSpPr>
          <a:xfrm>
            <a:off x="2538168" y="3152205"/>
            <a:ext cx="432656" cy="199164"/>
            <a:chOff x="186654" y="5706510"/>
            <a:chExt cx="432656" cy="199164"/>
          </a:xfrm>
        </p:grpSpPr>
        <p:sp>
          <p:nvSpPr>
            <p:cNvPr id="50" name="Shape 176"/>
            <p:cNvSpPr/>
            <p:nvPr/>
          </p:nvSpPr>
          <p:spPr>
            <a:xfrm>
              <a:off x="186654" y="5706512"/>
              <a:ext cx="216329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1" name="Shape 177"/>
            <p:cNvSpPr/>
            <p:nvPr/>
          </p:nvSpPr>
          <p:spPr>
            <a:xfrm>
              <a:off x="402981" y="5706510"/>
              <a:ext cx="216329" cy="19916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52" name="Shape 176"/>
          <p:cNvSpPr/>
          <p:nvPr/>
        </p:nvSpPr>
        <p:spPr>
          <a:xfrm>
            <a:off x="604686" y="3152206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3" name="TextBox 52"/>
          <p:cNvSpPr txBox="1"/>
          <p:nvPr/>
        </p:nvSpPr>
        <p:spPr>
          <a:xfrm>
            <a:off x="2289576" y="6671207"/>
            <a:ext cx="2316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assoon Infant Std" charset="0"/>
                <a:ea typeface="Sassoon Infant Std" charset="0"/>
                <a:cs typeface="Sassoon Infant Std" charset="0"/>
              </a:rPr>
              <a:t>Reasoning &amp; Problem Solving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053781" y="7463280"/>
            <a:ext cx="3518685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Children continue working on constructing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D shapes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.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200" dirty="0">
              <a:solidFill>
                <a:srgbClr val="000000"/>
              </a:solidFill>
              <a:latin typeface="Sassoon Infant Std" charset="0"/>
              <a:ea typeface="Sassoon Infant Std" charset="0"/>
              <a:cs typeface="Sassoon Infant Std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They will solve true-false questions and think if given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statements describe 3D shapes or not.</a:t>
            </a:r>
          </a:p>
        </p:txBody>
      </p:sp>
      <p:pic>
        <p:nvPicPr>
          <p:cNvPr id="4" name="Рисунок 3" descr="Фрагмент екрана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319" y="4425215"/>
            <a:ext cx="1090880" cy="1459767"/>
          </a:xfrm>
          <a:prstGeom prst="rect">
            <a:avLst/>
          </a:prstGeom>
        </p:spPr>
      </p:pic>
      <p:pic>
        <p:nvPicPr>
          <p:cNvPr id="5" name="Рисунок 4" descr="Фрагмент екран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261" y="3429203"/>
            <a:ext cx="794792" cy="1064993"/>
          </a:xfrm>
          <a:prstGeom prst="rect">
            <a:avLst/>
          </a:prstGeom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69BC6EBC-D484-2A49-A513-E78A73F687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70" y="7066591"/>
            <a:ext cx="2430564" cy="1624372"/>
          </a:xfrm>
          <a:prstGeom prst="rect">
            <a:avLst/>
          </a:prstGeom>
        </p:spPr>
      </p:pic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7F37C57B-EF1B-204D-932D-1EEE0E89ED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95" y="3438975"/>
            <a:ext cx="1814588" cy="2419451"/>
          </a:xfrm>
          <a:prstGeom prst="rect">
            <a:avLst/>
          </a:prstGeom>
        </p:spPr>
      </p:pic>
      <p:pic>
        <p:nvPicPr>
          <p:cNvPr id="12" name="Picture 11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297A1379-2214-AD4C-B243-4FC01D1A49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820" y="3455491"/>
            <a:ext cx="1726622" cy="230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641394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3</a:t>
            </a:r>
          </a:p>
        </p:txBody>
      </p:sp>
      <p:grpSp>
        <p:nvGrpSpPr>
          <p:cNvPr id="116" name="Групувати 115"/>
          <p:cNvGrpSpPr/>
          <p:nvPr/>
        </p:nvGrpSpPr>
        <p:grpSpPr>
          <a:xfrm>
            <a:off x="213681" y="475645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117" name="Округлений прямокутник 116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8" name="Округлений прямокутник 117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217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156" name="TextBox 155"/>
          <p:cNvSpPr txBox="1"/>
          <p:nvPr/>
        </p:nvSpPr>
        <p:spPr>
          <a:xfrm>
            <a:off x="6602440" y="4649125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830502" y="4602958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2875160" y="81633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572" name="TextBox 571"/>
          <p:cNvSpPr txBox="1"/>
          <p:nvPr/>
        </p:nvSpPr>
        <p:spPr>
          <a:xfrm>
            <a:off x="208880" y="821472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TRUE  or  FALSE?</a:t>
            </a:r>
          </a:p>
        </p:txBody>
      </p:sp>
      <p:sp>
        <p:nvSpPr>
          <p:cNvPr id="298" name="Округлений прямокутник 297"/>
          <p:cNvSpPr/>
          <p:nvPr/>
        </p:nvSpPr>
        <p:spPr>
          <a:xfrm>
            <a:off x="3370811" y="501737"/>
            <a:ext cx="3295763" cy="1898460"/>
          </a:xfrm>
          <a:prstGeom prst="roundRect">
            <a:avLst>
              <a:gd name="adj" fmla="val 2003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1" name="TextBox 300"/>
          <p:cNvSpPr txBox="1"/>
          <p:nvPr/>
        </p:nvSpPr>
        <p:spPr>
          <a:xfrm>
            <a:off x="2804995" y="656687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Leanna says,</a:t>
            </a:r>
          </a:p>
        </p:txBody>
      </p:sp>
      <p:sp>
        <p:nvSpPr>
          <p:cNvPr id="6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63" name="Shape 519"/>
          <p:cNvSpPr/>
          <p:nvPr/>
        </p:nvSpPr>
        <p:spPr>
          <a:xfrm>
            <a:off x="-305950" y="4679846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67" name="Округлений прямокутник 66"/>
          <p:cNvSpPr/>
          <p:nvPr/>
        </p:nvSpPr>
        <p:spPr>
          <a:xfrm>
            <a:off x="3371136" y="2425935"/>
            <a:ext cx="3295763" cy="1923154"/>
          </a:xfrm>
          <a:prstGeom prst="roundRect">
            <a:avLst>
              <a:gd name="adj" fmla="val 1974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2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733" y="2801705"/>
            <a:ext cx="838479" cy="853414"/>
          </a:xfrm>
          <a:prstGeom prst="rect">
            <a:avLst/>
          </a:prstGeom>
        </p:spPr>
      </p:pic>
      <p:pic>
        <p:nvPicPr>
          <p:cNvPr id="7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932" y="1054105"/>
            <a:ext cx="1006275" cy="812567"/>
          </a:xfrm>
          <a:prstGeom prst="rect">
            <a:avLst/>
          </a:prstGeom>
        </p:spPr>
      </p:pic>
      <p:sp>
        <p:nvSpPr>
          <p:cNvPr id="2" name="Округлена прямокутна виноска 1"/>
          <p:cNvSpPr/>
          <p:nvPr/>
        </p:nvSpPr>
        <p:spPr>
          <a:xfrm rot="5400000">
            <a:off x="5039368" y="578085"/>
            <a:ext cx="1014550" cy="2017110"/>
          </a:xfrm>
          <a:prstGeom prst="wedgeRoundRectCallout">
            <a:avLst>
              <a:gd name="adj1" fmla="val 20712"/>
              <a:gd name="adj2" fmla="val 78419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кутник 2"/>
          <p:cNvSpPr/>
          <p:nvPr/>
        </p:nvSpPr>
        <p:spPr>
          <a:xfrm>
            <a:off x="4520819" y="1246538"/>
            <a:ext cx="2064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I have 15 straws and 10 balls of Play-Doh. Which 3D shape can I create using all these objects?  </a:t>
            </a:r>
            <a:endParaRPr lang="uk-UA" sz="1200" dirty="0"/>
          </a:p>
        </p:txBody>
      </p:sp>
      <p:sp>
        <p:nvSpPr>
          <p:cNvPr id="75" name="TextBox 74"/>
          <p:cNvSpPr txBox="1"/>
          <p:nvPr/>
        </p:nvSpPr>
        <p:spPr>
          <a:xfrm>
            <a:off x="5650318" y="2532023"/>
            <a:ext cx="92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Zach says,</a:t>
            </a:r>
          </a:p>
        </p:txBody>
      </p:sp>
      <p:sp>
        <p:nvSpPr>
          <p:cNvPr id="76" name="Округлена прямокутна виноска 75"/>
          <p:cNvSpPr/>
          <p:nvPr/>
        </p:nvSpPr>
        <p:spPr>
          <a:xfrm rot="16200000">
            <a:off x="4171330" y="2202120"/>
            <a:ext cx="660171" cy="1998038"/>
          </a:xfrm>
          <a:prstGeom prst="wedgeRoundRectCallout">
            <a:avLst>
              <a:gd name="adj1" fmla="val -47874"/>
              <a:gd name="adj2" fmla="val 83086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7" name="Прямокутник 76"/>
          <p:cNvSpPr/>
          <p:nvPr/>
        </p:nvSpPr>
        <p:spPr>
          <a:xfrm>
            <a:off x="3447183" y="2884894"/>
            <a:ext cx="2064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I can create a model of a cube using 4 straws and 4 balls of Play-Doh.</a:t>
            </a:r>
            <a:endParaRPr lang="uk-UA" sz="1200" dirty="0"/>
          </a:p>
        </p:txBody>
      </p:sp>
      <p:sp>
        <p:nvSpPr>
          <p:cNvPr id="124" name="Прямокутник 123"/>
          <p:cNvSpPr/>
          <p:nvPr/>
        </p:nvSpPr>
        <p:spPr>
          <a:xfrm>
            <a:off x="4548050" y="2129811"/>
            <a:ext cx="94128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5-sided prism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125" name="Прямокутник 124"/>
          <p:cNvSpPr/>
          <p:nvPr/>
        </p:nvSpPr>
        <p:spPr>
          <a:xfrm>
            <a:off x="3651616" y="3613362"/>
            <a:ext cx="27079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Zach thinks that because a cube has square faces he will only need 4 straws/balls of Play-Doh. He would need 12 straws and 8 balls of Play-Doh to make a cube.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517007" y="1216383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8" name="Округлений прямокутник 57"/>
          <p:cNvSpPr/>
          <p:nvPr/>
        </p:nvSpPr>
        <p:spPr>
          <a:xfrm>
            <a:off x="517007" y="1967630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9" name="Округлений прямокутник 58"/>
          <p:cNvSpPr/>
          <p:nvPr/>
        </p:nvSpPr>
        <p:spPr>
          <a:xfrm>
            <a:off x="517007" y="2718877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0" name="Округлений прямокутник 59"/>
          <p:cNvSpPr/>
          <p:nvPr/>
        </p:nvSpPr>
        <p:spPr>
          <a:xfrm>
            <a:off x="517007" y="3470123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кутник 4"/>
          <p:cNvSpPr/>
          <p:nvPr/>
        </p:nvSpPr>
        <p:spPr>
          <a:xfrm>
            <a:off x="614075" y="1203453"/>
            <a:ext cx="2307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 cut out lots of equal triangles and make a 3D shape from them.</a:t>
            </a:r>
          </a:p>
        </p:txBody>
      </p:sp>
      <p:sp>
        <p:nvSpPr>
          <p:cNvPr id="64" name="Прямокутник 63"/>
          <p:cNvSpPr/>
          <p:nvPr/>
        </p:nvSpPr>
        <p:spPr>
          <a:xfrm>
            <a:off x="643189" y="2788210"/>
            <a:ext cx="2307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cannot make a 3D shape from using 6 equal squares.</a:t>
            </a:r>
          </a:p>
        </p:txBody>
      </p:sp>
      <p:sp>
        <p:nvSpPr>
          <p:cNvPr id="65" name="Прямокутник 64"/>
          <p:cNvSpPr/>
          <p:nvPr/>
        </p:nvSpPr>
        <p:spPr>
          <a:xfrm>
            <a:off x="567978" y="3545018"/>
            <a:ext cx="2307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cannot make a 3D shape from using 6 equal rectangles.</a:t>
            </a:r>
          </a:p>
        </p:txBody>
      </p:sp>
      <p:sp>
        <p:nvSpPr>
          <p:cNvPr id="66" name="Прямокутник 65"/>
          <p:cNvSpPr/>
          <p:nvPr/>
        </p:nvSpPr>
        <p:spPr>
          <a:xfrm>
            <a:off x="608787" y="1944649"/>
            <a:ext cx="2307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 cut out some circles and triangles and make a 3D shape from them.</a:t>
            </a:r>
          </a:p>
        </p:txBody>
      </p:sp>
      <p:sp>
        <p:nvSpPr>
          <p:cNvPr id="7" name="Прямокутник 6"/>
          <p:cNvSpPr/>
          <p:nvPr/>
        </p:nvSpPr>
        <p:spPr>
          <a:xfrm>
            <a:off x="353333" y="1006390"/>
            <a:ext cx="16225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True, triangular pyramid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68" name="Прямокутник 67"/>
          <p:cNvSpPr/>
          <p:nvPr/>
        </p:nvSpPr>
        <p:spPr>
          <a:xfrm>
            <a:off x="353333" y="1764961"/>
            <a:ext cx="7793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True, cone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69" name="Прямокутник 68"/>
          <p:cNvSpPr/>
          <p:nvPr/>
        </p:nvSpPr>
        <p:spPr>
          <a:xfrm>
            <a:off x="353333" y="2529204"/>
            <a:ext cx="8130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False, cube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70" name="Прямокутник 69"/>
          <p:cNvSpPr/>
          <p:nvPr/>
        </p:nvSpPr>
        <p:spPr>
          <a:xfrm>
            <a:off x="347404" y="3283408"/>
            <a:ext cx="44114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True</a:t>
            </a:r>
            <a:endParaRPr lang="uk-UA" sz="1100" dirty="0">
              <a:solidFill>
                <a:srgbClr val="FF0000"/>
              </a:solidFill>
            </a:endParaRPr>
          </a:p>
        </p:txBody>
      </p:sp>
      <p:grpSp>
        <p:nvGrpSpPr>
          <p:cNvPr id="71" name="Групувати 70"/>
          <p:cNvGrpSpPr/>
          <p:nvPr/>
        </p:nvGrpSpPr>
        <p:grpSpPr>
          <a:xfrm>
            <a:off x="214006" y="4986054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90" name="Округлений прямокутник 89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1" name="Округлений прямокутник 90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217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209205" y="5331881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TRUE  or  FALSE?</a:t>
            </a:r>
          </a:p>
        </p:txBody>
      </p:sp>
      <p:sp>
        <p:nvSpPr>
          <p:cNvPr id="93" name="Округлений прямокутник 92"/>
          <p:cNvSpPr/>
          <p:nvPr/>
        </p:nvSpPr>
        <p:spPr>
          <a:xfrm>
            <a:off x="3371136" y="5012146"/>
            <a:ext cx="3295763" cy="1898460"/>
          </a:xfrm>
          <a:prstGeom prst="roundRect">
            <a:avLst>
              <a:gd name="adj" fmla="val 2003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4" name="TextBox 93"/>
          <p:cNvSpPr txBox="1"/>
          <p:nvPr/>
        </p:nvSpPr>
        <p:spPr>
          <a:xfrm>
            <a:off x="2805320" y="5167096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Leanna says,</a:t>
            </a:r>
          </a:p>
        </p:txBody>
      </p:sp>
      <p:sp>
        <p:nvSpPr>
          <p:cNvPr id="95" name="Округлений прямокутник 94"/>
          <p:cNvSpPr/>
          <p:nvPr/>
        </p:nvSpPr>
        <p:spPr>
          <a:xfrm>
            <a:off x="3371461" y="6936344"/>
            <a:ext cx="3295763" cy="1923154"/>
          </a:xfrm>
          <a:prstGeom prst="roundRect">
            <a:avLst>
              <a:gd name="adj" fmla="val 1974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6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058" y="7312114"/>
            <a:ext cx="838479" cy="853414"/>
          </a:xfrm>
          <a:prstGeom prst="rect">
            <a:avLst/>
          </a:prstGeom>
        </p:spPr>
      </p:pic>
      <p:pic>
        <p:nvPicPr>
          <p:cNvPr id="9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257" y="5564514"/>
            <a:ext cx="1006275" cy="812567"/>
          </a:xfrm>
          <a:prstGeom prst="rect">
            <a:avLst/>
          </a:prstGeom>
        </p:spPr>
      </p:pic>
      <p:sp>
        <p:nvSpPr>
          <p:cNvPr id="98" name="Округлена прямокутна виноска 97"/>
          <p:cNvSpPr/>
          <p:nvPr/>
        </p:nvSpPr>
        <p:spPr>
          <a:xfrm rot="5400000">
            <a:off x="5039693" y="5088494"/>
            <a:ext cx="1014550" cy="2017110"/>
          </a:xfrm>
          <a:prstGeom prst="wedgeRoundRectCallout">
            <a:avLst>
              <a:gd name="adj1" fmla="val 20712"/>
              <a:gd name="adj2" fmla="val 78419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9" name="Прямокутник 98"/>
          <p:cNvSpPr/>
          <p:nvPr/>
        </p:nvSpPr>
        <p:spPr>
          <a:xfrm>
            <a:off x="4521144" y="5756947"/>
            <a:ext cx="2064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I have 15 straws and 10 balls of Play-Doh. Which 3D shape can I create using all these objects?  </a:t>
            </a:r>
            <a:endParaRPr lang="uk-UA" sz="1200" dirty="0"/>
          </a:p>
        </p:txBody>
      </p:sp>
      <p:sp>
        <p:nvSpPr>
          <p:cNvPr id="100" name="TextBox 99"/>
          <p:cNvSpPr txBox="1"/>
          <p:nvPr/>
        </p:nvSpPr>
        <p:spPr>
          <a:xfrm>
            <a:off x="5650643" y="7042432"/>
            <a:ext cx="92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Zach says,</a:t>
            </a:r>
          </a:p>
        </p:txBody>
      </p:sp>
      <p:sp>
        <p:nvSpPr>
          <p:cNvPr id="101" name="Округлена прямокутна виноска 100"/>
          <p:cNvSpPr/>
          <p:nvPr/>
        </p:nvSpPr>
        <p:spPr>
          <a:xfrm rot="16200000">
            <a:off x="4171655" y="6712529"/>
            <a:ext cx="660171" cy="1998038"/>
          </a:xfrm>
          <a:prstGeom prst="wedgeRoundRectCallout">
            <a:avLst>
              <a:gd name="adj1" fmla="val -47874"/>
              <a:gd name="adj2" fmla="val 83086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2" name="Прямокутник 101"/>
          <p:cNvSpPr/>
          <p:nvPr/>
        </p:nvSpPr>
        <p:spPr>
          <a:xfrm>
            <a:off x="3447508" y="7395303"/>
            <a:ext cx="2064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I can create a model of a cube using 4 straws and 4 balls of Play-Doh.</a:t>
            </a:r>
            <a:endParaRPr lang="uk-UA" sz="1200" dirty="0"/>
          </a:p>
        </p:txBody>
      </p:sp>
      <p:sp>
        <p:nvSpPr>
          <p:cNvPr id="104" name="Прямокутник 103"/>
          <p:cNvSpPr/>
          <p:nvPr/>
        </p:nvSpPr>
        <p:spPr>
          <a:xfrm>
            <a:off x="4548375" y="6640220"/>
            <a:ext cx="94128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5-sided prism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105" name="Округлений прямокутник 104"/>
          <p:cNvSpPr/>
          <p:nvPr/>
        </p:nvSpPr>
        <p:spPr>
          <a:xfrm>
            <a:off x="517332" y="5726792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6" name="Округлений прямокутник 125"/>
          <p:cNvSpPr/>
          <p:nvPr/>
        </p:nvSpPr>
        <p:spPr>
          <a:xfrm>
            <a:off x="517332" y="6478039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7" name="Округлений прямокутник 126"/>
          <p:cNvSpPr/>
          <p:nvPr/>
        </p:nvSpPr>
        <p:spPr>
          <a:xfrm>
            <a:off x="517332" y="7229286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8" name="Округлений прямокутник 127"/>
          <p:cNvSpPr/>
          <p:nvPr/>
        </p:nvSpPr>
        <p:spPr>
          <a:xfrm>
            <a:off x="517332" y="7980532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9" name="Прямокутник 128"/>
          <p:cNvSpPr/>
          <p:nvPr/>
        </p:nvSpPr>
        <p:spPr>
          <a:xfrm>
            <a:off x="614400" y="5713862"/>
            <a:ext cx="2307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 cut out lots of equal triangles and make a 3D shape from them.</a:t>
            </a:r>
          </a:p>
        </p:txBody>
      </p:sp>
      <p:sp>
        <p:nvSpPr>
          <p:cNvPr id="130" name="Прямокутник 129"/>
          <p:cNvSpPr/>
          <p:nvPr/>
        </p:nvSpPr>
        <p:spPr>
          <a:xfrm>
            <a:off x="643514" y="7298619"/>
            <a:ext cx="2307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cannot make a 3D shape from using 6 equal squares.</a:t>
            </a:r>
          </a:p>
        </p:txBody>
      </p:sp>
      <p:sp>
        <p:nvSpPr>
          <p:cNvPr id="131" name="Прямокутник 130"/>
          <p:cNvSpPr/>
          <p:nvPr/>
        </p:nvSpPr>
        <p:spPr>
          <a:xfrm>
            <a:off x="568303" y="8055427"/>
            <a:ext cx="2307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cannot make a 3D shape from using 6 equal rectangles.</a:t>
            </a:r>
          </a:p>
        </p:txBody>
      </p:sp>
      <p:sp>
        <p:nvSpPr>
          <p:cNvPr id="132" name="Прямокутник 131"/>
          <p:cNvSpPr/>
          <p:nvPr/>
        </p:nvSpPr>
        <p:spPr>
          <a:xfrm>
            <a:off x="609112" y="6455058"/>
            <a:ext cx="2307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 cut out some circles and triangles and make a 3D shape from them.</a:t>
            </a:r>
          </a:p>
        </p:txBody>
      </p:sp>
      <p:sp>
        <p:nvSpPr>
          <p:cNvPr id="133" name="Прямокутник 132"/>
          <p:cNvSpPr/>
          <p:nvPr/>
        </p:nvSpPr>
        <p:spPr>
          <a:xfrm>
            <a:off x="353658" y="5516799"/>
            <a:ext cx="16225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True, triangular pyramid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134" name="Прямокутник 133"/>
          <p:cNvSpPr/>
          <p:nvPr/>
        </p:nvSpPr>
        <p:spPr>
          <a:xfrm>
            <a:off x="353658" y="6275370"/>
            <a:ext cx="7793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True, cone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135" name="Прямокутник 134"/>
          <p:cNvSpPr/>
          <p:nvPr/>
        </p:nvSpPr>
        <p:spPr>
          <a:xfrm>
            <a:off x="353658" y="7039613"/>
            <a:ext cx="8130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False, cube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136" name="Прямокутник 135"/>
          <p:cNvSpPr/>
          <p:nvPr/>
        </p:nvSpPr>
        <p:spPr>
          <a:xfrm>
            <a:off x="347729" y="7793817"/>
            <a:ext cx="44114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True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74" name="Прямокутник 73"/>
          <p:cNvSpPr/>
          <p:nvPr/>
        </p:nvSpPr>
        <p:spPr>
          <a:xfrm>
            <a:off x="3607374" y="8082627"/>
            <a:ext cx="27079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Zach thinks that because a cube has square faces he will only need 4 straws/balls of Play-Doh. He would need 12 straws and 8 balls of Play-Doh to make a cube.</a:t>
            </a:r>
            <a:endParaRPr lang="uk-UA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51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65" name="Прямокутник 664"/>
          <p:cNvSpPr/>
          <p:nvPr/>
        </p:nvSpPr>
        <p:spPr>
          <a:xfrm>
            <a:off x="145052" y="6483647"/>
            <a:ext cx="66354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Which 3D shapes represent these nets?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28333" y="6778087"/>
            <a:ext cx="3204000" cy="2096094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227561" y="1859829"/>
            <a:ext cx="6480000" cy="2160000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8" name="Прямокутник 157"/>
          <p:cNvSpPr/>
          <p:nvPr/>
        </p:nvSpPr>
        <p:spPr>
          <a:xfrm>
            <a:off x="137895" y="1615211"/>
            <a:ext cx="66713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Use straws and Play-Doh to create a model of a cube.</a:t>
            </a:r>
          </a:p>
        </p:txBody>
      </p:sp>
      <p:sp>
        <p:nvSpPr>
          <p:cNvPr id="52" name="5-Point Star 116"/>
          <p:cNvSpPr/>
          <p:nvPr/>
        </p:nvSpPr>
        <p:spPr>
          <a:xfrm>
            <a:off x="1187704" y="163837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Групувати 54"/>
          <p:cNvGrpSpPr/>
          <p:nvPr/>
        </p:nvGrpSpPr>
        <p:grpSpPr>
          <a:xfrm>
            <a:off x="422362" y="2079045"/>
            <a:ext cx="1620000" cy="1627738"/>
            <a:chOff x="2385795" y="2154205"/>
            <a:chExt cx="822960" cy="805270"/>
          </a:xfrm>
        </p:grpSpPr>
        <p:sp>
          <p:nvSpPr>
            <p:cNvPr id="56" name="Куб 55"/>
            <p:cNvSpPr/>
            <p:nvPr/>
          </p:nvSpPr>
          <p:spPr>
            <a:xfrm>
              <a:off x="2385795" y="2158033"/>
              <a:ext cx="822960" cy="801442"/>
            </a:xfrm>
            <a:prstGeom prst="cube">
              <a:avLst/>
            </a:prstGeom>
            <a:noFill/>
            <a:ln w="19050" cap="flat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57" name="Пряма сполучна лінія 56"/>
            <p:cNvCxnSpPr/>
            <p:nvPr/>
          </p:nvCxnSpPr>
          <p:spPr>
            <a:xfrm flipV="1">
              <a:off x="2385795" y="2754627"/>
              <a:ext cx="205481" cy="198156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8" name="Пряма сполучна лінія 57"/>
            <p:cNvCxnSpPr/>
            <p:nvPr/>
          </p:nvCxnSpPr>
          <p:spPr>
            <a:xfrm>
              <a:off x="2580954" y="2755818"/>
              <a:ext cx="627801" cy="0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9" name="Пряма сполучна лінія 58"/>
            <p:cNvCxnSpPr/>
            <p:nvPr/>
          </p:nvCxnSpPr>
          <p:spPr>
            <a:xfrm flipV="1">
              <a:off x="2591276" y="2154205"/>
              <a:ext cx="0" cy="601613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60" name="Picture 9" descr="A picture containing weapon, brass knucks&#10;&#10;Description automatically generated">
            <a:extLst>
              <a:ext uri="{FF2B5EF4-FFF2-40B4-BE49-F238E27FC236}">
                <a16:creationId xmlns:a16="http://schemas.microsoft.com/office/drawing/2014/main" id="{C263FEF8-65EE-4DC6-84DE-50777CBE04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701" t="61209" r="-1102" b="-186"/>
          <a:stretch/>
        </p:blipFill>
        <p:spPr>
          <a:xfrm>
            <a:off x="5069131" y="2510624"/>
            <a:ext cx="846214" cy="409560"/>
          </a:xfrm>
          <a:prstGeom prst="rect">
            <a:avLst/>
          </a:prstGeom>
        </p:spPr>
      </p:pic>
      <p:grpSp>
        <p:nvGrpSpPr>
          <p:cNvPr id="3" name="Групувати 2"/>
          <p:cNvGrpSpPr/>
          <p:nvPr/>
        </p:nvGrpSpPr>
        <p:grpSpPr>
          <a:xfrm>
            <a:off x="2897195" y="2055502"/>
            <a:ext cx="1485597" cy="1553468"/>
            <a:chOff x="4730069" y="798129"/>
            <a:chExt cx="1485597" cy="1553468"/>
          </a:xfrm>
        </p:grpSpPr>
        <p:pic>
          <p:nvPicPr>
            <p:cNvPr id="61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59899" y="1280152"/>
              <a:ext cx="1455767" cy="1071445"/>
            </a:xfrm>
            <a:prstGeom prst="rect">
              <a:avLst/>
            </a:prstGeom>
          </p:spPr>
        </p:pic>
        <p:pic>
          <p:nvPicPr>
            <p:cNvPr id="62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30069" y="798129"/>
              <a:ext cx="1455767" cy="1071445"/>
            </a:xfrm>
            <a:prstGeom prst="rect">
              <a:avLst/>
            </a:prstGeom>
          </p:spPr>
        </p:pic>
      </p:grpSp>
      <p:sp>
        <p:nvSpPr>
          <p:cNvPr id="64" name="Прямокутник 63"/>
          <p:cNvSpPr/>
          <p:nvPr/>
        </p:nvSpPr>
        <p:spPr>
          <a:xfrm>
            <a:off x="114997" y="4029542"/>
            <a:ext cx="66713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Use straws and Play-Doh to create a model of a prism.</a:t>
            </a:r>
          </a:p>
        </p:txBody>
      </p:sp>
      <p:sp>
        <p:nvSpPr>
          <p:cNvPr id="65" name="Rectangle 33"/>
          <p:cNvSpPr/>
          <p:nvPr/>
        </p:nvSpPr>
        <p:spPr>
          <a:xfrm>
            <a:off x="227561" y="4306206"/>
            <a:ext cx="6480000" cy="2160000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6" name="Групувати 65"/>
          <p:cNvGrpSpPr/>
          <p:nvPr/>
        </p:nvGrpSpPr>
        <p:grpSpPr>
          <a:xfrm>
            <a:off x="576277" y="4511127"/>
            <a:ext cx="1194901" cy="1800000"/>
            <a:chOff x="2385795" y="2158033"/>
            <a:chExt cx="832835" cy="801442"/>
          </a:xfrm>
        </p:grpSpPr>
        <p:sp>
          <p:nvSpPr>
            <p:cNvPr id="67" name="Куб 66"/>
            <p:cNvSpPr/>
            <p:nvPr/>
          </p:nvSpPr>
          <p:spPr>
            <a:xfrm>
              <a:off x="2385795" y="2158033"/>
              <a:ext cx="822960" cy="801442"/>
            </a:xfrm>
            <a:prstGeom prst="cube">
              <a:avLst/>
            </a:prstGeom>
            <a:noFill/>
            <a:ln w="19050" cap="flat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68" name="Пряма сполучна лінія 67"/>
            <p:cNvCxnSpPr/>
            <p:nvPr/>
          </p:nvCxnSpPr>
          <p:spPr>
            <a:xfrm flipV="1">
              <a:off x="2385795" y="2826373"/>
              <a:ext cx="205035" cy="126409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9" name="Пряма сполучна лінія 68"/>
            <p:cNvCxnSpPr/>
            <p:nvPr/>
          </p:nvCxnSpPr>
          <p:spPr>
            <a:xfrm>
              <a:off x="2590829" y="2826373"/>
              <a:ext cx="627801" cy="0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70" name="Пряма сполучна лінія 69"/>
            <p:cNvCxnSpPr/>
            <p:nvPr/>
          </p:nvCxnSpPr>
          <p:spPr>
            <a:xfrm flipH="1" flipV="1">
              <a:off x="2586019" y="2160104"/>
              <a:ext cx="4811" cy="666269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71" name="Picture 9" descr="A picture containing weapon, brass knucks&#10;&#10;Description automatically generated">
            <a:extLst>
              <a:ext uri="{FF2B5EF4-FFF2-40B4-BE49-F238E27FC236}">
                <a16:creationId xmlns:a16="http://schemas.microsoft.com/office/drawing/2014/main" id="{C263FEF8-65EE-4DC6-84DE-50777CBE04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06" t="61209" r="-1102" b="-186"/>
          <a:stretch/>
        </p:blipFill>
        <p:spPr>
          <a:xfrm>
            <a:off x="4726140" y="5206347"/>
            <a:ext cx="1330891" cy="409560"/>
          </a:xfrm>
          <a:prstGeom prst="rect">
            <a:avLst/>
          </a:prstGeom>
        </p:spPr>
      </p:pic>
      <p:grpSp>
        <p:nvGrpSpPr>
          <p:cNvPr id="72" name="Групувати 71"/>
          <p:cNvGrpSpPr/>
          <p:nvPr/>
        </p:nvGrpSpPr>
        <p:grpSpPr>
          <a:xfrm>
            <a:off x="2524572" y="4648932"/>
            <a:ext cx="1485597" cy="1553468"/>
            <a:chOff x="4730069" y="798129"/>
            <a:chExt cx="1485597" cy="1553468"/>
          </a:xfrm>
        </p:grpSpPr>
        <p:pic>
          <p:nvPicPr>
            <p:cNvPr id="73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59899" y="1280152"/>
              <a:ext cx="1455767" cy="1071445"/>
            </a:xfrm>
            <a:prstGeom prst="rect">
              <a:avLst/>
            </a:prstGeom>
          </p:spPr>
        </p:pic>
        <p:pic>
          <p:nvPicPr>
            <p:cNvPr id="74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30069" y="798129"/>
              <a:ext cx="1455767" cy="1071445"/>
            </a:xfrm>
            <a:prstGeom prst="rect">
              <a:avLst/>
            </a:prstGeom>
          </p:spPr>
        </p:pic>
      </p:grpSp>
      <p:grpSp>
        <p:nvGrpSpPr>
          <p:cNvPr id="75" name="Групувати 74"/>
          <p:cNvGrpSpPr/>
          <p:nvPr/>
        </p:nvGrpSpPr>
        <p:grpSpPr>
          <a:xfrm>
            <a:off x="360277" y="7102036"/>
            <a:ext cx="1872000" cy="1398913"/>
            <a:chOff x="509451" y="1106074"/>
            <a:chExt cx="1872000" cy="1398913"/>
          </a:xfrm>
        </p:grpSpPr>
        <p:sp>
          <p:nvSpPr>
            <p:cNvPr id="76" name="Прямокутник 75"/>
            <p:cNvSpPr/>
            <p:nvPr/>
          </p:nvSpPr>
          <p:spPr>
            <a:xfrm>
              <a:off x="509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Прямокутник 76"/>
            <p:cNvSpPr/>
            <p:nvPr/>
          </p:nvSpPr>
          <p:spPr>
            <a:xfrm>
              <a:off x="977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Прямокутник 77"/>
            <p:cNvSpPr/>
            <p:nvPr/>
          </p:nvSpPr>
          <p:spPr>
            <a:xfrm>
              <a:off x="1445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Прямокутник 78"/>
            <p:cNvSpPr/>
            <p:nvPr/>
          </p:nvSpPr>
          <p:spPr>
            <a:xfrm>
              <a:off x="1913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Прямокутник 79"/>
            <p:cNvSpPr/>
            <p:nvPr/>
          </p:nvSpPr>
          <p:spPr>
            <a:xfrm>
              <a:off x="977451" y="1106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Прямокутник 80"/>
            <p:cNvSpPr/>
            <p:nvPr/>
          </p:nvSpPr>
          <p:spPr>
            <a:xfrm>
              <a:off x="977451" y="2036987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" name="Групувати 82"/>
          <p:cNvGrpSpPr/>
          <p:nvPr/>
        </p:nvGrpSpPr>
        <p:grpSpPr>
          <a:xfrm>
            <a:off x="3619737" y="6907515"/>
            <a:ext cx="1761080" cy="1758328"/>
            <a:chOff x="3866536" y="857150"/>
            <a:chExt cx="1761080" cy="1758328"/>
          </a:xfrm>
        </p:grpSpPr>
        <p:sp>
          <p:nvSpPr>
            <p:cNvPr id="84" name="Прямокутник 83"/>
            <p:cNvSpPr/>
            <p:nvPr/>
          </p:nvSpPr>
          <p:spPr>
            <a:xfrm>
              <a:off x="4385816" y="1378045"/>
              <a:ext cx="720000" cy="720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Рівнобедрений трикутник 84"/>
            <p:cNvSpPr/>
            <p:nvPr/>
          </p:nvSpPr>
          <p:spPr>
            <a:xfrm>
              <a:off x="4385815" y="857150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Рівнобедрений трикутник 85"/>
            <p:cNvSpPr/>
            <p:nvPr/>
          </p:nvSpPr>
          <p:spPr>
            <a:xfrm rot="5400000">
              <a:off x="5007211" y="1477641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Рівнобедрений трикутник 86"/>
            <p:cNvSpPr/>
            <p:nvPr/>
          </p:nvSpPr>
          <p:spPr>
            <a:xfrm rot="10800000">
              <a:off x="4385268" y="2093678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Рівнобедрений трикутник 87"/>
            <p:cNvSpPr/>
            <p:nvPr/>
          </p:nvSpPr>
          <p:spPr>
            <a:xfrm rot="16200000">
              <a:off x="3767931" y="1479611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0" name="Rectangle 33"/>
          <p:cNvSpPr/>
          <p:nvPr/>
        </p:nvSpPr>
        <p:spPr>
          <a:xfrm>
            <a:off x="3503686" y="6778087"/>
            <a:ext cx="3204000" cy="209419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Прямокутник 105"/>
          <p:cNvSpPr/>
          <p:nvPr/>
        </p:nvSpPr>
        <p:spPr>
          <a:xfrm>
            <a:off x="227561" y="445536"/>
            <a:ext cx="6480000" cy="1165282"/>
          </a:xfrm>
          <a:prstGeom prst="rect">
            <a:avLst/>
          </a:prstGeom>
          <a:noFill/>
          <a:ln w="19050" cap="flat">
            <a:solidFill>
              <a:srgbClr val="0070C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Рисунок 10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59" y="588306"/>
            <a:ext cx="766593" cy="743434"/>
          </a:xfrm>
          <a:prstGeom prst="rect">
            <a:avLst/>
          </a:prstGeom>
        </p:spPr>
      </p:pic>
      <p:pic>
        <p:nvPicPr>
          <p:cNvPr id="109" name="Рисунок 10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414" y="580757"/>
            <a:ext cx="594664" cy="816311"/>
          </a:xfrm>
          <a:prstGeom prst="rect">
            <a:avLst/>
          </a:prstGeom>
        </p:spPr>
      </p:pic>
      <p:pic>
        <p:nvPicPr>
          <p:cNvPr id="112" name="Рисунок 1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938" y="486632"/>
            <a:ext cx="970005" cy="556560"/>
          </a:xfrm>
          <a:prstGeom prst="rect">
            <a:avLst/>
          </a:prstGeom>
        </p:spPr>
      </p:pic>
      <p:pic>
        <p:nvPicPr>
          <p:cNvPr id="123" name="Рисунок 1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472" y="463339"/>
            <a:ext cx="723930" cy="723930"/>
          </a:xfrm>
          <a:prstGeom prst="rect">
            <a:avLst/>
          </a:prstGeom>
        </p:spPr>
      </p:pic>
      <p:sp>
        <p:nvSpPr>
          <p:cNvPr id="132" name="Cube 6"/>
          <p:cNvSpPr/>
          <p:nvPr/>
        </p:nvSpPr>
        <p:spPr>
          <a:xfrm>
            <a:off x="5711922" y="509029"/>
            <a:ext cx="292824" cy="400661"/>
          </a:xfrm>
          <a:prstGeom prst="cube">
            <a:avLst/>
          </a:prstGeom>
          <a:solidFill>
            <a:srgbClr val="DF5AC9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8" name="Групувати 137"/>
          <p:cNvGrpSpPr/>
          <p:nvPr/>
        </p:nvGrpSpPr>
        <p:grpSpPr>
          <a:xfrm flipH="1">
            <a:off x="995600" y="892498"/>
            <a:ext cx="703281" cy="630490"/>
            <a:chOff x="509451" y="1106074"/>
            <a:chExt cx="1872000" cy="1392575"/>
          </a:xfrm>
        </p:grpSpPr>
        <p:sp>
          <p:nvSpPr>
            <p:cNvPr id="139" name="Прямокутник 138"/>
            <p:cNvSpPr/>
            <p:nvPr/>
          </p:nvSpPr>
          <p:spPr>
            <a:xfrm>
              <a:off x="509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Прямокутник 139"/>
            <p:cNvSpPr/>
            <p:nvPr/>
          </p:nvSpPr>
          <p:spPr>
            <a:xfrm>
              <a:off x="977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Прямокутник 140"/>
            <p:cNvSpPr/>
            <p:nvPr/>
          </p:nvSpPr>
          <p:spPr>
            <a:xfrm>
              <a:off x="1445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Прямокутник 141"/>
            <p:cNvSpPr/>
            <p:nvPr/>
          </p:nvSpPr>
          <p:spPr>
            <a:xfrm>
              <a:off x="1913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Прямокутник 142"/>
            <p:cNvSpPr/>
            <p:nvPr/>
          </p:nvSpPr>
          <p:spPr>
            <a:xfrm>
              <a:off x="977451" y="1106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Прямокутник 143"/>
            <p:cNvSpPr/>
            <p:nvPr/>
          </p:nvSpPr>
          <p:spPr>
            <a:xfrm>
              <a:off x="977450" y="2030648"/>
              <a:ext cx="467999" cy="468001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" name="Групувати 144"/>
          <p:cNvGrpSpPr/>
          <p:nvPr/>
        </p:nvGrpSpPr>
        <p:grpSpPr>
          <a:xfrm>
            <a:off x="2188829" y="925314"/>
            <a:ext cx="586135" cy="607627"/>
            <a:chOff x="3866536" y="857150"/>
            <a:chExt cx="1761080" cy="1758328"/>
          </a:xfrm>
        </p:grpSpPr>
        <p:sp>
          <p:nvSpPr>
            <p:cNvPr id="146" name="Прямокутник 145"/>
            <p:cNvSpPr/>
            <p:nvPr/>
          </p:nvSpPr>
          <p:spPr>
            <a:xfrm>
              <a:off x="4385816" y="1378045"/>
              <a:ext cx="720000" cy="720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Рівнобедрений трикутник 146"/>
            <p:cNvSpPr/>
            <p:nvPr/>
          </p:nvSpPr>
          <p:spPr>
            <a:xfrm>
              <a:off x="4385815" y="857150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Рівнобедрений трикутник 147"/>
            <p:cNvSpPr/>
            <p:nvPr/>
          </p:nvSpPr>
          <p:spPr>
            <a:xfrm rot="5400000">
              <a:off x="5007211" y="1477641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Рівнобедрений трикутник 148"/>
            <p:cNvSpPr/>
            <p:nvPr/>
          </p:nvSpPr>
          <p:spPr>
            <a:xfrm rot="10800000">
              <a:off x="4385268" y="2093678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Рівнобедрений трикутник 149"/>
            <p:cNvSpPr/>
            <p:nvPr/>
          </p:nvSpPr>
          <p:spPr>
            <a:xfrm rot="16200000">
              <a:off x="3767931" y="1479611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" name="Групувати 4"/>
          <p:cNvGrpSpPr/>
          <p:nvPr/>
        </p:nvGrpSpPr>
        <p:grpSpPr>
          <a:xfrm>
            <a:off x="3511561" y="989251"/>
            <a:ext cx="610150" cy="540000"/>
            <a:chOff x="-4715929" y="2391166"/>
            <a:chExt cx="1488878" cy="1490337"/>
          </a:xfrm>
        </p:grpSpPr>
        <p:sp>
          <p:nvSpPr>
            <p:cNvPr id="151" name="Прямокутник 150"/>
            <p:cNvSpPr/>
            <p:nvPr/>
          </p:nvSpPr>
          <p:spPr>
            <a:xfrm>
              <a:off x="-4175929" y="2391166"/>
              <a:ext cx="408878" cy="1490337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Овал 151"/>
            <p:cNvSpPr/>
            <p:nvPr/>
          </p:nvSpPr>
          <p:spPr>
            <a:xfrm>
              <a:off x="-4715929" y="3341503"/>
              <a:ext cx="540000" cy="5400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Овал 152"/>
            <p:cNvSpPr/>
            <p:nvPr/>
          </p:nvSpPr>
          <p:spPr>
            <a:xfrm>
              <a:off x="-3767051" y="2391166"/>
              <a:ext cx="540000" cy="5400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" name="Групувати 6"/>
          <p:cNvGrpSpPr/>
          <p:nvPr/>
        </p:nvGrpSpPr>
        <p:grpSpPr>
          <a:xfrm>
            <a:off x="4743951" y="944816"/>
            <a:ext cx="925655" cy="588125"/>
            <a:chOff x="-6123498" y="4538941"/>
            <a:chExt cx="2612524" cy="2221705"/>
          </a:xfrm>
        </p:grpSpPr>
        <p:grpSp>
          <p:nvGrpSpPr>
            <p:cNvPr id="155" name="Групувати 154"/>
            <p:cNvGrpSpPr/>
            <p:nvPr/>
          </p:nvGrpSpPr>
          <p:grpSpPr>
            <a:xfrm rot="16200000">
              <a:off x="-5932705" y="4970123"/>
              <a:ext cx="2221705" cy="1359341"/>
              <a:chOff x="509451" y="1574074"/>
              <a:chExt cx="1404000" cy="468000"/>
            </a:xfrm>
          </p:grpSpPr>
          <p:sp>
            <p:nvSpPr>
              <p:cNvPr id="159" name="Прямокутник 158"/>
              <p:cNvSpPr/>
              <p:nvPr/>
            </p:nvSpPr>
            <p:spPr>
              <a:xfrm>
                <a:off x="509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Прямокутник 159"/>
              <p:cNvSpPr/>
              <p:nvPr/>
            </p:nvSpPr>
            <p:spPr>
              <a:xfrm>
                <a:off x="977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Прямокутник 160"/>
              <p:cNvSpPr/>
              <p:nvPr/>
            </p:nvSpPr>
            <p:spPr>
              <a:xfrm>
                <a:off x="1445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6" name="Рівнобедрений трикутник 155"/>
            <p:cNvSpPr/>
            <p:nvPr/>
          </p:nvSpPr>
          <p:spPr>
            <a:xfrm rot="5400000">
              <a:off x="-4196862" y="5334189"/>
              <a:ext cx="740568" cy="631209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Рівнобедрений трикутник 156"/>
            <p:cNvSpPr/>
            <p:nvPr/>
          </p:nvSpPr>
          <p:spPr>
            <a:xfrm rot="16200000">
              <a:off x="-6184181" y="5340192"/>
              <a:ext cx="740568" cy="619201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" name="Групувати 161"/>
          <p:cNvGrpSpPr/>
          <p:nvPr/>
        </p:nvGrpSpPr>
        <p:grpSpPr>
          <a:xfrm>
            <a:off x="5915345" y="854275"/>
            <a:ext cx="715206" cy="726363"/>
            <a:chOff x="5003029" y="6711592"/>
            <a:chExt cx="1594344" cy="1356944"/>
          </a:xfrm>
        </p:grpSpPr>
        <p:grpSp>
          <p:nvGrpSpPr>
            <p:cNvPr id="163" name="Групувати 162"/>
            <p:cNvGrpSpPr/>
            <p:nvPr/>
          </p:nvGrpSpPr>
          <p:grpSpPr>
            <a:xfrm>
              <a:off x="5401616" y="7110337"/>
              <a:ext cx="1195757" cy="559453"/>
              <a:chOff x="509451" y="1574074"/>
              <a:chExt cx="1404000" cy="468000"/>
            </a:xfrm>
          </p:grpSpPr>
          <p:sp>
            <p:nvSpPr>
              <p:cNvPr id="167" name="Прямокутник 166"/>
              <p:cNvSpPr/>
              <p:nvPr/>
            </p:nvSpPr>
            <p:spPr>
              <a:xfrm>
                <a:off x="509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8" name="Прямокутник 167"/>
              <p:cNvSpPr/>
              <p:nvPr/>
            </p:nvSpPr>
            <p:spPr>
              <a:xfrm>
                <a:off x="977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Прямокутник 168"/>
              <p:cNvSpPr/>
              <p:nvPr/>
            </p:nvSpPr>
            <p:spPr>
              <a:xfrm>
                <a:off x="1445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4" name="Прямокутник 163"/>
            <p:cNvSpPr/>
            <p:nvPr/>
          </p:nvSpPr>
          <p:spPr>
            <a:xfrm>
              <a:off x="5003029" y="7110337"/>
              <a:ext cx="398586" cy="55945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Прямокутник 164"/>
            <p:cNvSpPr/>
            <p:nvPr/>
          </p:nvSpPr>
          <p:spPr>
            <a:xfrm>
              <a:off x="5401616" y="6711592"/>
              <a:ext cx="398585" cy="398744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Прямокутник 165"/>
            <p:cNvSpPr/>
            <p:nvPr/>
          </p:nvSpPr>
          <p:spPr>
            <a:xfrm>
              <a:off x="5800200" y="7669790"/>
              <a:ext cx="398587" cy="398746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96962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2794296" y="66803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28333" y="6778087"/>
            <a:ext cx="3204000" cy="2096094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227561" y="1935014"/>
            <a:ext cx="6480000" cy="2160000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8" name="Прямокутник 157"/>
          <p:cNvSpPr/>
          <p:nvPr/>
        </p:nvSpPr>
        <p:spPr>
          <a:xfrm>
            <a:off x="137895" y="1615211"/>
            <a:ext cx="66713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Use straws and Play-Doh to create a model of a cube.</a:t>
            </a:r>
          </a:p>
        </p:txBody>
      </p:sp>
      <p:sp>
        <p:nvSpPr>
          <p:cNvPr id="52" name="5-Point Star 116"/>
          <p:cNvSpPr/>
          <p:nvPr/>
        </p:nvSpPr>
        <p:spPr>
          <a:xfrm>
            <a:off x="1187704" y="163837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Групувати 54"/>
          <p:cNvGrpSpPr/>
          <p:nvPr/>
        </p:nvGrpSpPr>
        <p:grpSpPr>
          <a:xfrm>
            <a:off x="416360" y="2219919"/>
            <a:ext cx="1620000" cy="1627738"/>
            <a:chOff x="2385795" y="2154205"/>
            <a:chExt cx="822960" cy="805270"/>
          </a:xfrm>
        </p:grpSpPr>
        <p:sp>
          <p:nvSpPr>
            <p:cNvPr id="56" name="Куб 55"/>
            <p:cNvSpPr/>
            <p:nvPr/>
          </p:nvSpPr>
          <p:spPr>
            <a:xfrm>
              <a:off x="2385795" y="2158033"/>
              <a:ext cx="822960" cy="801442"/>
            </a:xfrm>
            <a:prstGeom prst="cube">
              <a:avLst/>
            </a:prstGeom>
            <a:noFill/>
            <a:ln w="19050" cap="flat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57" name="Пряма сполучна лінія 56"/>
            <p:cNvCxnSpPr/>
            <p:nvPr/>
          </p:nvCxnSpPr>
          <p:spPr>
            <a:xfrm flipV="1">
              <a:off x="2385795" y="2754627"/>
              <a:ext cx="205481" cy="198156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8" name="Пряма сполучна лінія 57"/>
            <p:cNvCxnSpPr/>
            <p:nvPr/>
          </p:nvCxnSpPr>
          <p:spPr>
            <a:xfrm>
              <a:off x="2580954" y="2755818"/>
              <a:ext cx="627801" cy="0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9" name="Пряма сполучна лінія 58"/>
            <p:cNvCxnSpPr/>
            <p:nvPr/>
          </p:nvCxnSpPr>
          <p:spPr>
            <a:xfrm flipV="1">
              <a:off x="2591276" y="2154205"/>
              <a:ext cx="0" cy="601613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60" name="Picture 9" descr="A picture containing weapon, brass knucks&#10;&#10;Description automatically generated">
            <a:extLst>
              <a:ext uri="{FF2B5EF4-FFF2-40B4-BE49-F238E27FC236}">
                <a16:creationId xmlns:a16="http://schemas.microsoft.com/office/drawing/2014/main" id="{C263FEF8-65EE-4DC6-84DE-50777CBE04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701" t="61209" r="-1102" b="-186"/>
          <a:stretch/>
        </p:blipFill>
        <p:spPr>
          <a:xfrm>
            <a:off x="5012120" y="2724433"/>
            <a:ext cx="846214" cy="409560"/>
          </a:xfrm>
          <a:prstGeom prst="rect">
            <a:avLst/>
          </a:prstGeom>
        </p:spPr>
      </p:pic>
      <p:grpSp>
        <p:nvGrpSpPr>
          <p:cNvPr id="3" name="Групувати 2"/>
          <p:cNvGrpSpPr/>
          <p:nvPr/>
        </p:nvGrpSpPr>
        <p:grpSpPr>
          <a:xfrm>
            <a:off x="2897195" y="2181797"/>
            <a:ext cx="1485597" cy="1553468"/>
            <a:chOff x="4730069" y="798129"/>
            <a:chExt cx="1485597" cy="1553468"/>
          </a:xfrm>
        </p:grpSpPr>
        <p:pic>
          <p:nvPicPr>
            <p:cNvPr id="61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59899" y="1280152"/>
              <a:ext cx="1455767" cy="1071445"/>
            </a:xfrm>
            <a:prstGeom prst="rect">
              <a:avLst/>
            </a:prstGeom>
          </p:spPr>
        </p:pic>
        <p:pic>
          <p:nvPicPr>
            <p:cNvPr id="62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30069" y="798129"/>
              <a:ext cx="1455767" cy="1071445"/>
            </a:xfrm>
            <a:prstGeom prst="rect">
              <a:avLst/>
            </a:prstGeom>
          </p:spPr>
        </p:pic>
      </p:grpSp>
      <p:sp>
        <p:nvSpPr>
          <p:cNvPr id="64" name="Прямокутник 63"/>
          <p:cNvSpPr/>
          <p:nvPr/>
        </p:nvSpPr>
        <p:spPr>
          <a:xfrm>
            <a:off x="114997" y="4029542"/>
            <a:ext cx="66713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Use straws and Play-Doh to create a model of a prism.</a:t>
            </a:r>
          </a:p>
        </p:txBody>
      </p:sp>
      <p:sp>
        <p:nvSpPr>
          <p:cNvPr id="65" name="Rectangle 33"/>
          <p:cNvSpPr/>
          <p:nvPr/>
        </p:nvSpPr>
        <p:spPr>
          <a:xfrm>
            <a:off x="227561" y="4306206"/>
            <a:ext cx="6480000" cy="2160000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6" name="Групувати 65"/>
          <p:cNvGrpSpPr/>
          <p:nvPr/>
        </p:nvGrpSpPr>
        <p:grpSpPr>
          <a:xfrm>
            <a:off x="576277" y="4511127"/>
            <a:ext cx="1194901" cy="1800000"/>
            <a:chOff x="2385795" y="2158033"/>
            <a:chExt cx="832835" cy="801442"/>
          </a:xfrm>
        </p:grpSpPr>
        <p:sp>
          <p:nvSpPr>
            <p:cNvPr id="67" name="Куб 66"/>
            <p:cNvSpPr/>
            <p:nvPr/>
          </p:nvSpPr>
          <p:spPr>
            <a:xfrm>
              <a:off x="2385795" y="2158033"/>
              <a:ext cx="822960" cy="801442"/>
            </a:xfrm>
            <a:prstGeom prst="cube">
              <a:avLst/>
            </a:prstGeom>
            <a:noFill/>
            <a:ln w="19050" cap="flat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68" name="Пряма сполучна лінія 67"/>
            <p:cNvCxnSpPr/>
            <p:nvPr/>
          </p:nvCxnSpPr>
          <p:spPr>
            <a:xfrm flipV="1">
              <a:off x="2385795" y="2826373"/>
              <a:ext cx="205035" cy="126409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9" name="Пряма сполучна лінія 68"/>
            <p:cNvCxnSpPr/>
            <p:nvPr/>
          </p:nvCxnSpPr>
          <p:spPr>
            <a:xfrm>
              <a:off x="2590829" y="2826373"/>
              <a:ext cx="627801" cy="0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70" name="Пряма сполучна лінія 69"/>
            <p:cNvCxnSpPr/>
            <p:nvPr/>
          </p:nvCxnSpPr>
          <p:spPr>
            <a:xfrm flipH="1" flipV="1">
              <a:off x="2586019" y="2160104"/>
              <a:ext cx="4811" cy="666269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71" name="Picture 9" descr="A picture containing weapon, brass knucks&#10;&#10;Description automatically generated">
            <a:extLst>
              <a:ext uri="{FF2B5EF4-FFF2-40B4-BE49-F238E27FC236}">
                <a16:creationId xmlns:a16="http://schemas.microsoft.com/office/drawing/2014/main" id="{C263FEF8-65EE-4DC6-84DE-50777CBE04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06" t="61209" r="-1102" b="-186"/>
          <a:stretch/>
        </p:blipFill>
        <p:spPr>
          <a:xfrm>
            <a:off x="4726140" y="5206347"/>
            <a:ext cx="1330891" cy="409560"/>
          </a:xfrm>
          <a:prstGeom prst="rect">
            <a:avLst/>
          </a:prstGeom>
        </p:spPr>
      </p:pic>
      <p:grpSp>
        <p:nvGrpSpPr>
          <p:cNvPr id="72" name="Групувати 71"/>
          <p:cNvGrpSpPr/>
          <p:nvPr/>
        </p:nvGrpSpPr>
        <p:grpSpPr>
          <a:xfrm>
            <a:off x="2524572" y="4648932"/>
            <a:ext cx="1485597" cy="1553468"/>
            <a:chOff x="4730069" y="798129"/>
            <a:chExt cx="1485597" cy="1553468"/>
          </a:xfrm>
        </p:grpSpPr>
        <p:pic>
          <p:nvPicPr>
            <p:cNvPr id="73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59899" y="1280152"/>
              <a:ext cx="1455767" cy="1071445"/>
            </a:xfrm>
            <a:prstGeom prst="rect">
              <a:avLst/>
            </a:prstGeom>
          </p:spPr>
        </p:pic>
        <p:pic>
          <p:nvPicPr>
            <p:cNvPr id="74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30069" y="798129"/>
              <a:ext cx="1455767" cy="1071445"/>
            </a:xfrm>
            <a:prstGeom prst="rect">
              <a:avLst/>
            </a:prstGeom>
          </p:spPr>
        </p:pic>
      </p:grpSp>
      <p:grpSp>
        <p:nvGrpSpPr>
          <p:cNvPr id="75" name="Групувати 74"/>
          <p:cNvGrpSpPr/>
          <p:nvPr/>
        </p:nvGrpSpPr>
        <p:grpSpPr>
          <a:xfrm>
            <a:off x="360277" y="7102036"/>
            <a:ext cx="1872000" cy="1398913"/>
            <a:chOff x="509451" y="1106074"/>
            <a:chExt cx="1872000" cy="1398913"/>
          </a:xfrm>
        </p:grpSpPr>
        <p:sp>
          <p:nvSpPr>
            <p:cNvPr id="76" name="Прямокутник 75"/>
            <p:cNvSpPr/>
            <p:nvPr/>
          </p:nvSpPr>
          <p:spPr>
            <a:xfrm>
              <a:off x="509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Прямокутник 76"/>
            <p:cNvSpPr/>
            <p:nvPr/>
          </p:nvSpPr>
          <p:spPr>
            <a:xfrm>
              <a:off x="977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Прямокутник 77"/>
            <p:cNvSpPr/>
            <p:nvPr/>
          </p:nvSpPr>
          <p:spPr>
            <a:xfrm>
              <a:off x="1445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Прямокутник 78"/>
            <p:cNvSpPr/>
            <p:nvPr/>
          </p:nvSpPr>
          <p:spPr>
            <a:xfrm>
              <a:off x="1913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Прямокутник 79"/>
            <p:cNvSpPr/>
            <p:nvPr/>
          </p:nvSpPr>
          <p:spPr>
            <a:xfrm>
              <a:off x="977451" y="1106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Прямокутник 80"/>
            <p:cNvSpPr/>
            <p:nvPr/>
          </p:nvSpPr>
          <p:spPr>
            <a:xfrm>
              <a:off x="977451" y="2036987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" name="Групувати 82"/>
          <p:cNvGrpSpPr/>
          <p:nvPr/>
        </p:nvGrpSpPr>
        <p:grpSpPr>
          <a:xfrm>
            <a:off x="3619737" y="6907515"/>
            <a:ext cx="1761080" cy="1758328"/>
            <a:chOff x="3866536" y="857150"/>
            <a:chExt cx="1761080" cy="1758328"/>
          </a:xfrm>
        </p:grpSpPr>
        <p:sp>
          <p:nvSpPr>
            <p:cNvPr id="84" name="Прямокутник 83"/>
            <p:cNvSpPr/>
            <p:nvPr/>
          </p:nvSpPr>
          <p:spPr>
            <a:xfrm>
              <a:off x="4385816" y="1378045"/>
              <a:ext cx="720000" cy="720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Рівнобедрений трикутник 84"/>
            <p:cNvSpPr/>
            <p:nvPr/>
          </p:nvSpPr>
          <p:spPr>
            <a:xfrm>
              <a:off x="4385815" y="857150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Рівнобедрений трикутник 85"/>
            <p:cNvSpPr/>
            <p:nvPr/>
          </p:nvSpPr>
          <p:spPr>
            <a:xfrm rot="5400000">
              <a:off x="5007211" y="1477641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Рівнобедрений трикутник 86"/>
            <p:cNvSpPr/>
            <p:nvPr/>
          </p:nvSpPr>
          <p:spPr>
            <a:xfrm rot="10800000">
              <a:off x="4385268" y="2093678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Рівнобедрений трикутник 87"/>
            <p:cNvSpPr/>
            <p:nvPr/>
          </p:nvSpPr>
          <p:spPr>
            <a:xfrm rot="16200000">
              <a:off x="3767931" y="1479611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9" name="Групувати 88"/>
          <p:cNvGrpSpPr/>
          <p:nvPr/>
        </p:nvGrpSpPr>
        <p:grpSpPr>
          <a:xfrm>
            <a:off x="5376210" y="7688959"/>
            <a:ext cx="1247198" cy="976884"/>
            <a:chOff x="5389683" y="1872585"/>
            <a:chExt cx="1247198" cy="976884"/>
          </a:xfrm>
        </p:grpSpPr>
        <p:sp>
          <p:nvSpPr>
            <p:cNvPr id="90" name="Рівнобедрений трикутник 89"/>
            <p:cNvSpPr/>
            <p:nvPr/>
          </p:nvSpPr>
          <p:spPr>
            <a:xfrm>
              <a:off x="5389683" y="1935069"/>
              <a:ext cx="793766" cy="914400"/>
            </a:xfrm>
            <a:prstGeom prst="triangle">
              <a:avLst>
                <a:gd name="adj" fmla="val 70571"/>
              </a:avLst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Рівнобедрений трикутник 90"/>
            <p:cNvSpPr/>
            <p:nvPr/>
          </p:nvSpPr>
          <p:spPr>
            <a:xfrm rot="19775374">
              <a:off x="5917670" y="1872585"/>
              <a:ext cx="526260" cy="905398"/>
            </a:xfrm>
            <a:prstGeom prst="triangl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92" name="Пряма сполучна лінія 91"/>
            <p:cNvCxnSpPr>
              <a:stCxn id="91" idx="4"/>
            </p:cNvCxnSpPr>
            <p:nvPr/>
          </p:nvCxnSpPr>
          <p:spPr>
            <a:xfrm flipH="1" flipV="1">
              <a:off x="5810347" y="2563333"/>
              <a:ext cx="826534" cy="19174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93" name="Пряма сполучна лінія 92"/>
            <p:cNvCxnSpPr>
              <a:stCxn id="90" idx="2"/>
            </p:cNvCxnSpPr>
            <p:nvPr/>
          </p:nvCxnSpPr>
          <p:spPr>
            <a:xfrm flipV="1">
              <a:off x="5389683" y="2550862"/>
              <a:ext cx="441605" cy="298607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94" name="Пряма сполучна лінія 93"/>
            <p:cNvCxnSpPr>
              <a:stCxn id="91" idx="0"/>
            </p:cNvCxnSpPr>
            <p:nvPr/>
          </p:nvCxnSpPr>
          <p:spPr>
            <a:xfrm flipH="1">
              <a:off x="5810347" y="1934867"/>
              <a:ext cx="141301" cy="628466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95" name="Групувати 94"/>
          <p:cNvGrpSpPr/>
          <p:nvPr/>
        </p:nvGrpSpPr>
        <p:grpSpPr>
          <a:xfrm>
            <a:off x="2447016" y="7880919"/>
            <a:ext cx="822960" cy="801442"/>
            <a:chOff x="2385795" y="2158033"/>
            <a:chExt cx="822960" cy="801442"/>
          </a:xfrm>
        </p:grpSpPr>
        <p:sp>
          <p:nvSpPr>
            <p:cNvPr id="96" name="Куб 95"/>
            <p:cNvSpPr/>
            <p:nvPr/>
          </p:nvSpPr>
          <p:spPr>
            <a:xfrm>
              <a:off x="2385795" y="2158033"/>
              <a:ext cx="822960" cy="801442"/>
            </a:xfrm>
            <a:prstGeom prst="cub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97" name="Пряма сполучна лінія 96"/>
            <p:cNvCxnSpPr/>
            <p:nvPr/>
          </p:nvCxnSpPr>
          <p:spPr>
            <a:xfrm flipV="1">
              <a:off x="2385795" y="2759646"/>
              <a:ext cx="195159" cy="193136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98" name="Пряма сполучна лінія 97"/>
            <p:cNvCxnSpPr/>
            <p:nvPr/>
          </p:nvCxnSpPr>
          <p:spPr>
            <a:xfrm>
              <a:off x="2580954" y="2755818"/>
              <a:ext cx="627801" cy="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99" name="Пряма сполучна лінія 98"/>
            <p:cNvCxnSpPr/>
            <p:nvPr/>
          </p:nvCxnSpPr>
          <p:spPr>
            <a:xfrm flipV="1">
              <a:off x="2580954" y="2158033"/>
              <a:ext cx="0" cy="601613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00" name="Rectangle 33"/>
          <p:cNvSpPr/>
          <p:nvPr/>
        </p:nvSpPr>
        <p:spPr>
          <a:xfrm>
            <a:off x="3503686" y="6778087"/>
            <a:ext cx="3204000" cy="209419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Прямокутник 105"/>
          <p:cNvSpPr/>
          <p:nvPr/>
        </p:nvSpPr>
        <p:spPr>
          <a:xfrm>
            <a:off x="227561" y="445536"/>
            <a:ext cx="6480000" cy="1165282"/>
          </a:xfrm>
          <a:prstGeom prst="rect">
            <a:avLst/>
          </a:prstGeom>
          <a:noFill/>
          <a:ln w="19050" cap="flat">
            <a:solidFill>
              <a:srgbClr val="0070C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Рисунок 10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59" y="588306"/>
            <a:ext cx="766593" cy="743434"/>
          </a:xfrm>
          <a:prstGeom prst="rect">
            <a:avLst/>
          </a:prstGeom>
        </p:spPr>
      </p:pic>
      <p:pic>
        <p:nvPicPr>
          <p:cNvPr id="109" name="Рисунок 10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414" y="580757"/>
            <a:ext cx="594664" cy="816311"/>
          </a:xfrm>
          <a:prstGeom prst="rect">
            <a:avLst/>
          </a:prstGeom>
        </p:spPr>
      </p:pic>
      <p:pic>
        <p:nvPicPr>
          <p:cNvPr id="112" name="Рисунок 1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938" y="486632"/>
            <a:ext cx="970005" cy="556560"/>
          </a:xfrm>
          <a:prstGeom prst="rect">
            <a:avLst/>
          </a:prstGeom>
        </p:spPr>
      </p:pic>
      <p:pic>
        <p:nvPicPr>
          <p:cNvPr id="123" name="Рисунок 1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472" y="463339"/>
            <a:ext cx="723930" cy="723930"/>
          </a:xfrm>
          <a:prstGeom prst="rect">
            <a:avLst/>
          </a:prstGeom>
        </p:spPr>
      </p:pic>
      <p:sp>
        <p:nvSpPr>
          <p:cNvPr id="132" name="Cube 6"/>
          <p:cNvSpPr/>
          <p:nvPr/>
        </p:nvSpPr>
        <p:spPr>
          <a:xfrm>
            <a:off x="5711922" y="509029"/>
            <a:ext cx="292824" cy="400661"/>
          </a:xfrm>
          <a:prstGeom prst="cube">
            <a:avLst/>
          </a:prstGeom>
          <a:solidFill>
            <a:srgbClr val="DF5AC9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8" name="Групувати 137"/>
          <p:cNvGrpSpPr/>
          <p:nvPr/>
        </p:nvGrpSpPr>
        <p:grpSpPr>
          <a:xfrm flipH="1">
            <a:off x="995600" y="892498"/>
            <a:ext cx="703281" cy="630490"/>
            <a:chOff x="509451" y="1106074"/>
            <a:chExt cx="1872000" cy="1392575"/>
          </a:xfrm>
        </p:grpSpPr>
        <p:sp>
          <p:nvSpPr>
            <p:cNvPr id="139" name="Прямокутник 138"/>
            <p:cNvSpPr/>
            <p:nvPr/>
          </p:nvSpPr>
          <p:spPr>
            <a:xfrm>
              <a:off x="509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Прямокутник 139"/>
            <p:cNvSpPr/>
            <p:nvPr/>
          </p:nvSpPr>
          <p:spPr>
            <a:xfrm>
              <a:off x="977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Прямокутник 140"/>
            <p:cNvSpPr/>
            <p:nvPr/>
          </p:nvSpPr>
          <p:spPr>
            <a:xfrm>
              <a:off x="1445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Прямокутник 141"/>
            <p:cNvSpPr/>
            <p:nvPr/>
          </p:nvSpPr>
          <p:spPr>
            <a:xfrm>
              <a:off x="1913451" y="1574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Прямокутник 142"/>
            <p:cNvSpPr/>
            <p:nvPr/>
          </p:nvSpPr>
          <p:spPr>
            <a:xfrm>
              <a:off x="977451" y="1106074"/>
              <a:ext cx="4680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Прямокутник 143"/>
            <p:cNvSpPr/>
            <p:nvPr/>
          </p:nvSpPr>
          <p:spPr>
            <a:xfrm>
              <a:off x="977450" y="2030648"/>
              <a:ext cx="467999" cy="468001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" name="Групувати 144"/>
          <p:cNvGrpSpPr/>
          <p:nvPr/>
        </p:nvGrpSpPr>
        <p:grpSpPr>
          <a:xfrm>
            <a:off x="2188829" y="925314"/>
            <a:ext cx="586135" cy="607627"/>
            <a:chOff x="3866536" y="857150"/>
            <a:chExt cx="1761080" cy="1758328"/>
          </a:xfrm>
        </p:grpSpPr>
        <p:sp>
          <p:nvSpPr>
            <p:cNvPr id="146" name="Прямокутник 145"/>
            <p:cNvSpPr/>
            <p:nvPr/>
          </p:nvSpPr>
          <p:spPr>
            <a:xfrm>
              <a:off x="4385816" y="1378045"/>
              <a:ext cx="720000" cy="720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Рівнобедрений трикутник 146"/>
            <p:cNvSpPr/>
            <p:nvPr/>
          </p:nvSpPr>
          <p:spPr>
            <a:xfrm>
              <a:off x="4385815" y="857150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Рівнобедрений трикутник 147"/>
            <p:cNvSpPr/>
            <p:nvPr/>
          </p:nvSpPr>
          <p:spPr>
            <a:xfrm rot="5400000">
              <a:off x="5007211" y="1477641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Рівнобедрений трикутник 148"/>
            <p:cNvSpPr/>
            <p:nvPr/>
          </p:nvSpPr>
          <p:spPr>
            <a:xfrm rot="10800000">
              <a:off x="4385268" y="2093678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Рівнобедрений трикутник 149"/>
            <p:cNvSpPr/>
            <p:nvPr/>
          </p:nvSpPr>
          <p:spPr>
            <a:xfrm rot="16200000">
              <a:off x="3767931" y="1479611"/>
              <a:ext cx="719009" cy="521800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" name="Групувати 4"/>
          <p:cNvGrpSpPr/>
          <p:nvPr/>
        </p:nvGrpSpPr>
        <p:grpSpPr>
          <a:xfrm>
            <a:off x="3511561" y="989251"/>
            <a:ext cx="610150" cy="540000"/>
            <a:chOff x="-4715929" y="2391166"/>
            <a:chExt cx="1488878" cy="1490337"/>
          </a:xfrm>
        </p:grpSpPr>
        <p:sp>
          <p:nvSpPr>
            <p:cNvPr id="151" name="Прямокутник 150"/>
            <p:cNvSpPr/>
            <p:nvPr/>
          </p:nvSpPr>
          <p:spPr>
            <a:xfrm>
              <a:off x="-4175929" y="2391166"/>
              <a:ext cx="408878" cy="1490337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Овал 151"/>
            <p:cNvSpPr/>
            <p:nvPr/>
          </p:nvSpPr>
          <p:spPr>
            <a:xfrm>
              <a:off x="-4715929" y="3341503"/>
              <a:ext cx="540000" cy="5400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Овал 152"/>
            <p:cNvSpPr/>
            <p:nvPr/>
          </p:nvSpPr>
          <p:spPr>
            <a:xfrm>
              <a:off x="-3767051" y="2391166"/>
              <a:ext cx="540000" cy="5400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" name="Групувати 6"/>
          <p:cNvGrpSpPr/>
          <p:nvPr/>
        </p:nvGrpSpPr>
        <p:grpSpPr>
          <a:xfrm>
            <a:off x="4743951" y="944816"/>
            <a:ext cx="925655" cy="588125"/>
            <a:chOff x="-6123498" y="4538941"/>
            <a:chExt cx="2612524" cy="2221705"/>
          </a:xfrm>
        </p:grpSpPr>
        <p:grpSp>
          <p:nvGrpSpPr>
            <p:cNvPr id="155" name="Групувати 154"/>
            <p:cNvGrpSpPr/>
            <p:nvPr/>
          </p:nvGrpSpPr>
          <p:grpSpPr>
            <a:xfrm rot="16200000">
              <a:off x="-5932705" y="4970123"/>
              <a:ext cx="2221705" cy="1359341"/>
              <a:chOff x="509451" y="1574074"/>
              <a:chExt cx="1404000" cy="468000"/>
            </a:xfrm>
          </p:grpSpPr>
          <p:sp>
            <p:nvSpPr>
              <p:cNvPr id="159" name="Прямокутник 158"/>
              <p:cNvSpPr/>
              <p:nvPr/>
            </p:nvSpPr>
            <p:spPr>
              <a:xfrm>
                <a:off x="509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Прямокутник 159"/>
              <p:cNvSpPr/>
              <p:nvPr/>
            </p:nvSpPr>
            <p:spPr>
              <a:xfrm>
                <a:off x="977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Прямокутник 160"/>
              <p:cNvSpPr/>
              <p:nvPr/>
            </p:nvSpPr>
            <p:spPr>
              <a:xfrm>
                <a:off x="1445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6" name="Рівнобедрений трикутник 155"/>
            <p:cNvSpPr/>
            <p:nvPr/>
          </p:nvSpPr>
          <p:spPr>
            <a:xfrm rot="5400000">
              <a:off x="-4196862" y="5334189"/>
              <a:ext cx="740568" cy="631209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Рівнобедрений трикутник 156"/>
            <p:cNvSpPr/>
            <p:nvPr/>
          </p:nvSpPr>
          <p:spPr>
            <a:xfrm rot="16200000">
              <a:off x="-6184181" y="5340192"/>
              <a:ext cx="740568" cy="619201"/>
            </a:xfrm>
            <a:prstGeom prst="triangl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" name="Групувати 161"/>
          <p:cNvGrpSpPr/>
          <p:nvPr/>
        </p:nvGrpSpPr>
        <p:grpSpPr>
          <a:xfrm>
            <a:off x="5915345" y="854275"/>
            <a:ext cx="715206" cy="726363"/>
            <a:chOff x="5003029" y="6711592"/>
            <a:chExt cx="1594344" cy="1356944"/>
          </a:xfrm>
        </p:grpSpPr>
        <p:grpSp>
          <p:nvGrpSpPr>
            <p:cNvPr id="163" name="Групувати 162"/>
            <p:cNvGrpSpPr/>
            <p:nvPr/>
          </p:nvGrpSpPr>
          <p:grpSpPr>
            <a:xfrm>
              <a:off x="5401616" y="7110337"/>
              <a:ext cx="1195757" cy="559453"/>
              <a:chOff x="509451" y="1574074"/>
              <a:chExt cx="1404000" cy="468000"/>
            </a:xfrm>
          </p:grpSpPr>
          <p:sp>
            <p:nvSpPr>
              <p:cNvPr id="167" name="Прямокутник 166"/>
              <p:cNvSpPr/>
              <p:nvPr/>
            </p:nvSpPr>
            <p:spPr>
              <a:xfrm>
                <a:off x="509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8" name="Прямокутник 167"/>
              <p:cNvSpPr/>
              <p:nvPr/>
            </p:nvSpPr>
            <p:spPr>
              <a:xfrm>
                <a:off x="977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Прямокутник 168"/>
              <p:cNvSpPr/>
              <p:nvPr/>
            </p:nvSpPr>
            <p:spPr>
              <a:xfrm>
                <a:off x="1445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4" name="Прямокутник 163"/>
            <p:cNvSpPr/>
            <p:nvPr/>
          </p:nvSpPr>
          <p:spPr>
            <a:xfrm>
              <a:off x="5003029" y="7110337"/>
              <a:ext cx="398586" cy="55945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Прямокутник 164"/>
            <p:cNvSpPr/>
            <p:nvPr/>
          </p:nvSpPr>
          <p:spPr>
            <a:xfrm>
              <a:off x="5401616" y="6711592"/>
              <a:ext cx="398585" cy="398744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Прямокутник 165"/>
            <p:cNvSpPr/>
            <p:nvPr/>
          </p:nvSpPr>
          <p:spPr>
            <a:xfrm>
              <a:off x="5800200" y="7669790"/>
              <a:ext cx="398587" cy="398746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1" name="Прямокутник 100"/>
          <p:cNvSpPr/>
          <p:nvPr/>
        </p:nvSpPr>
        <p:spPr>
          <a:xfrm>
            <a:off x="145052" y="6483647"/>
            <a:ext cx="66354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Which 3D shapes represent these nets?</a:t>
            </a:r>
          </a:p>
        </p:txBody>
      </p:sp>
    </p:spTree>
    <p:extLst>
      <p:ext uri="{BB962C8B-B14F-4D97-AF65-F5344CB8AC3E}">
        <p14:creationId xmlns:p14="http://schemas.microsoft.com/office/powerpoint/2010/main" val="407166893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grpSp>
        <p:nvGrpSpPr>
          <p:cNvPr id="94" name="Group 114"/>
          <p:cNvGrpSpPr/>
          <p:nvPr/>
        </p:nvGrpSpPr>
        <p:grpSpPr>
          <a:xfrm>
            <a:off x="1187704" y="163836"/>
            <a:ext cx="389820" cy="171412"/>
            <a:chOff x="1235681" y="158438"/>
            <a:chExt cx="389820" cy="171412"/>
          </a:xfrm>
        </p:grpSpPr>
        <p:sp>
          <p:nvSpPr>
            <p:cNvPr id="96" name="5-Point Star 116"/>
            <p:cNvSpPr/>
            <p:nvPr/>
          </p:nvSpPr>
          <p:spPr>
            <a:xfrm>
              <a:off x="123568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5-Point Star 117"/>
            <p:cNvSpPr/>
            <p:nvPr/>
          </p:nvSpPr>
          <p:spPr>
            <a:xfrm>
              <a:off x="1439350" y="158438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33"/>
          <p:cNvSpPr/>
          <p:nvPr/>
        </p:nvSpPr>
        <p:spPr>
          <a:xfrm>
            <a:off x="212835" y="7262785"/>
            <a:ext cx="3204000" cy="166427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33"/>
          <p:cNvSpPr/>
          <p:nvPr/>
        </p:nvSpPr>
        <p:spPr>
          <a:xfrm>
            <a:off x="3488188" y="7262785"/>
            <a:ext cx="3204000" cy="166237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Групувати 7"/>
          <p:cNvGrpSpPr/>
          <p:nvPr/>
        </p:nvGrpSpPr>
        <p:grpSpPr>
          <a:xfrm rot="16200000">
            <a:off x="341884" y="7366130"/>
            <a:ext cx="1488878" cy="1490337"/>
            <a:chOff x="297488" y="7221605"/>
            <a:chExt cx="1488878" cy="1490337"/>
          </a:xfrm>
        </p:grpSpPr>
        <p:sp>
          <p:nvSpPr>
            <p:cNvPr id="11" name="Прямокутник 10"/>
            <p:cNvSpPr/>
            <p:nvPr/>
          </p:nvSpPr>
          <p:spPr>
            <a:xfrm>
              <a:off x="837488" y="7221605"/>
              <a:ext cx="408878" cy="1490337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297488" y="8171942"/>
              <a:ext cx="540000" cy="5400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>
              <a:off x="1246366" y="7221605"/>
              <a:ext cx="540000" cy="5400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" name="Групувати 28"/>
          <p:cNvGrpSpPr/>
          <p:nvPr/>
        </p:nvGrpSpPr>
        <p:grpSpPr>
          <a:xfrm>
            <a:off x="3645399" y="7528892"/>
            <a:ext cx="1566865" cy="1242647"/>
            <a:chOff x="7511110" y="4799143"/>
            <a:chExt cx="1566865" cy="1242647"/>
          </a:xfrm>
        </p:grpSpPr>
        <p:cxnSp>
          <p:nvCxnSpPr>
            <p:cNvPr id="30" name="Пряма сполучна лінія 29"/>
            <p:cNvCxnSpPr/>
            <p:nvPr/>
          </p:nvCxnSpPr>
          <p:spPr>
            <a:xfrm flipV="1">
              <a:off x="7745930" y="5786527"/>
              <a:ext cx="289121" cy="255263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1" name="Пряма сполучна лінія 30"/>
            <p:cNvCxnSpPr/>
            <p:nvPr/>
          </p:nvCxnSpPr>
          <p:spPr>
            <a:xfrm flipH="1" flipV="1">
              <a:off x="8788853" y="4799143"/>
              <a:ext cx="289122" cy="252648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2" name="Пряма сполучна лінія 31"/>
            <p:cNvCxnSpPr/>
            <p:nvPr/>
          </p:nvCxnSpPr>
          <p:spPr>
            <a:xfrm flipV="1">
              <a:off x="8035051" y="5049955"/>
              <a:ext cx="0" cy="744396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3" name="Пряма сполучна лінія 32"/>
            <p:cNvCxnSpPr/>
            <p:nvPr/>
          </p:nvCxnSpPr>
          <p:spPr>
            <a:xfrm flipV="1">
              <a:off x="7513622" y="5046904"/>
              <a:ext cx="1564287" cy="7994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4" name="Пряма сполучна лінія 33"/>
            <p:cNvCxnSpPr/>
            <p:nvPr/>
          </p:nvCxnSpPr>
          <p:spPr>
            <a:xfrm flipV="1">
              <a:off x="8557818" y="4804352"/>
              <a:ext cx="232308" cy="247439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5" name="Пряма сполучна лінія 34"/>
            <p:cNvCxnSpPr/>
            <p:nvPr/>
          </p:nvCxnSpPr>
          <p:spPr>
            <a:xfrm flipH="1" flipV="1">
              <a:off x="9077908" y="5049955"/>
              <a:ext cx="1" cy="73164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6" name="Пряма сполучна лінія 35"/>
            <p:cNvCxnSpPr/>
            <p:nvPr/>
          </p:nvCxnSpPr>
          <p:spPr>
            <a:xfrm flipV="1">
              <a:off x="7513622" y="5049955"/>
              <a:ext cx="0" cy="744396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7" name="Пряма сполучна лінія 36"/>
            <p:cNvCxnSpPr/>
            <p:nvPr/>
          </p:nvCxnSpPr>
          <p:spPr>
            <a:xfrm flipH="1" flipV="1">
              <a:off x="7511110" y="5786554"/>
              <a:ext cx="232308" cy="247439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8" name="Пряма сполучна лінія 37"/>
            <p:cNvCxnSpPr/>
            <p:nvPr/>
          </p:nvCxnSpPr>
          <p:spPr>
            <a:xfrm flipV="1">
              <a:off x="8556480" y="5049955"/>
              <a:ext cx="0" cy="744396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9" name="Пряма сполучна лінія 38"/>
            <p:cNvCxnSpPr/>
            <p:nvPr/>
          </p:nvCxnSpPr>
          <p:spPr>
            <a:xfrm flipV="1">
              <a:off x="7513622" y="5782530"/>
              <a:ext cx="1564287" cy="7994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0" name="Прямокутник 39"/>
          <p:cNvSpPr/>
          <p:nvPr/>
        </p:nvSpPr>
        <p:spPr>
          <a:xfrm>
            <a:off x="212835" y="830017"/>
            <a:ext cx="38077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Make a 3D shape using Play-Doh/clay/</a:t>
            </a:r>
            <a:r>
              <a:rPr lang="en-US" sz="1200" dirty="0" err="1">
                <a:latin typeface="Sassoon Infant Std" panose="020B0503020103030203"/>
              </a:rPr>
              <a:t>plasticine</a:t>
            </a:r>
            <a:r>
              <a:rPr lang="en-US" sz="1200" dirty="0">
                <a:latin typeface="Sassoon Infant Std" panose="020B0503020103030203"/>
              </a:rPr>
              <a:t>/</a:t>
            </a:r>
            <a:r>
              <a:rPr lang="en-US" sz="1200" dirty="0" err="1">
                <a:latin typeface="Sassoon Infant Std" panose="020B0503020103030203"/>
              </a:rPr>
              <a:t>polydron</a:t>
            </a:r>
            <a:r>
              <a:rPr lang="en-US" sz="1200" dirty="0">
                <a:latin typeface="Sassoon Infant Std" panose="020B0503020103030203"/>
              </a:rPr>
              <a:t>.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Make a different one to your partner.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Write down the similarities and differences between them.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Discuss what the properties of each shape are.</a:t>
            </a:r>
          </a:p>
        </p:txBody>
      </p:sp>
      <p:sp>
        <p:nvSpPr>
          <p:cNvPr id="2" name="Округлений прямокутник 1"/>
          <p:cNvSpPr/>
          <p:nvPr/>
        </p:nvSpPr>
        <p:spPr>
          <a:xfrm>
            <a:off x="212835" y="541306"/>
            <a:ext cx="6479353" cy="1354950"/>
          </a:xfrm>
          <a:prstGeom prst="roundRect">
            <a:avLst/>
          </a:prstGeom>
          <a:noFill/>
          <a:ln w="12700" cap="flat">
            <a:solidFill>
              <a:srgbClr val="4472C4"/>
            </a:solidFill>
            <a:prstDash val="sysDot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36174"/>
              </p:ext>
            </p:extLst>
          </p:nvPr>
        </p:nvGraphicFramePr>
        <p:xfrm>
          <a:off x="4167695" y="678687"/>
          <a:ext cx="2316564" cy="10826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8282">
                  <a:extLst>
                    <a:ext uri="{9D8B030D-6E8A-4147-A177-3AD203B41FA5}">
                      <a16:colId xmlns:a16="http://schemas.microsoft.com/office/drawing/2014/main" val="34938691"/>
                    </a:ext>
                  </a:extLst>
                </a:gridCol>
                <a:gridCol w="1158282">
                  <a:extLst>
                    <a:ext uri="{9D8B030D-6E8A-4147-A177-3AD203B41FA5}">
                      <a16:colId xmlns:a16="http://schemas.microsoft.com/office/drawing/2014/main" val="3267142718"/>
                    </a:ext>
                  </a:extLst>
                </a:gridCol>
              </a:tblGrid>
              <a:tr h="4294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Similarities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Differences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619951"/>
                  </a:ext>
                </a:extLst>
              </a:tr>
              <a:tr h="653201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842009"/>
                  </a:ext>
                </a:extLst>
              </a:tr>
            </a:tbl>
          </a:graphicData>
        </a:graphic>
      </p:graphicFrame>
      <p:sp>
        <p:nvSpPr>
          <p:cNvPr id="43" name="Rectangle 33"/>
          <p:cNvSpPr/>
          <p:nvPr/>
        </p:nvSpPr>
        <p:spPr>
          <a:xfrm>
            <a:off x="203296" y="2156728"/>
            <a:ext cx="6480000" cy="1638879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Прямокутник 43"/>
          <p:cNvSpPr/>
          <p:nvPr/>
        </p:nvSpPr>
        <p:spPr>
          <a:xfrm>
            <a:off x="113630" y="1912110"/>
            <a:ext cx="66713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Use straws and Play-Doh to create a model of a cube.</a:t>
            </a:r>
          </a:p>
        </p:txBody>
      </p:sp>
      <p:grpSp>
        <p:nvGrpSpPr>
          <p:cNvPr id="51" name="Групувати 50"/>
          <p:cNvGrpSpPr/>
          <p:nvPr/>
        </p:nvGrpSpPr>
        <p:grpSpPr>
          <a:xfrm>
            <a:off x="2794296" y="2189109"/>
            <a:ext cx="1485597" cy="1553468"/>
            <a:chOff x="4730069" y="798129"/>
            <a:chExt cx="1485597" cy="1553468"/>
          </a:xfrm>
        </p:grpSpPr>
        <p:pic>
          <p:nvPicPr>
            <p:cNvPr id="52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59899" y="1280152"/>
              <a:ext cx="1455767" cy="1071445"/>
            </a:xfrm>
            <a:prstGeom prst="rect">
              <a:avLst/>
            </a:prstGeom>
          </p:spPr>
        </p:pic>
        <p:pic>
          <p:nvPicPr>
            <p:cNvPr id="53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30069" y="798129"/>
              <a:ext cx="1455767" cy="1071445"/>
            </a:xfrm>
            <a:prstGeom prst="rect">
              <a:avLst/>
            </a:prstGeom>
          </p:spPr>
        </p:pic>
      </p:grpSp>
      <p:pic>
        <p:nvPicPr>
          <p:cNvPr id="55" name="Picture 9" descr="A picture containing weapon, brass knucks&#10;&#10;Description automatically generated">
            <a:extLst>
              <a:ext uri="{FF2B5EF4-FFF2-40B4-BE49-F238E27FC236}">
                <a16:creationId xmlns:a16="http://schemas.microsoft.com/office/drawing/2014/main" id="{C263FEF8-65EE-4DC6-84DE-50777CBE04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06" t="61209" r="-1102" b="-186"/>
          <a:stretch/>
        </p:blipFill>
        <p:spPr>
          <a:xfrm>
            <a:off x="4923142" y="2692358"/>
            <a:ext cx="1330891" cy="409560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89" y="2150143"/>
            <a:ext cx="1809430" cy="1595318"/>
          </a:xfrm>
          <a:prstGeom prst="rect">
            <a:avLst/>
          </a:prstGeom>
        </p:spPr>
      </p:pic>
      <p:sp>
        <p:nvSpPr>
          <p:cNvPr id="58" name="Rectangle 33"/>
          <p:cNvSpPr/>
          <p:nvPr/>
        </p:nvSpPr>
        <p:spPr>
          <a:xfrm>
            <a:off x="212835" y="5783539"/>
            <a:ext cx="3204000" cy="1444335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Rectangle 33"/>
          <p:cNvSpPr/>
          <p:nvPr/>
        </p:nvSpPr>
        <p:spPr>
          <a:xfrm>
            <a:off x="3488188" y="5783539"/>
            <a:ext cx="3204000" cy="1444335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Групувати 3"/>
          <p:cNvGrpSpPr/>
          <p:nvPr/>
        </p:nvGrpSpPr>
        <p:grpSpPr>
          <a:xfrm>
            <a:off x="395263" y="5925369"/>
            <a:ext cx="1552550" cy="1017555"/>
            <a:chOff x="643440" y="4879176"/>
            <a:chExt cx="1248316" cy="784186"/>
          </a:xfrm>
        </p:grpSpPr>
        <p:grpSp>
          <p:nvGrpSpPr>
            <p:cNvPr id="59" name="Групувати 58"/>
            <p:cNvGrpSpPr/>
            <p:nvPr/>
          </p:nvGrpSpPr>
          <p:grpSpPr>
            <a:xfrm>
              <a:off x="643440" y="5037269"/>
              <a:ext cx="1248316" cy="468081"/>
              <a:chOff x="817651" y="1574074"/>
              <a:chExt cx="1248316" cy="468081"/>
            </a:xfrm>
          </p:grpSpPr>
          <p:sp>
            <p:nvSpPr>
              <p:cNvPr id="60" name="Прямокутник 59"/>
              <p:cNvSpPr/>
              <p:nvPr/>
            </p:nvSpPr>
            <p:spPr>
              <a:xfrm>
                <a:off x="817651" y="1574074"/>
                <a:ext cx="1598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Прямокутник 60"/>
              <p:cNvSpPr/>
              <p:nvPr/>
            </p:nvSpPr>
            <p:spPr>
              <a:xfrm>
                <a:off x="977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Прямокутник 61"/>
              <p:cNvSpPr/>
              <p:nvPr/>
            </p:nvSpPr>
            <p:spPr>
              <a:xfrm>
                <a:off x="1445451" y="1574074"/>
                <a:ext cx="1598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Прямокутник 62"/>
              <p:cNvSpPr/>
              <p:nvPr/>
            </p:nvSpPr>
            <p:spPr>
              <a:xfrm>
                <a:off x="1597967" y="1574155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4" name="Прямокутник 83"/>
            <p:cNvSpPr/>
            <p:nvPr/>
          </p:nvSpPr>
          <p:spPr>
            <a:xfrm rot="5400000">
              <a:off x="955640" y="4725076"/>
              <a:ext cx="1598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Прямокутник 84"/>
            <p:cNvSpPr/>
            <p:nvPr/>
          </p:nvSpPr>
          <p:spPr>
            <a:xfrm rot="5400000">
              <a:off x="956490" y="5349462"/>
              <a:ext cx="1598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" name="Rectangle 33"/>
          <p:cNvSpPr/>
          <p:nvPr/>
        </p:nvSpPr>
        <p:spPr>
          <a:xfrm>
            <a:off x="203296" y="3910808"/>
            <a:ext cx="6480000" cy="1638879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2" name="Групувати 91"/>
          <p:cNvGrpSpPr/>
          <p:nvPr/>
        </p:nvGrpSpPr>
        <p:grpSpPr>
          <a:xfrm>
            <a:off x="2794296" y="3943189"/>
            <a:ext cx="1485597" cy="1553468"/>
            <a:chOff x="4730069" y="798129"/>
            <a:chExt cx="1485597" cy="1553468"/>
          </a:xfrm>
        </p:grpSpPr>
        <p:pic>
          <p:nvPicPr>
            <p:cNvPr id="93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59899" y="1280152"/>
              <a:ext cx="1455767" cy="1071445"/>
            </a:xfrm>
            <a:prstGeom prst="rect">
              <a:avLst/>
            </a:prstGeom>
          </p:spPr>
        </p:pic>
        <p:pic>
          <p:nvPicPr>
            <p:cNvPr id="95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30069" y="798129"/>
              <a:ext cx="1455767" cy="1071445"/>
            </a:xfrm>
            <a:prstGeom prst="rect">
              <a:avLst/>
            </a:prstGeom>
          </p:spPr>
        </p:pic>
      </p:grpSp>
      <p:pic>
        <p:nvPicPr>
          <p:cNvPr id="98" name="Picture 9" descr="A picture containing weapon, brass knucks&#10;&#10;Description automatically generated">
            <a:extLst>
              <a:ext uri="{FF2B5EF4-FFF2-40B4-BE49-F238E27FC236}">
                <a16:creationId xmlns:a16="http://schemas.microsoft.com/office/drawing/2014/main" id="{C263FEF8-65EE-4DC6-84DE-50777CBE04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06" t="61209" r="-1102" b="-186"/>
          <a:stretch/>
        </p:blipFill>
        <p:spPr>
          <a:xfrm>
            <a:off x="4923142" y="4446438"/>
            <a:ext cx="1330891" cy="409560"/>
          </a:xfrm>
          <a:prstGeom prst="rect">
            <a:avLst/>
          </a:prstGeom>
        </p:spPr>
      </p:pic>
      <p:grpSp>
        <p:nvGrpSpPr>
          <p:cNvPr id="42" name="Групувати 41"/>
          <p:cNvGrpSpPr/>
          <p:nvPr/>
        </p:nvGrpSpPr>
        <p:grpSpPr>
          <a:xfrm>
            <a:off x="3647911" y="5770260"/>
            <a:ext cx="1584204" cy="1386235"/>
            <a:chOff x="3385653" y="6029481"/>
            <a:chExt cx="1584204" cy="1386235"/>
          </a:xfrm>
        </p:grpSpPr>
        <p:sp>
          <p:nvSpPr>
            <p:cNvPr id="100" name="Рівнобедрений трикутник 99"/>
            <p:cNvSpPr/>
            <p:nvPr/>
          </p:nvSpPr>
          <p:spPr>
            <a:xfrm rot="3559721">
              <a:off x="4345884" y="5950057"/>
              <a:ext cx="544550" cy="703397"/>
            </a:xfrm>
            <a:prstGeom prst="triangl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Рівнобедрений трикутник 100"/>
            <p:cNvSpPr/>
            <p:nvPr/>
          </p:nvSpPr>
          <p:spPr>
            <a:xfrm rot="10800000">
              <a:off x="3899914" y="6712319"/>
              <a:ext cx="544550" cy="703397"/>
            </a:xfrm>
            <a:prstGeom prst="triangl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Рівнобедрений трикутник 101"/>
            <p:cNvSpPr/>
            <p:nvPr/>
          </p:nvSpPr>
          <p:spPr>
            <a:xfrm rot="18019631">
              <a:off x="3465077" y="5952893"/>
              <a:ext cx="544550" cy="703397"/>
            </a:xfrm>
            <a:prstGeom prst="triangl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10" name="Рисунок 10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7" t="55475" r="53835" b="33529"/>
          <a:stretch/>
        </p:blipFill>
        <p:spPr>
          <a:xfrm>
            <a:off x="403614" y="4034943"/>
            <a:ext cx="1583845" cy="1372665"/>
          </a:xfrm>
          <a:prstGeom prst="rect">
            <a:avLst/>
          </a:prstGeom>
        </p:spPr>
      </p:pic>
      <p:sp>
        <p:nvSpPr>
          <p:cNvPr id="115" name="Прямокутник 114"/>
          <p:cNvSpPr/>
          <p:nvPr/>
        </p:nvSpPr>
        <p:spPr>
          <a:xfrm>
            <a:off x="132814" y="5539108"/>
            <a:ext cx="66354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Which 3D shape represent these nets?</a:t>
            </a:r>
          </a:p>
        </p:txBody>
      </p:sp>
    </p:spTree>
    <p:extLst>
      <p:ext uri="{BB962C8B-B14F-4D97-AF65-F5344CB8AC3E}">
        <p14:creationId xmlns:p14="http://schemas.microsoft.com/office/powerpoint/2010/main" val="233116659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2794296" y="66803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grpSp>
        <p:nvGrpSpPr>
          <p:cNvPr id="94" name="Group 114"/>
          <p:cNvGrpSpPr/>
          <p:nvPr/>
        </p:nvGrpSpPr>
        <p:grpSpPr>
          <a:xfrm>
            <a:off x="1187704" y="163836"/>
            <a:ext cx="389820" cy="171412"/>
            <a:chOff x="1235681" y="158438"/>
            <a:chExt cx="389820" cy="171412"/>
          </a:xfrm>
        </p:grpSpPr>
        <p:sp>
          <p:nvSpPr>
            <p:cNvPr id="96" name="5-Point Star 116"/>
            <p:cNvSpPr/>
            <p:nvPr/>
          </p:nvSpPr>
          <p:spPr>
            <a:xfrm>
              <a:off x="123568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5-Point Star 117"/>
            <p:cNvSpPr/>
            <p:nvPr/>
          </p:nvSpPr>
          <p:spPr>
            <a:xfrm>
              <a:off x="1439350" y="158438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33"/>
          <p:cNvSpPr/>
          <p:nvPr/>
        </p:nvSpPr>
        <p:spPr>
          <a:xfrm>
            <a:off x="212835" y="7262785"/>
            <a:ext cx="3204000" cy="166427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33"/>
          <p:cNvSpPr/>
          <p:nvPr/>
        </p:nvSpPr>
        <p:spPr>
          <a:xfrm>
            <a:off x="3488188" y="7262785"/>
            <a:ext cx="3204000" cy="166237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Групувати 7"/>
          <p:cNvGrpSpPr/>
          <p:nvPr/>
        </p:nvGrpSpPr>
        <p:grpSpPr>
          <a:xfrm rot="16200000">
            <a:off x="341884" y="7366130"/>
            <a:ext cx="1488878" cy="1490337"/>
            <a:chOff x="297488" y="7221605"/>
            <a:chExt cx="1488878" cy="1490337"/>
          </a:xfrm>
        </p:grpSpPr>
        <p:sp>
          <p:nvSpPr>
            <p:cNvPr id="11" name="Прямокутник 10"/>
            <p:cNvSpPr/>
            <p:nvPr/>
          </p:nvSpPr>
          <p:spPr>
            <a:xfrm>
              <a:off x="837488" y="7221605"/>
              <a:ext cx="408878" cy="1490337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297488" y="8171942"/>
              <a:ext cx="540000" cy="5400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>
              <a:off x="1246366" y="7221605"/>
              <a:ext cx="540000" cy="5400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Групувати 13"/>
          <p:cNvGrpSpPr/>
          <p:nvPr/>
        </p:nvGrpSpPr>
        <p:grpSpPr>
          <a:xfrm rot="16200000">
            <a:off x="2361099" y="7637876"/>
            <a:ext cx="599800" cy="1024680"/>
            <a:chOff x="7935132" y="5103382"/>
            <a:chExt cx="751668" cy="1348594"/>
          </a:xfrm>
        </p:grpSpPr>
        <p:sp>
          <p:nvSpPr>
            <p:cNvPr id="15" name="Овал 14"/>
            <p:cNvSpPr/>
            <p:nvPr/>
          </p:nvSpPr>
          <p:spPr>
            <a:xfrm>
              <a:off x="7935132" y="5103382"/>
              <a:ext cx="751668" cy="421974"/>
            </a:xfrm>
            <a:prstGeom prst="ellips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7935132" y="6030002"/>
              <a:ext cx="751668" cy="421974"/>
            </a:xfrm>
            <a:prstGeom prst="ellips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7" name="Пряма сполучна лінія 16"/>
            <p:cNvCxnSpPr>
              <a:stCxn id="15" idx="2"/>
              <a:endCxn id="16" idx="2"/>
            </p:cNvCxnSpPr>
            <p:nvPr/>
          </p:nvCxnSpPr>
          <p:spPr>
            <a:xfrm>
              <a:off x="7935132" y="5314369"/>
              <a:ext cx="0" cy="92662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8" name="Пряма сполучна лінія 17"/>
            <p:cNvCxnSpPr/>
            <p:nvPr/>
          </p:nvCxnSpPr>
          <p:spPr>
            <a:xfrm>
              <a:off x="8686800" y="5337382"/>
              <a:ext cx="0" cy="92662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9" name="Групувати 18"/>
          <p:cNvGrpSpPr/>
          <p:nvPr/>
        </p:nvGrpSpPr>
        <p:grpSpPr>
          <a:xfrm>
            <a:off x="5660637" y="7824102"/>
            <a:ext cx="560428" cy="991835"/>
            <a:chOff x="3982545" y="7834357"/>
            <a:chExt cx="560428" cy="991835"/>
          </a:xfrm>
        </p:grpSpPr>
        <p:cxnSp>
          <p:nvCxnSpPr>
            <p:cNvPr id="20" name="Пряма сполучна лінія 19"/>
            <p:cNvCxnSpPr/>
            <p:nvPr/>
          </p:nvCxnSpPr>
          <p:spPr>
            <a:xfrm flipV="1">
              <a:off x="4216126" y="8574926"/>
              <a:ext cx="326847" cy="251266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1" name="Пряма сполучна лінія 20"/>
            <p:cNvCxnSpPr/>
            <p:nvPr/>
          </p:nvCxnSpPr>
          <p:spPr>
            <a:xfrm flipV="1">
              <a:off x="4216125" y="7839299"/>
              <a:ext cx="326848" cy="255251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2" name="Пряма сполучна лінія 21"/>
            <p:cNvCxnSpPr/>
            <p:nvPr/>
          </p:nvCxnSpPr>
          <p:spPr>
            <a:xfrm flipV="1">
              <a:off x="4542973" y="7834357"/>
              <a:ext cx="0" cy="744396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3" name="Пряма сполучна лінія 22"/>
            <p:cNvCxnSpPr/>
            <p:nvPr/>
          </p:nvCxnSpPr>
          <p:spPr>
            <a:xfrm flipV="1">
              <a:off x="3983818" y="7839298"/>
              <a:ext cx="555412" cy="1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4" name="Пряма сполучна лінія 23"/>
            <p:cNvCxnSpPr/>
            <p:nvPr/>
          </p:nvCxnSpPr>
          <p:spPr>
            <a:xfrm flipH="1" flipV="1">
              <a:off x="3983818" y="7841903"/>
              <a:ext cx="232308" cy="247439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5" name="Пряма сполучна лінія 24"/>
            <p:cNvCxnSpPr/>
            <p:nvPr/>
          </p:nvCxnSpPr>
          <p:spPr>
            <a:xfrm flipH="1" flipV="1">
              <a:off x="4216125" y="8094550"/>
              <a:ext cx="1" cy="731642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6" name="Пряма сполучна лінія 25"/>
            <p:cNvCxnSpPr/>
            <p:nvPr/>
          </p:nvCxnSpPr>
          <p:spPr>
            <a:xfrm flipV="1">
              <a:off x="3983818" y="7834357"/>
              <a:ext cx="0" cy="744396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7" name="Пряма сполучна лінія 26"/>
            <p:cNvCxnSpPr/>
            <p:nvPr/>
          </p:nvCxnSpPr>
          <p:spPr>
            <a:xfrm flipH="1" flipV="1">
              <a:off x="3982545" y="8578753"/>
              <a:ext cx="232308" cy="247439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8" name="Пряма сполучна лінія 27"/>
            <p:cNvCxnSpPr/>
            <p:nvPr/>
          </p:nvCxnSpPr>
          <p:spPr>
            <a:xfrm flipV="1">
              <a:off x="3987561" y="8578447"/>
              <a:ext cx="555412" cy="1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29" name="Групувати 28"/>
          <p:cNvGrpSpPr/>
          <p:nvPr/>
        </p:nvGrpSpPr>
        <p:grpSpPr>
          <a:xfrm>
            <a:off x="3645399" y="7528892"/>
            <a:ext cx="1566865" cy="1242647"/>
            <a:chOff x="7511110" y="4799143"/>
            <a:chExt cx="1566865" cy="1242647"/>
          </a:xfrm>
        </p:grpSpPr>
        <p:cxnSp>
          <p:nvCxnSpPr>
            <p:cNvPr id="30" name="Пряма сполучна лінія 29"/>
            <p:cNvCxnSpPr/>
            <p:nvPr/>
          </p:nvCxnSpPr>
          <p:spPr>
            <a:xfrm flipV="1">
              <a:off x="7745930" y="5786527"/>
              <a:ext cx="289121" cy="255263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1" name="Пряма сполучна лінія 30"/>
            <p:cNvCxnSpPr/>
            <p:nvPr/>
          </p:nvCxnSpPr>
          <p:spPr>
            <a:xfrm flipH="1" flipV="1">
              <a:off x="8788853" y="4799143"/>
              <a:ext cx="289122" cy="252648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2" name="Пряма сполучна лінія 31"/>
            <p:cNvCxnSpPr/>
            <p:nvPr/>
          </p:nvCxnSpPr>
          <p:spPr>
            <a:xfrm flipV="1">
              <a:off x="8035051" y="5049955"/>
              <a:ext cx="0" cy="744396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3" name="Пряма сполучна лінія 32"/>
            <p:cNvCxnSpPr/>
            <p:nvPr/>
          </p:nvCxnSpPr>
          <p:spPr>
            <a:xfrm flipV="1">
              <a:off x="7513622" y="5046904"/>
              <a:ext cx="1564287" cy="7994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4" name="Пряма сполучна лінія 33"/>
            <p:cNvCxnSpPr/>
            <p:nvPr/>
          </p:nvCxnSpPr>
          <p:spPr>
            <a:xfrm flipV="1">
              <a:off x="8557818" y="4804352"/>
              <a:ext cx="232308" cy="247439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5" name="Пряма сполучна лінія 34"/>
            <p:cNvCxnSpPr/>
            <p:nvPr/>
          </p:nvCxnSpPr>
          <p:spPr>
            <a:xfrm flipH="1" flipV="1">
              <a:off x="9077908" y="5049955"/>
              <a:ext cx="1" cy="73164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6" name="Пряма сполучна лінія 35"/>
            <p:cNvCxnSpPr/>
            <p:nvPr/>
          </p:nvCxnSpPr>
          <p:spPr>
            <a:xfrm flipV="1">
              <a:off x="7513622" y="5049955"/>
              <a:ext cx="0" cy="744396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7" name="Пряма сполучна лінія 36"/>
            <p:cNvCxnSpPr/>
            <p:nvPr/>
          </p:nvCxnSpPr>
          <p:spPr>
            <a:xfrm flipH="1" flipV="1">
              <a:off x="7511110" y="5786554"/>
              <a:ext cx="232308" cy="247439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8" name="Пряма сполучна лінія 37"/>
            <p:cNvCxnSpPr/>
            <p:nvPr/>
          </p:nvCxnSpPr>
          <p:spPr>
            <a:xfrm flipV="1">
              <a:off x="8556480" y="5049955"/>
              <a:ext cx="0" cy="744396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9" name="Пряма сполучна лінія 38"/>
            <p:cNvCxnSpPr/>
            <p:nvPr/>
          </p:nvCxnSpPr>
          <p:spPr>
            <a:xfrm flipV="1">
              <a:off x="7513622" y="5782530"/>
              <a:ext cx="1564287" cy="7994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0" name="Прямокутник 39"/>
          <p:cNvSpPr/>
          <p:nvPr/>
        </p:nvSpPr>
        <p:spPr>
          <a:xfrm>
            <a:off x="212835" y="830017"/>
            <a:ext cx="38077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Make a 3D shape using Play-Doh/clay/</a:t>
            </a:r>
            <a:r>
              <a:rPr lang="en-US" sz="1200" dirty="0" err="1">
                <a:latin typeface="Sassoon Infant Std" panose="020B0503020103030203"/>
              </a:rPr>
              <a:t>plasticine</a:t>
            </a:r>
            <a:r>
              <a:rPr lang="en-US" sz="1200" dirty="0">
                <a:latin typeface="Sassoon Infant Std" panose="020B0503020103030203"/>
              </a:rPr>
              <a:t>/</a:t>
            </a:r>
            <a:r>
              <a:rPr lang="en-US" sz="1200" dirty="0" err="1">
                <a:latin typeface="Sassoon Infant Std" panose="020B0503020103030203"/>
              </a:rPr>
              <a:t>polydron</a:t>
            </a:r>
            <a:r>
              <a:rPr lang="en-US" sz="1200" dirty="0">
                <a:latin typeface="Sassoon Infant Std" panose="020B0503020103030203"/>
              </a:rPr>
              <a:t>.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Make a different one to your partner.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Write down the similarities and differences between them.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Discuss what the properties of each shape are.</a:t>
            </a:r>
          </a:p>
        </p:txBody>
      </p:sp>
      <p:sp>
        <p:nvSpPr>
          <p:cNvPr id="2" name="Округлений прямокутник 1"/>
          <p:cNvSpPr/>
          <p:nvPr/>
        </p:nvSpPr>
        <p:spPr>
          <a:xfrm>
            <a:off x="212835" y="541306"/>
            <a:ext cx="6479353" cy="1354950"/>
          </a:xfrm>
          <a:prstGeom prst="roundRect">
            <a:avLst/>
          </a:prstGeom>
          <a:noFill/>
          <a:ln w="12700" cap="flat">
            <a:solidFill>
              <a:srgbClr val="4472C4"/>
            </a:solidFill>
            <a:prstDash val="sysDot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36174"/>
              </p:ext>
            </p:extLst>
          </p:nvPr>
        </p:nvGraphicFramePr>
        <p:xfrm>
          <a:off x="4167695" y="678687"/>
          <a:ext cx="2316564" cy="10826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8282">
                  <a:extLst>
                    <a:ext uri="{9D8B030D-6E8A-4147-A177-3AD203B41FA5}">
                      <a16:colId xmlns:a16="http://schemas.microsoft.com/office/drawing/2014/main" val="34938691"/>
                    </a:ext>
                  </a:extLst>
                </a:gridCol>
                <a:gridCol w="1158282">
                  <a:extLst>
                    <a:ext uri="{9D8B030D-6E8A-4147-A177-3AD203B41FA5}">
                      <a16:colId xmlns:a16="http://schemas.microsoft.com/office/drawing/2014/main" val="3267142718"/>
                    </a:ext>
                  </a:extLst>
                </a:gridCol>
              </a:tblGrid>
              <a:tr h="4294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Similarities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Differences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619951"/>
                  </a:ext>
                </a:extLst>
              </a:tr>
              <a:tr h="653201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842009"/>
                  </a:ext>
                </a:extLst>
              </a:tr>
            </a:tbl>
          </a:graphicData>
        </a:graphic>
      </p:graphicFrame>
      <p:sp>
        <p:nvSpPr>
          <p:cNvPr id="43" name="Rectangle 33"/>
          <p:cNvSpPr/>
          <p:nvPr/>
        </p:nvSpPr>
        <p:spPr>
          <a:xfrm>
            <a:off x="203296" y="2156728"/>
            <a:ext cx="6480000" cy="1638879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Прямокутник 43"/>
          <p:cNvSpPr/>
          <p:nvPr/>
        </p:nvSpPr>
        <p:spPr>
          <a:xfrm>
            <a:off x="113630" y="1912110"/>
            <a:ext cx="66713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Use straws and Play-Doh to create a model of a cube.</a:t>
            </a:r>
          </a:p>
        </p:txBody>
      </p:sp>
      <p:grpSp>
        <p:nvGrpSpPr>
          <p:cNvPr id="51" name="Групувати 50"/>
          <p:cNvGrpSpPr/>
          <p:nvPr/>
        </p:nvGrpSpPr>
        <p:grpSpPr>
          <a:xfrm>
            <a:off x="2794296" y="2189109"/>
            <a:ext cx="1485597" cy="1553468"/>
            <a:chOff x="4730069" y="798129"/>
            <a:chExt cx="1485597" cy="1553468"/>
          </a:xfrm>
        </p:grpSpPr>
        <p:pic>
          <p:nvPicPr>
            <p:cNvPr id="52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59899" y="1280152"/>
              <a:ext cx="1455767" cy="1071445"/>
            </a:xfrm>
            <a:prstGeom prst="rect">
              <a:avLst/>
            </a:prstGeom>
          </p:spPr>
        </p:pic>
        <p:pic>
          <p:nvPicPr>
            <p:cNvPr id="53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30069" y="798129"/>
              <a:ext cx="1455767" cy="1071445"/>
            </a:xfrm>
            <a:prstGeom prst="rect">
              <a:avLst/>
            </a:prstGeom>
          </p:spPr>
        </p:pic>
      </p:grpSp>
      <p:pic>
        <p:nvPicPr>
          <p:cNvPr id="55" name="Picture 9" descr="A picture containing weapon, brass knucks&#10;&#10;Description automatically generated">
            <a:extLst>
              <a:ext uri="{FF2B5EF4-FFF2-40B4-BE49-F238E27FC236}">
                <a16:creationId xmlns:a16="http://schemas.microsoft.com/office/drawing/2014/main" id="{C263FEF8-65EE-4DC6-84DE-50777CBE04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06" t="61209" r="-1102" b="-186"/>
          <a:stretch/>
        </p:blipFill>
        <p:spPr>
          <a:xfrm>
            <a:off x="4923142" y="2692358"/>
            <a:ext cx="1330891" cy="409560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89" y="2150143"/>
            <a:ext cx="1809430" cy="1595318"/>
          </a:xfrm>
          <a:prstGeom prst="rect">
            <a:avLst/>
          </a:prstGeom>
        </p:spPr>
      </p:pic>
      <p:sp>
        <p:nvSpPr>
          <p:cNvPr id="58" name="Rectangle 33"/>
          <p:cNvSpPr/>
          <p:nvPr/>
        </p:nvSpPr>
        <p:spPr>
          <a:xfrm>
            <a:off x="212835" y="5783539"/>
            <a:ext cx="3204000" cy="1444335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8" name="Групувати 77"/>
          <p:cNvGrpSpPr/>
          <p:nvPr/>
        </p:nvGrpSpPr>
        <p:grpSpPr>
          <a:xfrm>
            <a:off x="2414624" y="6029046"/>
            <a:ext cx="778421" cy="801442"/>
            <a:chOff x="2385795" y="2158033"/>
            <a:chExt cx="822960" cy="801442"/>
          </a:xfrm>
        </p:grpSpPr>
        <p:sp>
          <p:nvSpPr>
            <p:cNvPr id="79" name="Куб 78"/>
            <p:cNvSpPr/>
            <p:nvPr/>
          </p:nvSpPr>
          <p:spPr>
            <a:xfrm>
              <a:off x="2385795" y="2158033"/>
              <a:ext cx="822960" cy="801442"/>
            </a:xfrm>
            <a:prstGeom prst="cube">
              <a:avLst>
                <a:gd name="adj" fmla="val 11757"/>
              </a:avLst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80" name="Пряма сполучна лінія 79"/>
            <p:cNvCxnSpPr/>
            <p:nvPr/>
          </p:nvCxnSpPr>
          <p:spPr>
            <a:xfrm flipV="1">
              <a:off x="2385795" y="2867877"/>
              <a:ext cx="100816" cy="84905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1" name="Пряма сполучна лінія 80"/>
            <p:cNvCxnSpPr/>
            <p:nvPr/>
          </p:nvCxnSpPr>
          <p:spPr>
            <a:xfrm>
              <a:off x="2486612" y="2867877"/>
              <a:ext cx="703445" cy="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2" name="Пряма сполучна лінія 81"/>
            <p:cNvCxnSpPr/>
            <p:nvPr/>
          </p:nvCxnSpPr>
          <p:spPr>
            <a:xfrm flipV="1">
              <a:off x="2486612" y="2158034"/>
              <a:ext cx="0" cy="709843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83" name="Rectangle 33"/>
          <p:cNvSpPr/>
          <p:nvPr/>
        </p:nvSpPr>
        <p:spPr>
          <a:xfrm>
            <a:off x="3488188" y="5783539"/>
            <a:ext cx="3204000" cy="1444335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Групувати 3"/>
          <p:cNvGrpSpPr/>
          <p:nvPr/>
        </p:nvGrpSpPr>
        <p:grpSpPr>
          <a:xfrm>
            <a:off x="395263" y="5925369"/>
            <a:ext cx="1552550" cy="1017555"/>
            <a:chOff x="643440" y="4879176"/>
            <a:chExt cx="1248316" cy="784186"/>
          </a:xfrm>
        </p:grpSpPr>
        <p:grpSp>
          <p:nvGrpSpPr>
            <p:cNvPr id="59" name="Групувати 58"/>
            <p:cNvGrpSpPr/>
            <p:nvPr/>
          </p:nvGrpSpPr>
          <p:grpSpPr>
            <a:xfrm>
              <a:off x="643440" y="5037269"/>
              <a:ext cx="1248316" cy="468081"/>
              <a:chOff x="817651" y="1574074"/>
              <a:chExt cx="1248316" cy="468081"/>
            </a:xfrm>
          </p:grpSpPr>
          <p:sp>
            <p:nvSpPr>
              <p:cNvPr id="60" name="Прямокутник 59"/>
              <p:cNvSpPr/>
              <p:nvPr/>
            </p:nvSpPr>
            <p:spPr>
              <a:xfrm>
                <a:off x="817651" y="1574074"/>
                <a:ext cx="1598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Прямокутник 60"/>
              <p:cNvSpPr/>
              <p:nvPr/>
            </p:nvSpPr>
            <p:spPr>
              <a:xfrm>
                <a:off x="977451" y="1574074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Прямокутник 61"/>
              <p:cNvSpPr/>
              <p:nvPr/>
            </p:nvSpPr>
            <p:spPr>
              <a:xfrm>
                <a:off x="1445451" y="1574074"/>
                <a:ext cx="1598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Прямокутник 62"/>
              <p:cNvSpPr/>
              <p:nvPr/>
            </p:nvSpPr>
            <p:spPr>
              <a:xfrm>
                <a:off x="1597967" y="1574155"/>
                <a:ext cx="468000" cy="46800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4" name="Прямокутник 83"/>
            <p:cNvSpPr/>
            <p:nvPr/>
          </p:nvSpPr>
          <p:spPr>
            <a:xfrm rot="5400000">
              <a:off x="955640" y="4725076"/>
              <a:ext cx="1598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Прямокутник 84"/>
            <p:cNvSpPr/>
            <p:nvPr/>
          </p:nvSpPr>
          <p:spPr>
            <a:xfrm rot="5400000">
              <a:off x="956490" y="5349462"/>
              <a:ext cx="159800" cy="4680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" name="Rectangle 33"/>
          <p:cNvSpPr/>
          <p:nvPr/>
        </p:nvSpPr>
        <p:spPr>
          <a:xfrm>
            <a:off x="203296" y="3910808"/>
            <a:ext cx="6480000" cy="1638879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2" name="Групувати 91"/>
          <p:cNvGrpSpPr/>
          <p:nvPr/>
        </p:nvGrpSpPr>
        <p:grpSpPr>
          <a:xfrm>
            <a:off x="2794296" y="3943189"/>
            <a:ext cx="1485597" cy="1553468"/>
            <a:chOff x="4730069" y="798129"/>
            <a:chExt cx="1485597" cy="1553468"/>
          </a:xfrm>
        </p:grpSpPr>
        <p:pic>
          <p:nvPicPr>
            <p:cNvPr id="93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59899" y="1280152"/>
              <a:ext cx="1455767" cy="1071445"/>
            </a:xfrm>
            <a:prstGeom prst="rect">
              <a:avLst/>
            </a:prstGeom>
          </p:spPr>
        </p:pic>
        <p:pic>
          <p:nvPicPr>
            <p:cNvPr id="95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0CB724BE-6A77-44BB-B37D-E6CF7A819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30069" y="798129"/>
              <a:ext cx="1455767" cy="1071445"/>
            </a:xfrm>
            <a:prstGeom prst="rect">
              <a:avLst/>
            </a:prstGeom>
          </p:spPr>
        </p:pic>
      </p:grpSp>
      <p:pic>
        <p:nvPicPr>
          <p:cNvPr id="98" name="Picture 9" descr="A picture containing weapon, brass knucks&#10;&#10;Description automatically generated">
            <a:extLst>
              <a:ext uri="{FF2B5EF4-FFF2-40B4-BE49-F238E27FC236}">
                <a16:creationId xmlns:a16="http://schemas.microsoft.com/office/drawing/2014/main" id="{C263FEF8-65EE-4DC6-84DE-50777CBE04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06" t="61209" r="-1102" b="-186"/>
          <a:stretch/>
        </p:blipFill>
        <p:spPr>
          <a:xfrm>
            <a:off x="4923142" y="4446438"/>
            <a:ext cx="1330891" cy="409560"/>
          </a:xfrm>
          <a:prstGeom prst="rect">
            <a:avLst/>
          </a:prstGeom>
        </p:spPr>
      </p:pic>
      <p:grpSp>
        <p:nvGrpSpPr>
          <p:cNvPr id="42" name="Групувати 41"/>
          <p:cNvGrpSpPr/>
          <p:nvPr/>
        </p:nvGrpSpPr>
        <p:grpSpPr>
          <a:xfrm>
            <a:off x="3647911" y="5770260"/>
            <a:ext cx="1584204" cy="1386235"/>
            <a:chOff x="3385653" y="6029481"/>
            <a:chExt cx="1584204" cy="1386235"/>
          </a:xfrm>
        </p:grpSpPr>
        <p:sp>
          <p:nvSpPr>
            <p:cNvPr id="100" name="Рівнобедрений трикутник 99"/>
            <p:cNvSpPr/>
            <p:nvPr/>
          </p:nvSpPr>
          <p:spPr>
            <a:xfrm rot="3559721">
              <a:off x="4345884" y="5950057"/>
              <a:ext cx="544550" cy="703397"/>
            </a:xfrm>
            <a:prstGeom prst="triangl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Рівнобедрений трикутник 100"/>
            <p:cNvSpPr/>
            <p:nvPr/>
          </p:nvSpPr>
          <p:spPr>
            <a:xfrm rot="10800000">
              <a:off x="3899914" y="6712319"/>
              <a:ext cx="544550" cy="703397"/>
            </a:xfrm>
            <a:prstGeom prst="triangl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Рівнобедрений трикутник 101"/>
            <p:cNvSpPr/>
            <p:nvPr/>
          </p:nvSpPr>
          <p:spPr>
            <a:xfrm rot="18019631">
              <a:off x="3465077" y="5952893"/>
              <a:ext cx="544550" cy="703397"/>
            </a:xfrm>
            <a:prstGeom prst="triangl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" name="Групувати 108"/>
          <p:cNvGrpSpPr/>
          <p:nvPr/>
        </p:nvGrpSpPr>
        <p:grpSpPr>
          <a:xfrm>
            <a:off x="5608367" y="6042237"/>
            <a:ext cx="727079" cy="914400"/>
            <a:chOff x="5641694" y="6103680"/>
            <a:chExt cx="727079" cy="914400"/>
          </a:xfrm>
        </p:grpSpPr>
        <p:sp>
          <p:nvSpPr>
            <p:cNvPr id="86" name="Рівнобедрений трикутник 85"/>
            <p:cNvSpPr/>
            <p:nvPr/>
          </p:nvSpPr>
          <p:spPr>
            <a:xfrm>
              <a:off x="5641694" y="6103680"/>
              <a:ext cx="502502" cy="914400"/>
            </a:xfrm>
            <a:prstGeom prst="triangle">
              <a:avLst>
                <a:gd name="adj" fmla="val 64956"/>
              </a:avLst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88" name="Пряма сполучна лінія 87"/>
            <p:cNvCxnSpPr>
              <a:stCxn id="86" idx="4"/>
            </p:cNvCxnSpPr>
            <p:nvPr/>
          </p:nvCxnSpPr>
          <p:spPr>
            <a:xfrm flipV="1">
              <a:off x="6144196" y="6738890"/>
              <a:ext cx="224577" cy="27919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90" name="Пряма сполучна лінія 89"/>
            <p:cNvCxnSpPr>
              <a:stCxn id="86" idx="0"/>
            </p:cNvCxnSpPr>
            <p:nvPr/>
          </p:nvCxnSpPr>
          <p:spPr>
            <a:xfrm>
              <a:off x="5968099" y="6103680"/>
              <a:ext cx="400674" cy="63521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04" name="Пряма сполучна лінія 103"/>
            <p:cNvCxnSpPr>
              <a:stCxn id="86" idx="2"/>
            </p:cNvCxnSpPr>
            <p:nvPr/>
          </p:nvCxnSpPr>
          <p:spPr>
            <a:xfrm flipV="1">
              <a:off x="5641694" y="6735568"/>
              <a:ext cx="727079" cy="282512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87" name="Рисунок 8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7" t="55475" r="53835" b="33529"/>
          <a:stretch/>
        </p:blipFill>
        <p:spPr>
          <a:xfrm>
            <a:off x="403614" y="4034943"/>
            <a:ext cx="1583845" cy="1372665"/>
          </a:xfrm>
          <a:prstGeom prst="rect">
            <a:avLst/>
          </a:prstGeom>
        </p:spPr>
      </p:pic>
      <p:sp>
        <p:nvSpPr>
          <p:cNvPr id="89" name="Прямокутник 88"/>
          <p:cNvSpPr/>
          <p:nvPr/>
        </p:nvSpPr>
        <p:spPr>
          <a:xfrm>
            <a:off x="132814" y="5539108"/>
            <a:ext cx="66354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Which 3D shape represent these nets?</a:t>
            </a:r>
          </a:p>
        </p:txBody>
      </p:sp>
    </p:spTree>
    <p:extLst>
      <p:ext uri="{BB962C8B-B14F-4D97-AF65-F5344CB8AC3E}">
        <p14:creationId xmlns:p14="http://schemas.microsoft.com/office/powerpoint/2010/main" val="216104172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grpSp>
        <p:nvGrpSpPr>
          <p:cNvPr id="93" name="Group 113"/>
          <p:cNvGrpSpPr/>
          <p:nvPr/>
        </p:nvGrpSpPr>
        <p:grpSpPr>
          <a:xfrm>
            <a:off x="1187704" y="163836"/>
            <a:ext cx="593489" cy="171412"/>
            <a:chOff x="897523" y="158438"/>
            <a:chExt cx="593489" cy="171412"/>
          </a:xfrm>
        </p:grpSpPr>
        <p:grpSp>
          <p:nvGrpSpPr>
            <p:cNvPr id="94" name="Group 114"/>
            <p:cNvGrpSpPr/>
            <p:nvPr/>
          </p:nvGrpSpPr>
          <p:grpSpPr>
            <a:xfrm>
              <a:off x="897523" y="158438"/>
              <a:ext cx="389820" cy="171412"/>
              <a:chOff x="1235681" y="158438"/>
              <a:chExt cx="389820" cy="171412"/>
            </a:xfrm>
          </p:grpSpPr>
          <p:sp>
            <p:nvSpPr>
              <p:cNvPr id="96" name="5-Point Star 116"/>
              <p:cNvSpPr/>
              <p:nvPr/>
            </p:nvSpPr>
            <p:spPr>
              <a:xfrm>
                <a:off x="1235681" y="158439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5-Point Star 117"/>
              <p:cNvSpPr/>
              <p:nvPr/>
            </p:nvSpPr>
            <p:spPr>
              <a:xfrm>
                <a:off x="1439350" y="158438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5-Point Star 115"/>
            <p:cNvSpPr/>
            <p:nvPr/>
          </p:nvSpPr>
          <p:spPr>
            <a:xfrm>
              <a:off x="130486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Прямокутник 19"/>
          <p:cNvSpPr/>
          <p:nvPr/>
        </p:nvSpPr>
        <p:spPr>
          <a:xfrm>
            <a:off x="-13452" y="365247"/>
            <a:ext cx="66354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Cut and fold these into 3D shapes.</a:t>
            </a:r>
          </a:p>
        </p:txBody>
      </p:sp>
      <p:sp>
        <p:nvSpPr>
          <p:cNvPr id="21" name="Rectangle 33"/>
          <p:cNvSpPr/>
          <p:nvPr/>
        </p:nvSpPr>
        <p:spPr>
          <a:xfrm>
            <a:off x="212834" y="638607"/>
            <a:ext cx="3404149" cy="4145823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33"/>
          <p:cNvSpPr/>
          <p:nvPr/>
        </p:nvSpPr>
        <p:spPr>
          <a:xfrm>
            <a:off x="3710796" y="638607"/>
            <a:ext cx="2981392" cy="4145295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Групувати 4"/>
          <p:cNvGrpSpPr/>
          <p:nvPr/>
        </p:nvGrpSpPr>
        <p:grpSpPr>
          <a:xfrm>
            <a:off x="251892" y="674982"/>
            <a:ext cx="252000" cy="252120"/>
            <a:chOff x="251892" y="674982"/>
            <a:chExt cx="252000" cy="252120"/>
          </a:xfrm>
        </p:grpSpPr>
        <p:sp>
          <p:nvSpPr>
            <p:cNvPr id="4" name="Овал 3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Прямокутник 50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1</a:t>
              </a:r>
            </a:p>
          </p:txBody>
        </p:sp>
      </p:grpSp>
      <p:grpSp>
        <p:nvGrpSpPr>
          <p:cNvPr id="53" name="Групувати 52"/>
          <p:cNvGrpSpPr/>
          <p:nvPr/>
        </p:nvGrpSpPr>
        <p:grpSpPr>
          <a:xfrm>
            <a:off x="3783573" y="684085"/>
            <a:ext cx="252000" cy="252120"/>
            <a:chOff x="251892" y="674982"/>
            <a:chExt cx="252000" cy="252120"/>
          </a:xfrm>
        </p:grpSpPr>
        <p:sp>
          <p:nvSpPr>
            <p:cNvPr id="54" name="Овал 53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Прямокутник 54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2</a:t>
              </a:r>
            </a:p>
          </p:txBody>
        </p:sp>
      </p:grpSp>
      <p:grpSp>
        <p:nvGrpSpPr>
          <p:cNvPr id="135" name="Групувати 134"/>
          <p:cNvGrpSpPr/>
          <p:nvPr/>
        </p:nvGrpSpPr>
        <p:grpSpPr>
          <a:xfrm>
            <a:off x="3751119" y="1274382"/>
            <a:ext cx="2900745" cy="2695469"/>
            <a:chOff x="4084671" y="1884026"/>
            <a:chExt cx="2200536" cy="2015091"/>
          </a:xfrm>
        </p:grpSpPr>
        <p:sp>
          <p:nvSpPr>
            <p:cNvPr id="9" name="5-кутна зірка 8"/>
            <p:cNvSpPr/>
            <p:nvPr/>
          </p:nvSpPr>
          <p:spPr>
            <a:xfrm>
              <a:off x="4084671" y="1884026"/>
              <a:ext cx="2200536" cy="2015091"/>
            </a:xfrm>
            <a:prstGeom prst="star5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50" name="Пряма сполучна лінія 49"/>
            <p:cNvCxnSpPr/>
            <p:nvPr/>
          </p:nvCxnSpPr>
          <p:spPr>
            <a:xfrm flipV="1">
              <a:off x="4920554" y="2654377"/>
              <a:ext cx="526093" cy="1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7" name="Пряма сполучна лінія 56"/>
            <p:cNvCxnSpPr/>
            <p:nvPr/>
          </p:nvCxnSpPr>
          <p:spPr>
            <a:xfrm>
              <a:off x="5440045" y="2654378"/>
              <a:ext cx="169440" cy="486916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3" name="Пряма сполучна лінія 62"/>
            <p:cNvCxnSpPr/>
            <p:nvPr/>
          </p:nvCxnSpPr>
          <p:spPr>
            <a:xfrm flipH="1">
              <a:off x="4759079" y="2654378"/>
              <a:ext cx="161475" cy="494966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7" name="Пряма сполучна лінія 66"/>
            <p:cNvCxnSpPr/>
            <p:nvPr/>
          </p:nvCxnSpPr>
          <p:spPr>
            <a:xfrm flipH="1" flipV="1">
              <a:off x="4751685" y="3121638"/>
              <a:ext cx="431918" cy="30149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78" name="Пряма сполучна лінія 77"/>
            <p:cNvCxnSpPr/>
            <p:nvPr/>
          </p:nvCxnSpPr>
          <p:spPr>
            <a:xfrm flipV="1">
              <a:off x="5183603" y="3121638"/>
              <a:ext cx="425882" cy="30149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89" name="Rectangle 33"/>
          <p:cNvSpPr/>
          <p:nvPr/>
        </p:nvSpPr>
        <p:spPr>
          <a:xfrm>
            <a:off x="212835" y="4902312"/>
            <a:ext cx="3204000" cy="4000195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Rectangle 33"/>
          <p:cNvSpPr/>
          <p:nvPr/>
        </p:nvSpPr>
        <p:spPr>
          <a:xfrm>
            <a:off x="3488188" y="4901784"/>
            <a:ext cx="3204000" cy="4002321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1" name="Групувати 100"/>
          <p:cNvGrpSpPr/>
          <p:nvPr/>
        </p:nvGrpSpPr>
        <p:grpSpPr>
          <a:xfrm>
            <a:off x="309901" y="5027781"/>
            <a:ext cx="252000" cy="252120"/>
            <a:chOff x="251892" y="674982"/>
            <a:chExt cx="252000" cy="252120"/>
          </a:xfrm>
        </p:grpSpPr>
        <p:sp>
          <p:nvSpPr>
            <p:cNvPr id="102" name="Овал 101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Прямокутник 102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3</a:t>
              </a:r>
            </a:p>
          </p:txBody>
        </p:sp>
      </p:grpSp>
      <p:grpSp>
        <p:nvGrpSpPr>
          <p:cNvPr id="104" name="Групувати 103"/>
          <p:cNvGrpSpPr/>
          <p:nvPr/>
        </p:nvGrpSpPr>
        <p:grpSpPr>
          <a:xfrm>
            <a:off x="3560953" y="5026182"/>
            <a:ext cx="252000" cy="252120"/>
            <a:chOff x="251892" y="674982"/>
            <a:chExt cx="252000" cy="252120"/>
          </a:xfrm>
        </p:grpSpPr>
        <p:sp>
          <p:nvSpPr>
            <p:cNvPr id="105" name="Овал 104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Прямокутник 105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4</a:t>
              </a:r>
            </a:p>
          </p:txBody>
        </p:sp>
      </p:grpSp>
      <p:grpSp>
        <p:nvGrpSpPr>
          <p:cNvPr id="133" name="Групувати 132"/>
          <p:cNvGrpSpPr/>
          <p:nvPr/>
        </p:nvGrpSpPr>
        <p:grpSpPr>
          <a:xfrm>
            <a:off x="355142" y="5343722"/>
            <a:ext cx="2930828" cy="3258021"/>
            <a:chOff x="678810" y="3032199"/>
            <a:chExt cx="2188854" cy="2686211"/>
          </a:xfrm>
        </p:grpSpPr>
        <p:sp>
          <p:nvSpPr>
            <p:cNvPr id="137" name="Рівнобедрений трикутник 136"/>
            <p:cNvSpPr/>
            <p:nvPr/>
          </p:nvSpPr>
          <p:spPr>
            <a:xfrm rot="8183777">
              <a:off x="2026364" y="4527331"/>
              <a:ext cx="831114" cy="1191079"/>
            </a:xfrm>
            <a:prstGeom prst="triangl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2" name="Групувати 131"/>
            <p:cNvGrpSpPr/>
            <p:nvPr/>
          </p:nvGrpSpPr>
          <p:grpSpPr>
            <a:xfrm>
              <a:off x="678810" y="3032199"/>
              <a:ext cx="2188854" cy="2673892"/>
              <a:chOff x="678810" y="3032199"/>
              <a:chExt cx="2188854" cy="2673892"/>
            </a:xfrm>
          </p:grpSpPr>
          <p:sp>
            <p:nvSpPr>
              <p:cNvPr id="88" name="Рівнобедрений трикутник 87"/>
              <p:cNvSpPr/>
              <p:nvPr/>
            </p:nvSpPr>
            <p:spPr>
              <a:xfrm rot="2644703">
                <a:off x="2036550" y="3032200"/>
                <a:ext cx="831114" cy="1191079"/>
              </a:xfrm>
              <a:prstGeom prst="triangl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Рівнобедрений трикутник 135"/>
              <p:cNvSpPr/>
              <p:nvPr/>
            </p:nvSpPr>
            <p:spPr>
              <a:xfrm rot="18977279">
                <a:off x="686662" y="3032199"/>
                <a:ext cx="831114" cy="1191079"/>
              </a:xfrm>
              <a:prstGeom prst="triangl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" name="Рівнобедрений трикутник 137"/>
              <p:cNvSpPr/>
              <p:nvPr/>
            </p:nvSpPr>
            <p:spPr>
              <a:xfrm rot="13473540">
                <a:off x="678810" y="4515012"/>
                <a:ext cx="831114" cy="1191079"/>
              </a:xfrm>
              <a:prstGeom prst="triangl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uk-UA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34" name="Групувати 133"/>
          <p:cNvGrpSpPr/>
          <p:nvPr/>
        </p:nvGrpSpPr>
        <p:grpSpPr>
          <a:xfrm>
            <a:off x="259426" y="1324299"/>
            <a:ext cx="3222807" cy="2994569"/>
            <a:chOff x="161397" y="1653232"/>
            <a:chExt cx="3222807" cy="2994569"/>
          </a:xfrm>
        </p:grpSpPr>
        <p:sp>
          <p:nvSpPr>
            <p:cNvPr id="2" name="Прямокутник 1"/>
            <p:cNvSpPr/>
            <p:nvPr/>
          </p:nvSpPr>
          <p:spPr>
            <a:xfrm>
              <a:off x="1280777" y="2777361"/>
              <a:ext cx="984051" cy="742034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Прямокутник 45"/>
            <p:cNvSpPr/>
            <p:nvPr/>
          </p:nvSpPr>
          <p:spPr>
            <a:xfrm>
              <a:off x="1280777" y="3519394"/>
              <a:ext cx="984048" cy="1128407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Рівнобедрений трикутник 48"/>
            <p:cNvSpPr/>
            <p:nvPr/>
          </p:nvSpPr>
          <p:spPr>
            <a:xfrm rot="5400000">
              <a:off x="2453498" y="2588690"/>
              <a:ext cx="742035" cy="1119377"/>
            </a:xfrm>
            <a:prstGeom prst="triangl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Прямокутник 140"/>
            <p:cNvSpPr/>
            <p:nvPr/>
          </p:nvSpPr>
          <p:spPr>
            <a:xfrm>
              <a:off x="1280780" y="1653232"/>
              <a:ext cx="984048" cy="1128407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Рівнобедрений трикутник 141"/>
            <p:cNvSpPr/>
            <p:nvPr/>
          </p:nvSpPr>
          <p:spPr>
            <a:xfrm rot="16200000">
              <a:off x="350068" y="2583796"/>
              <a:ext cx="742035" cy="1119377"/>
            </a:xfrm>
            <a:prstGeom prst="triangl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" name="6-кутна зірка 142"/>
          <p:cNvSpPr/>
          <p:nvPr/>
        </p:nvSpPr>
        <p:spPr>
          <a:xfrm>
            <a:off x="3533330" y="5264611"/>
            <a:ext cx="3113716" cy="3389606"/>
          </a:xfrm>
          <a:prstGeom prst="star6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7" name="Пряма сполучна лінія 146"/>
          <p:cNvCxnSpPr/>
          <p:nvPr/>
        </p:nvCxnSpPr>
        <p:spPr>
          <a:xfrm flipV="1">
            <a:off x="4056594" y="6109138"/>
            <a:ext cx="520661" cy="850276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0" name="Пряма сполучна лінія 149"/>
          <p:cNvCxnSpPr/>
          <p:nvPr/>
        </p:nvCxnSpPr>
        <p:spPr>
          <a:xfrm>
            <a:off x="4577255" y="6111766"/>
            <a:ext cx="1027386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3" name="Пряма сполучна лінія 152"/>
          <p:cNvCxnSpPr/>
          <p:nvPr/>
        </p:nvCxnSpPr>
        <p:spPr>
          <a:xfrm flipH="1" flipV="1">
            <a:off x="4053966" y="6958922"/>
            <a:ext cx="520660" cy="84501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1" name="Пряма сполучна лінія 160"/>
          <p:cNvCxnSpPr/>
          <p:nvPr/>
        </p:nvCxnSpPr>
        <p:spPr>
          <a:xfrm>
            <a:off x="4577255" y="7806569"/>
            <a:ext cx="1027386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2" name="Пряма сполучна лінія 161"/>
          <p:cNvCxnSpPr/>
          <p:nvPr/>
        </p:nvCxnSpPr>
        <p:spPr>
          <a:xfrm flipH="1" flipV="1">
            <a:off x="5604641" y="6109138"/>
            <a:ext cx="520660" cy="84501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3" name="Пряма сполучна лінія 162"/>
          <p:cNvCxnSpPr/>
          <p:nvPr/>
        </p:nvCxnSpPr>
        <p:spPr>
          <a:xfrm flipV="1">
            <a:off x="5604641" y="6966584"/>
            <a:ext cx="520661" cy="850276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54391059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grpSp>
        <p:nvGrpSpPr>
          <p:cNvPr id="93" name="Group 113"/>
          <p:cNvGrpSpPr/>
          <p:nvPr/>
        </p:nvGrpSpPr>
        <p:grpSpPr>
          <a:xfrm>
            <a:off x="1187704" y="163836"/>
            <a:ext cx="593489" cy="171412"/>
            <a:chOff x="897523" y="158438"/>
            <a:chExt cx="593489" cy="171412"/>
          </a:xfrm>
        </p:grpSpPr>
        <p:grpSp>
          <p:nvGrpSpPr>
            <p:cNvPr id="94" name="Group 114"/>
            <p:cNvGrpSpPr/>
            <p:nvPr/>
          </p:nvGrpSpPr>
          <p:grpSpPr>
            <a:xfrm>
              <a:off x="897523" y="158438"/>
              <a:ext cx="389820" cy="171412"/>
              <a:chOff x="1235681" y="158438"/>
              <a:chExt cx="389820" cy="171412"/>
            </a:xfrm>
          </p:grpSpPr>
          <p:sp>
            <p:nvSpPr>
              <p:cNvPr id="96" name="5-Point Star 116"/>
              <p:cNvSpPr/>
              <p:nvPr/>
            </p:nvSpPr>
            <p:spPr>
              <a:xfrm>
                <a:off x="1235681" y="158439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5-Point Star 117"/>
              <p:cNvSpPr/>
              <p:nvPr/>
            </p:nvSpPr>
            <p:spPr>
              <a:xfrm>
                <a:off x="1439350" y="158438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5-Point Star 115"/>
            <p:cNvSpPr/>
            <p:nvPr/>
          </p:nvSpPr>
          <p:spPr>
            <a:xfrm>
              <a:off x="130486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Прямокутник 19"/>
          <p:cNvSpPr/>
          <p:nvPr/>
        </p:nvSpPr>
        <p:spPr>
          <a:xfrm>
            <a:off x="251893" y="4102184"/>
            <a:ext cx="63996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Fill in the table.</a:t>
            </a:r>
          </a:p>
        </p:txBody>
      </p:sp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773643"/>
              </p:ext>
            </p:extLst>
          </p:nvPr>
        </p:nvGraphicFramePr>
        <p:xfrm>
          <a:off x="254750" y="4407683"/>
          <a:ext cx="6396817" cy="4453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4075">
                  <a:extLst>
                    <a:ext uri="{9D8B030D-6E8A-4147-A177-3AD203B41FA5}">
                      <a16:colId xmlns:a16="http://schemas.microsoft.com/office/drawing/2014/main" val="1538334772"/>
                    </a:ext>
                  </a:extLst>
                </a:gridCol>
                <a:gridCol w="2164556">
                  <a:extLst>
                    <a:ext uri="{9D8B030D-6E8A-4147-A177-3AD203B41FA5}">
                      <a16:colId xmlns:a16="http://schemas.microsoft.com/office/drawing/2014/main" val="3140590118"/>
                    </a:ext>
                  </a:extLst>
                </a:gridCol>
                <a:gridCol w="2458186">
                  <a:extLst>
                    <a:ext uri="{9D8B030D-6E8A-4147-A177-3AD203B41FA5}">
                      <a16:colId xmlns:a16="http://schemas.microsoft.com/office/drawing/2014/main" val="3736390943"/>
                    </a:ext>
                  </a:extLst>
                </a:gridCol>
              </a:tblGrid>
              <a:tr h="36203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Similarities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Differences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675480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0200299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</a:t>
                      </a:r>
                      <a:r>
                        <a:rPr lang="en-US" sz="1200" baseline="0" dirty="0">
                          <a:latin typeface="Sassoon Infant Std" panose="020B0503020103030203" pitchFamily="34" charset="0"/>
                        </a:rPr>
                        <a:t>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6037815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5698743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0889492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6733281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5392326"/>
                  </a:ext>
                </a:extLst>
              </a:tr>
            </a:tbl>
          </a:graphicData>
        </a:graphic>
      </p:graphicFrame>
      <p:grpSp>
        <p:nvGrpSpPr>
          <p:cNvPr id="56" name="Групувати 55"/>
          <p:cNvGrpSpPr/>
          <p:nvPr/>
        </p:nvGrpSpPr>
        <p:grpSpPr>
          <a:xfrm>
            <a:off x="885120" y="5009327"/>
            <a:ext cx="252000" cy="252120"/>
            <a:chOff x="251892" y="674982"/>
            <a:chExt cx="252000" cy="252120"/>
          </a:xfrm>
        </p:grpSpPr>
        <p:sp>
          <p:nvSpPr>
            <p:cNvPr id="58" name="Овал 57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Прямокутник 58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1</a:t>
              </a:r>
            </a:p>
          </p:txBody>
        </p:sp>
      </p:grpSp>
      <p:grpSp>
        <p:nvGrpSpPr>
          <p:cNvPr id="60" name="Групувати 59"/>
          <p:cNvGrpSpPr/>
          <p:nvPr/>
        </p:nvGrpSpPr>
        <p:grpSpPr>
          <a:xfrm>
            <a:off x="1507927" y="4989458"/>
            <a:ext cx="252000" cy="252120"/>
            <a:chOff x="251892" y="674982"/>
            <a:chExt cx="252000" cy="252120"/>
          </a:xfrm>
        </p:grpSpPr>
        <p:sp>
          <p:nvSpPr>
            <p:cNvPr id="61" name="Овал 60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Прямокутник 61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2</a:t>
              </a:r>
            </a:p>
          </p:txBody>
        </p:sp>
      </p:grpSp>
      <p:grpSp>
        <p:nvGrpSpPr>
          <p:cNvPr id="64" name="Групувати 63"/>
          <p:cNvGrpSpPr/>
          <p:nvPr/>
        </p:nvGrpSpPr>
        <p:grpSpPr>
          <a:xfrm>
            <a:off x="1516639" y="5667971"/>
            <a:ext cx="252000" cy="252120"/>
            <a:chOff x="251892" y="674982"/>
            <a:chExt cx="252000" cy="252120"/>
          </a:xfrm>
        </p:grpSpPr>
        <p:sp>
          <p:nvSpPr>
            <p:cNvPr id="65" name="Овал 64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Прямокутник 65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3</a:t>
              </a:r>
            </a:p>
          </p:txBody>
        </p:sp>
      </p:grpSp>
      <p:grpSp>
        <p:nvGrpSpPr>
          <p:cNvPr id="68" name="Групувати 67"/>
          <p:cNvGrpSpPr/>
          <p:nvPr/>
        </p:nvGrpSpPr>
        <p:grpSpPr>
          <a:xfrm>
            <a:off x="1507927" y="6367418"/>
            <a:ext cx="252000" cy="252120"/>
            <a:chOff x="251892" y="674982"/>
            <a:chExt cx="252000" cy="252120"/>
          </a:xfrm>
        </p:grpSpPr>
        <p:sp>
          <p:nvSpPr>
            <p:cNvPr id="69" name="Овал 68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Прямокутник 69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4</a:t>
              </a:r>
            </a:p>
          </p:txBody>
        </p:sp>
      </p:grpSp>
      <p:grpSp>
        <p:nvGrpSpPr>
          <p:cNvPr id="71" name="Групувати 70"/>
          <p:cNvGrpSpPr/>
          <p:nvPr/>
        </p:nvGrpSpPr>
        <p:grpSpPr>
          <a:xfrm>
            <a:off x="885695" y="5667971"/>
            <a:ext cx="252000" cy="252120"/>
            <a:chOff x="251892" y="674982"/>
            <a:chExt cx="252000" cy="252120"/>
          </a:xfrm>
        </p:grpSpPr>
        <p:sp>
          <p:nvSpPr>
            <p:cNvPr id="72" name="Овал 71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Прямокутник 72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1</a:t>
              </a:r>
            </a:p>
          </p:txBody>
        </p:sp>
      </p:grpSp>
      <p:grpSp>
        <p:nvGrpSpPr>
          <p:cNvPr id="74" name="Групувати 73"/>
          <p:cNvGrpSpPr/>
          <p:nvPr/>
        </p:nvGrpSpPr>
        <p:grpSpPr>
          <a:xfrm>
            <a:off x="878871" y="6347544"/>
            <a:ext cx="252000" cy="252120"/>
            <a:chOff x="251892" y="674982"/>
            <a:chExt cx="252000" cy="252120"/>
          </a:xfrm>
        </p:grpSpPr>
        <p:sp>
          <p:nvSpPr>
            <p:cNvPr id="75" name="Овал 74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Прямокутник 75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1</a:t>
              </a:r>
            </a:p>
          </p:txBody>
        </p:sp>
      </p:grpSp>
      <p:grpSp>
        <p:nvGrpSpPr>
          <p:cNvPr id="77" name="Групувати 76"/>
          <p:cNvGrpSpPr/>
          <p:nvPr/>
        </p:nvGrpSpPr>
        <p:grpSpPr>
          <a:xfrm>
            <a:off x="885695" y="7025518"/>
            <a:ext cx="252000" cy="252120"/>
            <a:chOff x="251892" y="674982"/>
            <a:chExt cx="252000" cy="252120"/>
          </a:xfrm>
        </p:grpSpPr>
        <p:sp>
          <p:nvSpPr>
            <p:cNvPr id="79" name="Овал 78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Прямокутник 79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2</a:t>
              </a:r>
            </a:p>
          </p:txBody>
        </p:sp>
      </p:grpSp>
      <p:grpSp>
        <p:nvGrpSpPr>
          <p:cNvPr id="81" name="Групувати 80"/>
          <p:cNvGrpSpPr/>
          <p:nvPr/>
        </p:nvGrpSpPr>
        <p:grpSpPr>
          <a:xfrm>
            <a:off x="1507926" y="7047993"/>
            <a:ext cx="252000" cy="252120"/>
            <a:chOff x="251892" y="674982"/>
            <a:chExt cx="252000" cy="252120"/>
          </a:xfrm>
        </p:grpSpPr>
        <p:sp>
          <p:nvSpPr>
            <p:cNvPr id="82" name="Овал 81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Прямокутник 82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3</a:t>
              </a:r>
            </a:p>
          </p:txBody>
        </p:sp>
      </p:grpSp>
      <p:grpSp>
        <p:nvGrpSpPr>
          <p:cNvPr id="84" name="Групувати 83"/>
          <p:cNvGrpSpPr/>
          <p:nvPr/>
        </p:nvGrpSpPr>
        <p:grpSpPr>
          <a:xfrm>
            <a:off x="887650" y="8407139"/>
            <a:ext cx="252000" cy="252120"/>
            <a:chOff x="251892" y="674982"/>
            <a:chExt cx="252000" cy="252120"/>
          </a:xfrm>
        </p:grpSpPr>
        <p:sp>
          <p:nvSpPr>
            <p:cNvPr id="85" name="Овал 84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Прямокутник 85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3</a:t>
              </a:r>
            </a:p>
          </p:txBody>
        </p:sp>
      </p:grpSp>
      <p:grpSp>
        <p:nvGrpSpPr>
          <p:cNvPr id="87" name="Групувати 86"/>
          <p:cNvGrpSpPr/>
          <p:nvPr/>
        </p:nvGrpSpPr>
        <p:grpSpPr>
          <a:xfrm>
            <a:off x="893722" y="7714729"/>
            <a:ext cx="252000" cy="252120"/>
            <a:chOff x="251892" y="674982"/>
            <a:chExt cx="252000" cy="252120"/>
          </a:xfrm>
        </p:grpSpPr>
        <p:sp>
          <p:nvSpPr>
            <p:cNvPr id="91" name="Овал 90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Прямокутник 91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2</a:t>
              </a:r>
            </a:p>
          </p:txBody>
        </p:sp>
      </p:grpSp>
      <p:grpSp>
        <p:nvGrpSpPr>
          <p:cNvPr id="98" name="Групувати 97"/>
          <p:cNvGrpSpPr/>
          <p:nvPr/>
        </p:nvGrpSpPr>
        <p:grpSpPr>
          <a:xfrm>
            <a:off x="1502001" y="7713929"/>
            <a:ext cx="252000" cy="252120"/>
            <a:chOff x="251892" y="674982"/>
            <a:chExt cx="252000" cy="252120"/>
          </a:xfrm>
        </p:grpSpPr>
        <p:sp>
          <p:nvSpPr>
            <p:cNvPr id="99" name="Овал 98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Прямокутник 99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4</a:t>
              </a:r>
            </a:p>
          </p:txBody>
        </p:sp>
      </p:grpSp>
      <p:grpSp>
        <p:nvGrpSpPr>
          <p:cNvPr id="107" name="Групувати 106"/>
          <p:cNvGrpSpPr/>
          <p:nvPr/>
        </p:nvGrpSpPr>
        <p:grpSpPr>
          <a:xfrm>
            <a:off x="1502001" y="8421973"/>
            <a:ext cx="252000" cy="252120"/>
            <a:chOff x="251892" y="674982"/>
            <a:chExt cx="252000" cy="252120"/>
          </a:xfrm>
        </p:grpSpPr>
        <p:sp>
          <p:nvSpPr>
            <p:cNvPr id="108" name="Овал 107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Прямокутник 108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4</a:t>
              </a:r>
            </a:p>
          </p:txBody>
        </p:sp>
      </p:grpSp>
      <p:sp>
        <p:nvSpPr>
          <p:cNvPr id="110" name="Rectangle 33"/>
          <p:cNvSpPr/>
          <p:nvPr/>
        </p:nvSpPr>
        <p:spPr>
          <a:xfrm>
            <a:off x="251893" y="547607"/>
            <a:ext cx="3110144" cy="164226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" name="Rectangle 33"/>
          <p:cNvSpPr/>
          <p:nvPr/>
        </p:nvSpPr>
        <p:spPr>
          <a:xfrm>
            <a:off x="251893" y="2413367"/>
            <a:ext cx="3110144" cy="1667931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" name="Rectangle 33"/>
          <p:cNvSpPr/>
          <p:nvPr/>
        </p:nvSpPr>
        <p:spPr>
          <a:xfrm>
            <a:off x="3514437" y="547607"/>
            <a:ext cx="3110144" cy="164226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" name="Rectangle 33"/>
          <p:cNvSpPr/>
          <p:nvPr/>
        </p:nvSpPr>
        <p:spPr>
          <a:xfrm>
            <a:off x="3514437" y="2413367"/>
            <a:ext cx="3110144" cy="1667931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0" name="Групувати 119"/>
          <p:cNvGrpSpPr/>
          <p:nvPr/>
        </p:nvGrpSpPr>
        <p:grpSpPr>
          <a:xfrm>
            <a:off x="344793" y="620263"/>
            <a:ext cx="252000" cy="252120"/>
            <a:chOff x="251892" y="674982"/>
            <a:chExt cx="252000" cy="252120"/>
          </a:xfrm>
        </p:grpSpPr>
        <p:sp>
          <p:nvSpPr>
            <p:cNvPr id="121" name="Овал 120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Прямокутник 121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1</a:t>
              </a:r>
            </a:p>
          </p:txBody>
        </p:sp>
      </p:grpSp>
      <p:grpSp>
        <p:nvGrpSpPr>
          <p:cNvPr id="123" name="Групувати 122"/>
          <p:cNvGrpSpPr/>
          <p:nvPr/>
        </p:nvGrpSpPr>
        <p:grpSpPr>
          <a:xfrm>
            <a:off x="3581491" y="605589"/>
            <a:ext cx="252000" cy="252120"/>
            <a:chOff x="251892" y="674982"/>
            <a:chExt cx="252000" cy="252120"/>
          </a:xfrm>
        </p:grpSpPr>
        <p:sp>
          <p:nvSpPr>
            <p:cNvPr id="124" name="Овал 123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Прямокутник 124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2</a:t>
              </a:r>
            </a:p>
          </p:txBody>
        </p:sp>
      </p:grpSp>
      <p:grpSp>
        <p:nvGrpSpPr>
          <p:cNvPr id="126" name="Групувати 125"/>
          <p:cNvGrpSpPr/>
          <p:nvPr/>
        </p:nvGrpSpPr>
        <p:grpSpPr>
          <a:xfrm>
            <a:off x="319762" y="2488253"/>
            <a:ext cx="252000" cy="252120"/>
            <a:chOff x="251892" y="674982"/>
            <a:chExt cx="252000" cy="252120"/>
          </a:xfrm>
        </p:grpSpPr>
        <p:sp>
          <p:nvSpPr>
            <p:cNvPr id="127" name="Овал 126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Прямокутник 127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3</a:t>
              </a:r>
            </a:p>
          </p:txBody>
        </p:sp>
      </p:grpSp>
      <p:grpSp>
        <p:nvGrpSpPr>
          <p:cNvPr id="129" name="Групувати 128"/>
          <p:cNvGrpSpPr/>
          <p:nvPr/>
        </p:nvGrpSpPr>
        <p:grpSpPr>
          <a:xfrm>
            <a:off x="3609599" y="2494152"/>
            <a:ext cx="252000" cy="252120"/>
            <a:chOff x="251892" y="674982"/>
            <a:chExt cx="252000" cy="252120"/>
          </a:xfrm>
        </p:grpSpPr>
        <p:sp>
          <p:nvSpPr>
            <p:cNvPr id="130" name="Овал 129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Прямокутник 130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4</a:t>
              </a:r>
            </a:p>
          </p:txBody>
        </p:sp>
      </p:grpSp>
      <p:sp>
        <p:nvSpPr>
          <p:cNvPr id="139" name="Прямокутник 138"/>
          <p:cNvSpPr/>
          <p:nvPr/>
        </p:nvSpPr>
        <p:spPr>
          <a:xfrm>
            <a:off x="416875" y="1000309"/>
            <a:ext cx="2859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This shape is _____________________ .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It has 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faces;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edges;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vertices.</a:t>
            </a:r>
          </a:p>
          <a:p>
            <a:pPr algn="l"/>
            <a:endParaRPr lang="en-US" sz="1200" dirty="0">
              <a:latin typeface="Sassoon Infant Std" panose="020B0503020103030203"/>
            </a:endParaRPr>
          </a:p>
        </p:txBody>
      </p:sp>
      <p:sp>
        <p:nvSpPr>
          <p:cNvPr id="140" name="Прямокутник 139"/>
          <p:cNvSpPr/>
          <p:nvPr/>
        </p:nvSpPr>
        <p:spPr>
          <a:xfrm>
            <a:off x="3634629" y="1054071"/>
            <a:ext cx="2859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This shape is _____________________ .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It has 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faces;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edges;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vertices.</a:t>
            </a:r>
          </a:p>
          <a:p>
            <a:pPr algn="l"/>
            <a:endParaRPr lang="en-US" sz="1200" dirty="0">
              <a:latin typeface="Sassoon Infant Std" panose="020B0503020103030203"/>
            </a:endParaRPr>
          </a:p>
        </p:txBody>
      </p:sp>
      <p:sp>
        <p:nvSpPr>
          <p:cNvPr id="144" name="Прямокутник 143"/>
          <p:cNvSpPr/>
          <p:nvPr/>
        </p:nvSpPr>
        <p:spPr>
          <a:xfrm>
            <a:off x="369823" y="2897547"/>
            <a:ext cx="2859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This shape is _____________________ .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It has 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faces;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edges;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vertices.</a:t>
            </a:r>
          </a:p>
          <a:p>
            <a:pPr algn="l"/>
            <a:endParaRPr lang="en-US" sz="1200" dirty="0">
              <a:latin typeface="Sassoon Infant Std" panose="020B0503020103030203"/>
            </a:endParaRPr>
          </a:p>
        </p:txBody>
      </p:sp>
      <p:sp>
        <p:nvSpPr>
          <p:cNvPr id="145" name="Прямокутник 144"/>
          <p:cNvSpPr/>
          <p:nvPr/>
        </p:nvSpPr>
        <p:spPr>
          <a:xfrm>
            <a:off x="3634628" y="2943022"/>
            <a:ext cx="2859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This shape is _____________________ .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It has 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faces;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edges;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vertices.</a:t>
            </a:r>
          </a:p>
          <a:p>
            <a:pPr algn="l"/>
            <a:endParaRPr lang="en-US" sz="1200" dirty="0">
              <a:latin typeface="Sassoon Infant Std" panose="020B0503020103030203"/>
            </a:endParaRPr>
          </a:p>
        </p:txBody>
      </p:sp>
    </p:spTree>
    <p:extLst>
      <p:ext uri="{BB962C8B-B14F-4D97-AF65-F5344CB8AC3E}">
        <p14:creationId xmlns:p14="http://schemas.microsoft.com/office/powerpoint/2010/main" val="385642698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2794296" y="78451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grpSp>
        <p:nvGrpSpPr>
          <p:cNvPr id="93" name="Group 113"/>
          <p:cNvGrpSpPr/>
          <p:nvPr/>
        </p:nvGrpSpPr>
        <p:grpSpPr>
          <a:xfrm>
            <a:off x="1187704" y="163836"/>
            <a:ext cx="593489" cy="171412"/>
            <a:chOff x="897523" y="158438"/>
            <a:chExt cx="593489" cy="171412"/>
          </a:xfrm>
        </p:grpSpPr>
        <p:grpSp>
          <p:nvGrpSpPr>
            <p:cNvPr id="94" name="Group 114"/>
            <p:cNvGrpSpPr/>
            <p:nvPr/>
          </p:nvGrpSpPr>
          <p:grpSpPr>
            <a:xfrm>
              <a:off x="897523" y="158438"/>
              <a:ext cx="389820" cy="171412"/>
              <a:chOff x="1235681" y="158438"/>
              <a:chExt cx="389820" cy="171412"/>
            </a:xfrm>
          </p:grpSpPr>
          <p:sp>
            <p:nvSpPr>
              <p:cNvPr id="96" name="5-Point Star 116"/>
              <p:cNvSpPr/>
              <p:nvPr/>
            </p:nvSpPr>
            <p:spPr>
              <a:xfrm>
                <a:off x="1235681" y="158439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5-Point Star 117"/>
              <p:cNvSpPr/>
              <p:nvPr/>
            </p:nvSpPr>
            <p:spPr>
              <a:xfrm>
                <a:off x="1439350" y="158438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5-Point Star 115"/>
            <p:cNvSpPr/>
            <p:nvPr/>
          </p:nvSpPr>
          <p:spPr>
            <a:xfrm>
              <a:off x="130486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Прямокутник 19"/>
          <p:cNvSpPr/>
          <p:nvPr/>
        </p:nvSpPr>
        <p:spPr>
          <a:xfrm>
            <a:off x="251893" y="4102184"/>
            <a:ext cx="63996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Fill in the table.</a:t>
            </a:r>
          </a:p>
        </p:txBody>
      </p:sp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923908"/>
              </p:ext>
            </p:extLst>
          </p:nvPr>
        </p:nvGraphicFramePr>
        <p:xfrm>
          <a:off x="254750" y="4407683"/>
          <a:ext cx="6396817" cy="4453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4075">
                  <a:extLst>
                    <a:ext uri="{9D8B030D-6E8A-4147-A177-3AD203B41FA5}">
                      <a16:colId xmlns:a16="http://schemas.microsoft.com/office/drawing/2014/main" val="1538334772"/>
                    </a:ext>
                  </a:extLst>
                </a:gridCol>
                <a:gridCol w="2164556">
                  <a:extLst>
                    <a:ext uri="{9D8B030D-6E8A-4147-A177-3AD203B41FA5}">
                      <a16:colId xmlns:a16="http://schemas.microsoft.com/office/drawing/2014/main" val="3140590118"/>
                    </a:ext>
                  </a:extLst>
                </a:gridCol>
                <a:gridCol w="2458186">
                  <a:extLst>
                    <a:ext uri="{9D8B030D-6E8A-4147-A177-3AD203B41FA5}">
                      <a16:colId xmlns:a16="http://schemas.microsoft.com/office/drawing/2014/main" val="3736390943"/>
                    </a:ext>
                  </a:extLst>
                </a:gridCol>
              </a:tblGrid>
              <a:tr h="36203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Similarities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Differences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675480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Some faces are triangles;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the same number of vertices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Number of faces; number of edges; pyramid has a pentagon face and prism has rectangular faces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0200299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</a:t>
                      </a:r>
                      <a:r>
                        <a:rPr lang="en-US" sz="1200" baseline="0" dirty="0">
                          <a:latin typeface="Sassoon Infant Std" panose="020B0503020103030203" pitchFamily="34" charset="0"/>
                        </a:rPr>
                        <a:t>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Some faces are triangles;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the same number of faces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Number of edges; number of vertices; number of triangular</a:t>
                      </a:r>
                      <a:r>
                        <a:rPr lang="en-US" sz="1200" baseline="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 faces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6037815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Some faces are triangles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Number of faces, edges and</a:t>
                      </a:r>
                      <a:r>
                        <a:rPr lang="en-US" sz="1200" baseline="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 vertices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5698743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Both are pyramids;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number of faces is the same as number of vertices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Number of faces, edges and vertices, number of triangular faces; different</a:t>
                      </a:r>
                      <a:r>
                        <a:rPr lang="en-US" sz="1200" baseline="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 bases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0889492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Both are pyramids; number of faces is the same as number of vertices; regular bases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Number of faces, edges and vertices; number of triangular faces; different bases 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6733281"/>
                  </a:ext>
                </a:extLst>
              </a:tr>
              <a:tr h="68184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Figures         and</a:t>
                      </a:r>
                      <a:endParaRPr lang="uk-UA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Both are pyramids; number of faces is the same as number of vertices; regular bases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Sassoon Infant Std" panose="020B0503020103030203" pitchFamily="34" charset="0"/>
                        </a:rPr>
                        <a:t>Number of faces, edges and vertices; number of triangular faces; different bases </a:t>
                      </a:r>
                      <a:endParaRPr lang="uk-UA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5392326"/>
                  </a:ext>
                </a:extLst>
              </a:tr>
            </a:tbl>
          </a:graphicData>
        </a:graphic>
      </p:graphicFrame>
      <p:grpSp>
        <p:nvGrpSpPr>
          <p:cNvPr id="56" name="Групувати 55"/>
          <p:cNvGrpSpPr/>
          <p:nvPr/>
        </p:nvGrpSpPr>
        <p:grpSpPr>
          <a:xfrm>
            <a:off x="885120" y="5009327"/>
            <a:ext cx="252000" cy="252120"/>
            <a:chOff x="251892" y="674982"/>
            <a:chExt cx="252000" cy="252120"/>
          </a:xfrm>
        </p:grpSpPr>
        <p:sp>
          <p:nvSpPr>
            <p:cNvPr id="58" name="Овал 57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Прямокутник 58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1</a:t>
              </a:r>
            </a:p>
          </p:txBody>
        </p:sp>
      </p:grpSp>
      <p:grpSp>
        <p:nvGrpSpPr>
          <p:cNvPr id="60" name="Групувати 59"/>
          <p:cNvGrpSpPr/>
          <p:nvPr/>
        </p:nvGrpSpPr>
        <p:grpSpPr>
          <a:xfrm>
            <a:off x="1507927" y="4989458"/>
            <a:ext cx="252000" cy="252120"/>
            <a:chOff x="251892" y="674982"/>
            <a:chExt cx="252000" cy="252120"/>
          </a:xfrm>
        </p:grpSpPr>
        <p:sp>
          <p:nvSpPr>
            <p:cNvPr id="61" name="Овал 60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Прямокутник 61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2</a:t>
              </a:r>
            </a:p>
          </p:txBody>
        </p:sp>
      </p:grpSp>
      <p:grpSp>
        <p:nvGrpSpPr>
          <p:cNvPr id="64" name="Групувати 63"/>
          <p:cNvGrpSpPr/>
          <p:nvPr/>
        </p:nvGrpSpPr>
        <p:grpSpPr>
          <a:xfrm>
            <a:off x="1516639" y="5667971"/>
            <a:ext cx="252000" cy="252120"/>
            <a:chOff x="251892" y="674982"/>
            <a:chExt cx="252000" cy="252120"/>
          </a:xfrm>
        </p:grpSpPr>
        <p:sp>
          <p:nvSpPr>
            <p:cNvPr id="65" name="Овал 64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Прямокутник 65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3</a:t>
              </a:r>
            </a:p>
          </p:txBody>
        </p:sp>
      </p:grpSp>
      <p:grpSp>
        <p:nvGrpSpPr>
          <p:cNvPr id="68" name="Групувати 67"/>
          <p:cNvGrpSpPr/>
          <p:nvPr/>
        </p:nvGrpSpPr>
        <p:grpSpPr>
          <a:xfrm>
            <a:off x="1507927" y="6367418"/>
            <a:ext cx="252000" cy="252120"/>
            <a:chOff x="251892" y="674982"/>
            <a:chExt cx="252000" cy="252120"/>
          </a:xfrm>
        </p:grpSpPr>
        <p:sp>
          <p:nvSpPr>
            <p:cNvPr id="69" name="Овал 68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Прямокутник 69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4</a:t>
              </a:r>
            </a:p>
          </p:txBody>
        </p:sp>
      </p:grpSp>
      <p:grpSp>
        <p:nvGrpSpPr>
          <p:cNvPr id="71" name="Групувати 70"/>
          <p:cNvGrpSpPr/>
          <p:nvPr/>
        </p:nvGrpSpPr>
        <p:grpSpPr>
          <a:xfrm>
            <a:off x="885695" y="5667971"/>
            <a:ext cx="252000" cy="252120"/>
            <a:chOff x="251892" y="674982"/>
            <a:chExt cx="252000" cy="252120"/>
          </a:xfrm>
        </p:grpSpPr>
        <p:sp>
          <p:nvSpPr>
            <p:cNvPr id="72" name="Овал 71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Прямокутник 72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1</a:t>
              </a:r>
            </a:p>
          </p:txBody>
        </p:sp>
      </p:grpSp>
      <p:grpSp>
        <p:nvGrpSpPr>
          <p:cNvPr id="74" name="Групувати 73"/>
          <p:cNvGrpSpPr/>
          <p:nvPr/>
        </p:nvGrpSpPr>
        <p:grpSpPr>
          <a:xfrm>
            <a:off x="878871" y="6347544"/>
            <a:ext cx="252000" cy="252120"/>
            <a:chOff x="251892" y="674982"/>
            <a:chExt cx="252000" cy="252120"/>
          </a:xfrm>
        </p:grpSpPr>
        <p:sp>
          <p:nvSpPr>
            <p:cNvPr id="75" name="Овал 74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Прямокутник 75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1</a:t>
              </a:r>
            </a:p>
          </p:txBody>
        </p:sp>
      </p:grpSp>
      <p:grpSp>
        <p:nvGrpSpPr>
          <p:cNvPr id="77" name="Групувати 76"/>
          <p:cNvGrpSpPr/>
          <p:nvPr/>
        </p:nvGrpSpPr>
        <p:grpSpPr>
          <a:xfrm>
            <a:off x="885695" y="7025518"/>
            <a:ext cx="252000" cy="252120"/>
            <a:chOff x="251892" y="674982"/>
            <a:chExt cx="252000" cy="252120"/>
          </a:xfrm>
        </p:grpSpPr>
        <p:sp>
          <p:nvSpPr>
            <p:cNvPr id="79" name="Овал 78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Прямокутник 79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2</a:t>
              </a:r>
            </a:p>
          </p:txBody>
        </p:sp>
      </p:grpSp>
      <p:grpSp>
        <p:nvGrpSpPr>
          <p:cNvPr id="81" name="Групувати 80"/>
          <p:cNvGrpSpPr/>
          <p:nvPr/>
        </p:nvGrpSpPr>
        <p:grpSpPr>
          <a:xfrm>
            <a:off x="1507926" y="7047993"/>
            <a:ext cx="252000" cy="252120"/>
            <a:chOff x="251892" y="674982"/>
            <a:chExt cx="252000" cy="252120"/>
          </a:xfrm>
        </p:grpSpPr>
        <p:sp>
          <p:nvSpPr>
            <p:cNvPr id="82" name="Овал 81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Прямокутник 82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3</a:t>
              </a:r>
            </a:p>
          </p:txBody>
        </p:sp>
      </p:grpSp>
      <p:grpSp>
        <p:nvGrpSpPr>
          <p:cNvPr id="84" name="Групувати 83"/>
          <p:cNvGrpSpPr/>
          <p:nvPr/>
        </p:nvGrpSpPr>
        <p:grpSpPr>
          <a:xfrm>
            <a:off x="887650" y="8407139"/>
            <a:ext cx="252000" cy="252120"/>
            <a:chOff x="251892" y="674982"/>
            <a:chExt cx="252000" cy="252120"/>
          </a:xfrm>
        </p:grpSpPr>
        <p:sp>
          <p:nvSpPr>
            <p:cNvPr id="85" name="Овал 84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Прямокутник 85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3</a:t>
              </a:r>
            </a:p>
          </p:txBody>
        </p:sp>
      </p:grpSp>
      <p:grpSp>
        <p:nvGrpSpPr>
          <p:cNvPr id="87" name="Групувати 86"/>
          <p:cNvGrpSpPr/>
          <p:nvPr/>
        </p:nvGrpSpPr>
        <p:grpSpPr>
          <a:xfrm>
            <a:off x="893722" y="7714729"/>
            <a:ext cx="252000" cy="252120"/>
            <a:chOff x="251892" y="674982"/>
            <a:chExt cx="252000" cy="252120"/>
          </a:xfrm>
        </p:grpSpPr>
        <p:sp>
          <p:nvSpPr>
            <p:cNvPr id="91" name="Овал 90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Прямокутник 91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2</a:t>
              </a:r>
            </a:p>
          </p:txBody>
        </p:sp>
      </p:grpSp>
      <p:grpSp>
        <p:nvGrpSpPr>
          <p:cNvPr id="98" name="Групувати 97"/>
          <p:cNvGrpSpPr/>
          <p:nvPr/>
        </p:nvGrpSpPr>
        <p:grpSpPr>
          <a:xfrm>
            <a:off x="1502001" y="7713929"/>
            <a:ext cx="252000" cy="252120"/>
            <a:chOff x="251892" y="674982"/>
            <a:chExt cx="252000" cy="252120"/>
          </a:xfrm>
        </p:grpSpPr>
        <p:sp>
          <p:nvSpPr>
            <p:cNvPr id="99" name="Овал 98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Прямокутник 99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4</a:t>
              </a:r>
            </a:p>
          </p:txBody>
        </p:sp>
      </p:grpSp>
      <p:grpSp>
        <p:nvGrpSpPr>
          <p:cNvPr id="107" name="Групувати 106"/>
          <p:cNvGrpSpPr/>
          <p:nvPr/>
        </p:nvGrpSpPr>
        <p:grpSpPr>
          <a:xfrm>
            <a:off x="1502001" y="8421973"/>
            <a:ext cx="252000" cy="252120"/>
            <a:chOff x="251892" y="674982"/>
            <a:chExt cx="252000" cy="252120"/>
          </a:xfrm>
        </p:grpSpPr>
        <p:sp>
          <p:nvSpPr>
            <p:cNvPr id="108" name="Овал 107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Прямокутник 108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4</a:t>
              </a:r>
            </a:p>
          </p:txBody>
        </p:sp>
      </p:grpSp>
      <p:sp>
        <p:nvSpPr>
          <p:cNvPr id="110" name="Rectangle 33"/>
          <p:cNvSpPr/>
          <p:nvPr/>
        </p:nvSpPr>
        <p:spPr>
          <a:xfrm>
            <a:off x="251893" y="547607"/>
            <a:ext cx="3110144" cy="164226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" name="Rectangle 33"/>
          <p:cNvSpPr/>
          <p:nvPr/>
        </p:nvSpPr>
        <p:spPr>
          <a:xfrm>
            <a:off x="251893" y="2413367"/>
            <a:ext cx="3110144" cy="1667931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" name="Rectangle 33"/>
          <p:cNvSpPr/>
          <p:nvPr/>
        </p:nvSpPr>
        <p:spPr>
          <a:xfrm>
            <a:off x="3514437" y="547607"/>
            <a:ext cx="3110144" cy="164226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" name="Rectangle 33"/>
          <p:cNvSpPr/>
          <p:nvPr/>
        </p:nvSpPr>
        <p:spPr>
          <a:xfrm>
            <a:off x="3514437" y="2413367"/>
            <a:ext cx="3110144" cy="1667931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0" name="Групувати 119"/>
          <p:cNvGrpSpPr/>
          <p:nvPr/>
        </p:nvGrpSpPr>
        <p:grpSpPr>
          <a:xfrm>
            <a:off x="344793" y="620263"/>
            <a:ext cx="252000" cy="252120"/>
            <a:chOff x="251892" y="674982"/>
            <a:chExt cx="252000" cy="252120"/>
          </a:xfrm>
        </p:grpSpPr>
        <p:sp>
          <p:nvSpPr>
            <p:cNvPr id="121" name="Овал 120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Прямокутник 121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1</a:t>
              </a:r>
            </a:p>
          </p:txBody>
        </p:sp>
      </p:grpSp>
      <p:grpSp>
        <p:nvGrpSpPr>
          <p:cNvPr id="123" name="Групувати 122"/>
          <p:cNvGrpSpPr/>
          <p:nvPr/>
        </p:nvGrpSpPr>
        <p:grpSpPr>
          <a:xfrm>
            <a:off x="3581491" y="605589"/>
            <a:ext cx="252000" cy="252120"/>
            <a:chOff x="251892" y="674982"/>
            <a:chExt cx="252000" cy="252120"/>
          </a:xfrm>
        </p:grpSpPr>
        <p:sp>
          <p:nvSpPr>
            <p:cNvPr id="124" name="Овал 123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Прямокутник 124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2</a:t>
              </a:r>
            </a:p>
          </p:txBody>
        </p:sp>
      </p:grpSp>
      <p:grpSp>
        <p:nvGrpSpPr>
          <p:cNvPr id="126" name="Групувати 125"/>
          <p:cNvGrpSpPr/>
          <p:nvPr/>
        </p:nvGrpSpPr>
        <p:grpSpPr>
          <a:xfrm>
            <a:off x="319762" y="2488253"/>
            <a:ext cx="252000" cy="252120"/>
            <a:chOff x="251892" y="674982"/>
            <a:chExt cx="252000" cy="252120"/>
          </a:xfrm>
        </p:grpSpPr>
        <p:sp>
          <p:nvSpPr>
            <p:cNvPr id="127" name="Овал 126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7DBEFF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Прямокутник 127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3</a:t>
              </a:r>
            </a:p>
          </p:txBody>
        </p:sp>
      </p:grpSp>
      <p:grpSp>
        <p:nvGrpSpPr>
          <p:cNvPr id="129" name="Групувати 128"/>
          <p:cNvGrpSpPr/>
          <p:nvPr/>
        </p:nvGrpSpPr>
        <p:grpSpPr>
          <a:xfrm>
            <a:off x="3609599" y="2494152"/>
            <a:ext cx="252000" cy="252120"/>
            <a:chOff x="251892" y="674982"/>
            <a:chExt cx="252000" cy="252120"/>
          </a:xfrm>
        </p:grpSpPr>
        <p:sp>
          <p:nvSpPr>
            <p:cNvPr id="130" name="Овал 129"/>
            <p:cNvSpPr/>
            <p:nvPr/>
          </p:nvSpPr>
          <p:spPr>
            <a:xfrm>
              <a:off x="251892" y="674982"/>
              <a:ext cx="252000" cy="250521"/>
            </a:xfrm>
            <a:prstGeom prst="ellipse">
              <a:avLst/>
            </a:prstGeom>
            <a:solidFill>
              <a:srgbClr val="FFFF6D"/>
            </a:solidFill>
            <a:ln w="12700" cap="flat">
              <a:solidFill>
                <a:srgbClr val="00206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Прямокутник 130"/>
            <p:cNvSpPr/>
            <p:nvPr/>
          </p:nvSpPr>
          <p:spPr>
            <a:xfrm>
              <a:off x="276922" y="680881"/>
              <a:ext cx="20193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Sassoon Infant Std" panose="020B0503020103030203"/>
                </a:rPr>
                <a:t>4</a:t>
              </a:r>
            </a:p>
          </p:txBody>
        </p:sp>
      </p:grpSp>
      <p:sp>
        <p:nvSpPr>
          <p:cNvPr id="139" name="Прямокутник 138"/>
          <p:cNvSpPr/>
          <p:nvPr/>
        </p:nvSpPr>
        <p:spPr>
          <a:xfrm>
            <a:off x="416875" y="1000309"/>
            <a:ext cx="2859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This shape is _____________________ .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It has 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faces;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edges;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vertices.</a:t>
            </a:r>
          </a:p>
          <a:p>
            <a:pPr algn="l"/>
            <a:endParaRPr lang="en-US" sz="1200" dirty="0">
              <a:latin typeface="Sassoon Infant Std" panose="020B0503020103030203"/>
            </a:endParaRPr>
          </a:p>
        </p:txBody>
      </p:sp>
      <p:sp>
        <p:nvSpPr>
          <p:cNvPr id="140" name="Прямокутник 139"/>
          <p:cNvSpPr/>
          <p:nvPr/>
        </p:nvSpPr>
        <p:spPr>
          <a:xfrm>
            <a:off x="3634629" y="1054071"/>
            <a:ext cx="2859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This shape is _____________________ .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It has 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faces;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edges;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vertices.</a:t>
            </a:r>
          </a:p>
          <a:p>
            <a:pPr algn="l"/>
            <a:endParaRPr lang="en-US" sz="1200" dirty="0">
              <a:latin typeface="Sassoon Infant Std" panose="020B0503020103030203"/>
            </a:endParaRPr>
          </a:p>
        </p:txBody>
      </p:sp>
      <p:sp>
        <p:nvSpPr>
          <p:cNvPr id="144" name="Прямокутник 143"/>
          <p:cNvSpPr/>
          <p:nvPr/>
        </p:nvSpPr>
        <p:spPr>
          <a:xfrm>
            <a:off x="369823" y="2897547"/>
            <a:ext cx="2859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This shape is _____________________ .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It has 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faces;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edges;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vertices.</a:t>
            </a:r>
          </a:p>
          <a:p>
            <a:pPr algn="l"/>
            <a:endParaRPr lang="en-US" sz="1200" dirty="0">
              <a:latin typeface="Sassoon Infant Std" panose="020B0503020103030203"/>
            </a:endParaRPr>
          </a:p>
        </p:txBody>
      </p:sp>
      <p:sp>
        <p:nvSpPr>
          <p:cNvPr id="145" name="Прямокутник 144"/>
          <p:cNvSpPr/>
          <p:nvPr/>
        </p:nvSpPr>
        <p:spPr>
          <a:xfrm>
            <a:off x="3634628" y="2943022"/>
            <a:ext cx="2859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This shape is _____________________ .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It has  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faces;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edges;</a:t>
            </a:r>
          </a:p>
          <a:p>
            <a:pPr algn="l"/>
            <a:r>
              <a:rPr lang="en-US" sz="1200" dirty="0">
                <a:latin typeface="Sassoon Infant Std" panose="020B0503020103030203"/>
              </a:rPr>
              <a:t>______ vertices.</a:t>
            </a:r>
          </a:p>
          <a:p>
            <a:pPr algn="l"/>
            <a:endParaRPr lang="en-US" sz="1200" dirty="0">
              <a:latin typeface="Sassoon Infant Std" panose="020B0503020103030203"/>
            </a:endParaRPr>
          </a:p>
        </p:txBody>
      </p:sp>
      <p:sp>
        <p:nvSpPr>
          <p:cNvPr id="146" name="Прямокутник 145"/>
          <p:cNvSpPr/>
          <p:nvPr/>
        </p:nvSpPr>
        <p:spPr>
          <a:xfrm>
            <a:off x="1515777" y="987914"/>
            <a:ext cx="1241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triangular prism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48" name="Прямокутник 147"/>
          <p:cNvSpPr/>
          <p:nvPr/>
        </p:nvSpPr>
        <p:spPr>
          <a:xfrm>
            <a:off x="4697314" y="1042939"/>
            <a:ext cx="1241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5-sided pyramid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49" name="Прямокутник 148"/>
          <p:cNvSpPr/>
          <p:nvPr/>
        </p:nvSpPr>
        <p:spPr>
          <a:xfrm>
            <a:off x="1502001" y="2874670"/>
            <a:ext cx="1241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square pyramid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52" name="Прямокутник 151"/>
          <p:cNvSpPr/>
          <p:nvPr/>
        </p:nvSpPr>
        <p:spPr>
          <a:xfrm>
            <a:off x="4799186" y="2918176"/>
            <a:ext cx="1241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6-sided pyramid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54" name="Прямокутник 153"/>
          <p:cNvSpPr/>
          <p:nvPr/>
        </p:nvSpPr>
        <p:spPr>
          <a:xfrm>
            <a:off x="586666" y="1368740"/>
            <a:ext cx="332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5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55" name="Прямокутник 154"/>
          <p:cNvSpPr/>
          <p:nvPr/>
        </p:nvSpPr>
        <p:spPr>
          <a:xfrm>
            <a:off x="580594" y="1548474"/>
            <a:ext cx="332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9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56" name="Прямокутник 155"/>
          <p:cNvSpPr/>
          <p:nvPr/>
        </p:nvSpPr>
        <p:spPr>
          <a:xfrm>
            <a:off x="580594" y="1733543"/>
            <a:ext cx="332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57" name="Прямокутник 156"/>
          <p:cNvSpPr/>
          <p:nvPr/>
        </p:nvSpPr>
        <p:spPr>
          <a:xfrm>
            <a:off x="3789625" y="1423402"/>
            <a:ext cx="332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58" name="Прямокутник 157"/>
          <p:cNvSpPr/>
          <p:nvPr/>
        </p:nvSpPr>
        <p:spPr>
          <a:xfrm>
            <a:off x="3735598" y="1599293"/>
            <a:ext cx="4035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10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59" name="Прямокутник 158"/>
          <p:cNvSpPr/>
          <p:nvPr/>
        </p:nvSpPr>
        <p:spPr>
          <a:xfrm>
            <a:off x="3789625" y="1782905"/>
            <a:ext cx="332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60" name="Прямокутник 159"/>
          <p:cNvSpPr/>
          <p:nvPr/>
        </p:nvSpPr>
        <p:spPr>
          <a:xfrm>
            <a:off x="527541" y="3266878"/>
            <a:ext cx="332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5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64" name="Прямокутник 163"/>
          <p:cNvSpPr/>
          <p:nvPr/>
        </p:nvSpPr>
        <p:spPr>
          <a:xfrm>
            <a:off x="527541" y="3443255"/>
            <a:ext cx="332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8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65" name="Прямокутник 164"/>
          <p:cNvSpPr/>
          <p:nvPr/>
        </p:nvSpPr>
        <p:spPr>
          <a:xfrm>
            <a:off x="527541" y="3627922"/>
            <a:ext cx="332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5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66" name="Прямокутник 165"/>
          <p:cNvSpPr/>
          <p:nvPr/>
        </p:nvSpPr>
        <p:spPr>
          <a:xfrm>
            <a:off x="3808460" y="3312353"/>
            <a:ext cx="332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7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67" name="Прямокутник 166"/>
          <p:cNvSpPr/>
          <p:nvPr/>
        </p:nvSpPr>
        <p:spPr>
          <a:xfrm>
            <a:off x="3766917" y="3487880"/>
            <a:ext cx="489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12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68" name="Прямокутник 167"/>
          <p:cNvSpPr/>
          <p:nvPr/>
        </p:nvSpPr>
        <p:spPr>
          <a:xfrm>
            <a:off x="3807035" y="3672704"/>
            <a:ext cx="332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7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  <p:sp>
        <p:nvSpPr>
          <p:cNvPr id="170" name="Прямокутник 169"/>
          <p:cNvSpPr/>
          <p:nvPr/>
        </p:nvSpPr>
        <p:spPr>
          <a:xfrm>
            <a:off x="193634" y="4134369"/>
            <a:ext cx="12908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Possible answers:</a:t>
            </a:r>
          </a:p>
          <a:p>
            <a:pPr algn="l"/>
            <a:endParaRPr lang="en-US" sz="1200" dirty="0">
              <a:solidFill>
                <a:srgbClr val="FF0000"/>
              </a:solidFill>
              <a:latin typeface="Sassoon Infant Std" panose="020B0503020103030203"/>
            </a:endParaRPr>
          </a:p>
        </p:txBody>
      </p:sp>
    </p:spTree>
    <p:extLst>
      <p:ext uri="{BB962C8B-B14F-4D97-AF65-F5344CB8AC3E}">
        <p14:creationId xmlns:p14="http://schemas.microsoft.com/office/powerpoint/2010/main" val="3388475152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3</a:t>
            </a:r>
          </a:p>
        </p:txBody>
      </p:sp>
      <p:grpSp>
        <p:nvGrpSpPr>
          <p:cNvPr id="116" name="Групувати 115"/>
          <p:cNvGrpSpPr/>
          <p:nvPr/>
        </p:nvGrpSpPr>
        <p:grpSpPr>
          <a:xfrm>
            <a:off x="213681" y="475645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117" name="Округлений прямокутник 116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8" name="Округлений прямокутник 117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217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156" name="TextBox 155"/>
          <p:cNvSpPr txBox="1"/>
          <p:nvPr/>
        </p:nvSpPr>
        <p:spPr>
          <a:xfrm>
            <a:off x="6602440" y="4649125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72" name="TextBox 571"/>
          <p:cNvSpPr txBox="1"/>
          <p:nvPr/>
        </p:nvSpPr>
        <p:spPr>
          <a:xfrm>
            <a:off x="208880" y="821472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TRUE  or  FALSE?</a:t>
            </a:r>
          </a:p>
        </p:txBody>
      </p:sp>
      <p:sp>
        <p:nvSpPr>
          <p:cNvPr id="298" name="Округлений прямокутник 297"/>
          <p:cNvSpPr/>
          <p:nvPr/>
        </p:nvSpPr>
        <p:spPr>
          <a:xfrm>
            <a:off x="3370811" y="501737"/>
            <a:ext cx="3295763" cy="1898460"/>
          </a:xfrm>
          <a:prstGeom prst="roundRect">
            <a:avLst>
              <a:gd name="adj" fmla="val 2003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1" name="TextBox 300"/>
          <p:cNvSpPr txBox="1"/>
          <p:nvPr/>
        </p:nvSpPr>
        <p:spPr>
          <a:xfrm>
            <a:off x="2804995" y="656687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Leanna says,</a:t>
            </a:r>
          </a:p>
        </p:txBody>
      </p:sp>
      <p:sp>
        <p:nvSpPr>
          <p:cNvPr id="6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63" name="Shape 519"/>
          <p:cNvSpPr/>
          <p:nvPr/>
        </p:nvSpPr>
        <p:spPr>
          <a:xfrm>
            <a:off x="-305950" y="4679846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Construct 3D Shapes</a:t>
            </a:r>
          </a:p>
        </p:txBody>
      </p:sp>
      <p:sp>
        <p:nvSpPr>
          <p:cNvPr id="67" name="Округлений прямокутник 66"/>
          <p:cNvSpPr/>
          <p:nvPr/>
        </p:nvSpPr>
        <p:spPr>
          <a:xfrm>
            <a:off x="3371136" y="2425935"/>
            <a:ext cx="3295763" cy="1923154"/>
          </a:xfrm>
          <a:prstGeom prst="roundRect">
            <a:avLst>
              <a:gd name="adj" fmla="val 1974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2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733" y="2801705"/>
            <a:ext cx="838479" cy="853414"/>
          </a:xfrm>
          <a:prstGeom prst="rect">
            <a:avLst/>
          </a:prstGeom>
        </p:spPr>
      </p:pic>
      <p:pic>
        <p:nvPicPr>
          <p:cNvPr id="7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932" y="1054105"/>
            <a:ext cx="1006275" cy="812567"/>
          </a:xfrm>
          <a:prstGeom prst="rect">
            <a:avLst/>
          </a:prstGeom>
        </p:spPr>
      </p:pic>
      <p:sp>
        <p:nvSpPr>
          <p:cNvPr id="2" name="Округлена прямокутна виноска 1"/>
          <p:cNvSpPr/>
          <p:nvPr/>
        </p:nvSpPr>
        <p:spPr>
          <a:xfrm rot="5400000">
            <a:off x="5039368" y="578085"/>
            <a:ext cx="1014550" cy="2017110"/>
          </a:xfrm>
          <a:prstGeom prst="wedgeRoundRectCallout">
            <a:avLst>
              <a:gd name="adj1" fmla="val 20712"/>
              <a:gd name="adj2" fmla="val 78419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кутник 2"/>
          <p:cNvSpPr/>
          <p:nvPr/>
        </p:nvSpPr>
        <p:spPr>
          <a:xfrm>
            <a:off x="4520819" y="1246538"/>
            <a:ext cx="2064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I have 15 straws and 10 balls of Play-Doh. Which 3D shape can I create using all these objects?  </a:t>
            </a:r>
            <a:endParaRPr lang="uk-UA" sz="1200" dirty="0"/>
          </a:p>
        </p:txBody>
      </p:sp>
      <p:sp>
        <p:nvSpPr>
          <p:cNvPr id="75" name="TextBox 74"/>
          <p:cNvSpPr txBox="1"/>
          <p:nvPr/>
        </p:nvSpPr>
        <p:spPr>
          <a:xfrm>
            <a:off x="5650318" y="2532023"/>
            <a:ext cx="92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Zach says,</a:t>
            </a:r>
          </a:p>
        </p:txBody>
      </p:sp>
      <p:sp>
        <p:nvSpPr>
          <p:cNvPr id="76" name="Округлена прямокутна виноска 75"/>
          <p:cNvSpPr/>
          <p:nvPr/>
        </p:nvSpPr>
        <p:spPr>
          <a:xfrm rot="16200000">
            <a:off x="4171330" y="2202120"/>
            <a:ext cx="660171" cy="1998038"/>
          </a:xfrm>
          <a:prstGeom prst="wedgeRoundRectCallout">
            <a:avLst>
              <a:gd name="adj1" fmla="val -47874"/>
              <a:gd name="adj2" fmla="val 83086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7" name="Прямокутник 76"/>
          <p:cNvSpPr/>
          <p:nvPr/>
        </p:nvSpPr>
        <p:spPr>
          <a:xfrm>
            <a:off x="3447183" y="2884894"/>
            <a:ext cx="2064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I can create a model of a cube using 4 straws and 4 balls of Play-Doh.</a:t>
            </a:r>
            <a:endParaRPr lang="uk-UA" sz="1200" dirty="0"/>
          </a:p>
        </p:txBody>
      </p:sp>
      <p:sp>
        <p:nvSpPr>
          <p:cNvPr id="78" name="TextBox 77"/>
          <p:cNvSpPr txBox="1"/>
          <p:nvPr/>
        </p:nvSpPr>
        <p:spPr>
          <a:xfrm>
            <a:off x="3443736" y="3609964"/>
            <a:ext cx="2957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Explain the mistake Zach has made.</a:t>
            </a:r>
          </a:p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How many straws and balls of Play-Doh would he need to create a cube?</a:t>
            </a:r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517007" y="1216383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8" name="Округлений прямокутник 57"/>
          <p:cNvSpPr/>
          <p:nvPr/>
        </p:nvSpPr>
        <p:spPr>
          <a:xfrm>
            <a:off x="517007" y="1967630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9" name="Округлений прямокутник 58"/>
          <p:cNvSpPr/>
          <p:nvPr/>
        </p:nvSpPr>
        <p:spPr>
          <a:xfrm>
            <a:off x="517007" y="2718877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0" name="Округлений прямокутник 59"/>
          <p:cNvSpPr/>
          <p:nvPr/>
        </p:nvSpPr>
        <p:spPr>
          <a:xfrm>
            <a:off x="517007" y="3470123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кутник 4"/>
          <p:cNvSpPr/>
          <p:nvPr/>
        </p:nvSpPr>
        <p:spPr>
          <a:xfrm>
            <a:off x="614075" y="1203453"/>
            <a:ext cx="2307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 cut out lots of equal triangles and make a 3D shape from them.</a:t>
            </a:r>
          </a:p>
        </p:txBody>
      </p:sp>
      <p:sp>
        <p:nvSpPr>
          <p:cNvPr id="64" name="Прямокутник 63"/>
          <p:cNvSpPr/>
          <p:nvPr/>
        </p:nvSpPr>
        <p:spPr>
          <a:xfrm>
            <a:off x="643189" y="2788210"/>
            <a:ext cx="2307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cannot make a 3D shape from using 6 equal squares.</a:t>
            </a:r>
          </a:p>
        </p:txBody>
      </p:sp>
      <p:sp>
        <p:nvSpPr>
          <p:cNvPr id="65" name="Прямокутник 64"/>
          <p:cNvSpPr/>
          <p:nvPr/>
        </p:nvSpPr>
        <p:spPr>
          <a:xfrm>
            <a:off x="567978" y="3545018"/>
            <a:ext cx="2307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cannot make a 3D shape from using 6 equal rectangles.</a:t>
            </a:r>
          </a:p>
        </p:txBody>
      </p:sp>
      <p:sp>
        <p:nvSpPr>
          <p:cNvPr id="66" name="Прямокутник 65"/>
          <p:cNvSpPr/>
          <p:nvPr/>
        </p:nvSpPr>
        <p:spPr>
          <a:xfrm>
            <a:off x="608787" y="1944649"/>
            <a:ext cx="2307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 cut out some circles and triangles and make a 3D shape from them.</a:t>
            </a:r>
          </a:p>
        </p:txBody>
      </p:sp>
      <p:grpSp>
        <p:nvGrpSpPr>
          <p:cNvPr id="71" name="Групувати 70"/>
          <p:cNvGrpSpPr/>
          <p:nvPr/>
        </p:nvGrpSpPr>
        <p:grpSpPr>
          <a:xfrm>
            <a:off x="214006" y="4986054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90" name="Округлений прямокутник 89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1" name="Округлений прямокутник 90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217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209205" y="5331881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TRUE  or  FALSE?</a:t>
            </a:r>
          </a:p>
        </p:txBody>
      </p:sp>
      <p:sp>
        <p:nvSpPr>
          <p:cNvPr id="93" name="Округлений прямокутник 92"/>
          <p:cNvSpPr/>
          <p:nvPr/>
        </p:nvSpPr>
        <p:spPr>
          <a:xfrm>
            <a:off x="3371136" y="5012146"/>
            <a:ext cx="3295763" cy="1898460"/>
          </a:xfrm>
          <a:prstGeom prst="roundRect">
            <a:avLst>
              <a:gd name="adj" fmla="val 2003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4" name="TextBox 93"/>
          <p:cNvSpPr txBox="1"/>
          <p:nvPr/>
        </p:nvSpPr>
        <p:spPr>
          <a:xfrm>
            <a:off x="2805320" y="5167096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Leanna says,</a:t>
            </a:r>
          </a:p>
        </p:txBody>
      </p:sp>
      <p:sp>
        <p:nvSpPr>
          <p:cNvPr id="95" name="Округлений прямокутник 94"/>
          <p:cNvSpPr/>
          <p:nvPr/>
        </p:nvSpPr>
        <p:spPr>
          <a:xfrm>
            <a:off x="3371461" y="6936344"/>
            <a:ext cx="3295763" cy="1923154"/>
          </a:xfrm>
          <a:prstGeom prst="roundRect">
            <a:avLst>
              <a:gd name="adj" fmla="val 1974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6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058" y="7312114"/>
            <a:ext cx="838479" cy="853414"/>
          </a:xfrm>
          <a:prstGeom prst="rect">
            <a:avLst/>
          </a:prstGeom>
        </p:spPr>
      </p:pic>
      <p:pic>
        <p:nvPicPr>
          <p:cNvPr id="9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257" y="5564514"/>
            <a:ext cx="1006275" cy="812567"/>
          </a:xfrm>
          <a:prstGeom prst="rect">
            <a:avLst/>
          </a:prstGeom>
        </p:spPr>
      </p:pic>
      <p:sp>
        <p:nvSpPr>
          <p:cNvPr id="98" name="Округлена прямокутна виноска 97"/>
          <p:cNvSpPr/>
          <p:nvPr/>
        </p:nvSpPr>
        <p:spPr>
          <a:xfrm rot="5400000">
            <a:off x="5039693" y="5088494"/>
            <a:ext cx="1014550" cy="2017110"/>
          </a:xfrm>
          <a:prstGeom prst="wedgeRoundRectCallout">
            <a:avLst>
              <a:gd name="adj1" fmla="val 20712"/>
              <a:gd name="adj2" fmla="val 78419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9" name="Прямокутник 98"/>
          <p:cNvSpPr/>
          <p:nvPr/>
        </p:nvSpPr>
        <p:spPr>
          <a:xfrm>
            <a:off x="4521144" y="5756947"/>
            <a:ext cx="2064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I have 15 straws and 10 balls of Play-Doh. Which 3D shape can I create using all these objects?  </a:t>
            </a:r>
            <a:endParaRPr lang="uk-UA" sz="1200" dirty="0"/>
          </a:p>
        </p:txBody>
      </p:sp>
      <p:sp>
        <p:nvSpPr>
          <p:cNvPr id="100" name="TextBox 99"/>
          <p:cNvSpPr txBox="1"/>
          <p:nvPr/>
        </p:nvSpPr>
        <p:spPr>
          <a:xfrm>
            <a:off x="5650643" y="7042432"/>
            <a:ext cx="92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Zach says,</a:t>
            </a:r>
          </a:p>
        </p:txBody>
      </p:sp>
      <p:sp>
        <p:nvSpPr>
          <p:cNvPr id="101" name="Округлена прямокутна виноска 100"/>
          <p:cNvSpPr/>
          <p:nvPr/>
        </p:nvSpPr>
        <p:spPr>
          <a:xfrm rot="16200000">
            <a:off x="4171655" y="6712529"/>
            <a:ext cx="660171" cy="1998038"/>
          </a:xfrm>
          <a:prstGeom prst="wedgeRoundRectCallout">
            <a:avLst>
              <a:gd name="adj1" fmla="val -47874"/>
              <a:gd name="adj2" fmla="val 83086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2" name="Прямокутник 101"/>
          <p:cNvSpPr/>
          <p:nvPr/>
        </p:nvSpPr>
        <p:spPr>
          <a:xfrm>
            <a:off x="3447508" y="7395303"/>
            <a:ext cx="2064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I can create a model of a cube using 4 straws and 4 balls of Play-Doh.</a:t>
            </a:r>
            <a:endParaRPr lang="uk-UA" sz="1200" dirty="0"/>
          </a:p>
        </p:txBody>
      </p:sp>
      <p:sp>
        <p:nvSpPr>
          <p:cNvPr id="103" name="TextBox 102"/>
          <p:cNvSpPr txBox="1"/>
          <p:nvPr/>
        </p:nvSpPr>
        <p:spPr>
          <a:xfrm>
            <a:off x="3444061" y="8120373"/>
            <a:ext cx="2957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Explain the mistake Zach has made.</a:t>
            </a:r>
          </a:p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How many straws and balls of Play-Doh would he need to create a cube?</a:t>
            </a:r>
          </a:p>
        </p:txBody>
      </p:sp>
      <p:sp>
        <p:nvSpPr>
          <p:cNvPr id="105" name="Округлений прямокутник 104"/>
          <p:cNvSpPr/>
          <p:nvPr/>
        </p:nvSpPr>
        <p:spPr>
          <a:xfrm>
            <a:off x="517332" y="5726792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6" name="Округлений прямокутник 125"/>
          <p:cNvSpPr/>
          <p:nvPr/>
        </p:nvSpPr>
        <p:spPr>
          <a:xfrm>
            <a:off x="517332" y="6478039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7" name="Округлений прямокутник 126"/>
          <p:cNvSpPr/>
          <p:nvPr/>
        </p:nvSpPr>
        <p:spPr>
          <a:xfrm>
            <a:off x="517332" y="7229286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8" name="Округлений прямокутник 127"/>
          <p:cNvSpPr/>
          <p:nvPr/>
        </p:nvSpPr>
        <p:spPr>
          <a:xfrm>
            <a:off x="517332" y="7980532"/>
            <a:ext cx="2507456" cy="610354"/>
          </a:xfrm>
          <a:prstGeom prst="roundRect">
            <a:avLst/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9" name="Прямокутник 128"/>
          <p:cNvSpPr/>
          <p:nvPr/>
        </p:nvSpPr>
        <p:spPr>
          <a:xfrm>
            <a:off x="614400" y="5713862"/>
            <a:ext cx="2307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 cut out lots of equal triangles and make a 3D shape from them.</a:t>
            </a:r>
          </a:p>
        </p:txBody>
      </p:sp>
      <p:sp>
        <p:nvSpPr>
          <p:cNvPr id="130" name="Прямокутник 129"/>
          <p:cNvSpPr/>
          <p:nvPr/>
        </p:nvSpPr>
        <p:spPr>
          <a:xfrm>
            <a:off x="643514" y="7298619"/>
            <a:ext cx="2307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cannot make a 3D shape from using 6 equal squares.</a:t>
            </a:r>
          </a:p>
        </p:txBody>
      </p:sp>
      <p:sp>
        <p:nvSpPr>
          <p:cNvPr id="131" name="Прямокутник 130"/>
          <p:cNvSpPr/>
          <p:nvPr/>
        </p:nvSpPr>
        <p:spPr>
          <a:xfrm>
            <a:off x="568303" y="8055427"/>
            <a:ext cx="2307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cannot make a 3D shape from using 6 equal rectangles.</a:t>
            </a:r>
          </a:p>
        </p:txBody>
      </p:sp>
      <p:sp>
        <p:nvSpPr>
          <p:cNvPr id="132" name="Прямокутник 131"/>
          <p:cNvSpPr/>
          <p:nvPr/>
        </p:nvSpPr>
        <p:spPr>
          <a:xfrm>
            <a:off x="609112" y="6455058"/>
            <a:ext cx="2307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You can cut out some circles and triangles and make a 3D shape from them.</a:t>
            </a:r>
          </a:p>
        </p:txBody>
      </p:sp>
    </p:spTree>
    <p:extLst>
      <p:ext uri="{BB962C8B-B14F-4D97-AF65-F5344CB8AC3E}">
        <p14:creationId xmlns:p14="http://schemas.microsoft.com/office/powerpoint/2010/main" val="426863082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27580</TotalTime>
  <Words>1419</Words>
  <Application>Microsoft Macintosh PowerPoint</Application>
  <PresentationFormat>On-screen Show (4:3)</PresentationFormat>
  <Paragraphs>490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Helvetica</vt:lpstr>
      <vt:lpstr>Helvetica Neue</vt:lpstr>
      <vt:lpstr>Sassoon Infant Std</vt:lpstr>
      <vt:lpstr>Default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Abhinav Jain07</dc:creator>
  <cp:lastModifiedBy>Shauleen Johnson</cp:lastModifiedBy>
  <cp:revision>1637</cp:revision>
  <dcterms:modified xsi:type="dcterms:W3CDTF">2020-02-29T23:53:47Z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e4b3411-284d-4d31-bd4f-bc13ef7f1fd6_Enabled">
    <vt:lpwstr>True</vt:lpwstr>
  </property>
  <property fmtid="{D5CDD505-2E9C-101B-9397-08002B2CF9AE}" pid="3" name="MSIP_Label_be4b3411-284d-4d31-bd4f-bc13ef7f1fd6_SiteId">
    <vt:lpwstr>63ce7d59-2f3e-42cd-a8cc-be764cff5eb6</vt:lpwstr>
  </property>
  <property fmtid="{D5CDD505-2E9C-101B-9397-08002B2CF9AE}" pid="4" name="MSIP_Label_be4b3411-284d-4d31-bd4f-bc13ef7f1fd6_Owner">
    <vt:lpwstr>Abhinav_Jain07@ad.infosys.com</vt:lpwstr>
  </property>
  <property fmtid="{D5CDD505-2E9C-101B-9397-08002B2CF9AE}" pid="5" name="MSIP_Label_be4b3411-284d-4d31-bd4f-bc13ef7f1fd6_SetDate">
    <vt:lpwstr>2018-12-11T19:44:57.3586295Z</vt:lpwstr>
  </property>
  <property fmtid="{D5CDD505-2E9C-101B-9397-08002B2CF9AE}" pid="6" name="MSIP_Label_be4b3411-284d-4d31-bd4f-bc13ef7f1fd6_Name">
    <vt:lpwstr>Internal</vt:lpwstr>
  </property>
  <property fmtid="{D5CDD505-2E9C-101B-9397-08002B2CF9AE}" pid="7" name="MSIP_Label_be4b3411-284d-4d31-bd4f-bc13ef7f1fd6_Application">
    <vt:lpwstr>Microsoft Azure Information Protection</vt:lpwstr>
  </property>
  <property fmtid="{D5CDD505-2E9C-101B-9397-08002B2CF9AE}" pid="8" name="MSIP_Label_be4b3411-284d-4d31-bd4f-bc13ef7f1fd6_Extended_MSFT_Method">
    <vt:lpwstr>Automatic</vt:lpwstr>
  </property>
  <property fmtid="{D5CDD505-2E9C-101B-9397-08002B2CF9AE}" pid="9" name="MSIP_Label_a0819fa7-4367-4500-ba88-dd630d977609_Enabled">
    <vt:lpwstr>True</vt:lpwstr>
  </property>
  <property fmtid="{D5CDD505-2E9C-101B-9397-08002B2CF9AE}" pid="10" name="MSIP_Label_a0819fa7-4367-4500-ba88-dd630d977609_SiteId">
    <vt:lpwstr>63ce7d59-2f3e-42cd-a8cc-be764cff5eb6</vt:lpwstr>
  </property>
  <property fmtid="{D5CDD505-2E9C-101B-9397-08002B2CF9AE}" pid="11" name="MSIP_Label_a0819fa7-4367-4500-ba88-dd630d977609_Owner">
    <vt:lpwstr>Abhinav_Jain07@ad.infosys.com</vt:lpwstr>
  </property>
  <property fmtid="{D5CDD505-2E9C-101B-9397-08002B2CF9AE}" pid="12" name="MSIP_Label_a0819fa7-4367-4500-ba88-dd630d977609_SetDate">
    <vt:lpwstr>2018-12-11T19:44:57.3586295Z</vt:lpwstr>
  </property>
  <property fmtid="{D5CDD505-2E9C-101B-9397-08002B2CF9AE}" pid="13" name="MSIP_Label_a0819fa7-4367-4500-ba88-dd630d977609_Name">
    <vt:lpwstr>Companywide usage</vt:lpwstr>
  </property>
  <property fmtid="{D5CDD505-2E9C-101B-9397-08002B2CF9AE}" pid="14" name="MSIP_Label_a0819fa7-4367-4500-ba88-dd630d977609_Application">
    <vt:lpwstr>Microsoft Azure Information Protection</vt:lpwstr>
  </property>
  <property fmtid="{D5CDD505-2E9C-101B-9397-08002B2CF9AE}" pid="15" name="MSIP_Label_a0819fa7-4367-4500-ba88-dd630d977609_Parent">
    <vt:lpwstr>be4b3411-284d-4d31-bd4f-bc13ef7f1fd6</vt:lpwstr>
  </property>
  <property fmtid="{D5CDD505-2E9C-101B-9397-08002B2CF9AE}" pid="16" name="MSIP_Label_a0819fa7-4367-4500-ba88-dd630d977609_Extended_MSFT_Method">
    <vt:lpwstr>Automatic</vt:lpwstr>
  </property>
  <property fmtid="{D5CDD505-2E9C-101B-9397-08002B2CF9AE}" pid="17" name="Sensitivity">
    <vt:lpwstr>Internal Companywide usage</vt:lpwstr>
  </property>
</Properties>
</file>