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9" r:id="rId2"/>
    <p:sldId id="262" r:id="rId3"/>
    <p:sldId id="257" r:id="rId4"/>
    <p:sldId id="260" r:id="rId5"/>
    <p:sldId id="258" r:id="rId6"/>
    <p:sldId id="269" r:id="rId7"/>
    <p:sldId id="268" r:id="rId8"/>
    <p:sldId id="263" r:id="rId9"/>
    <p:sldId id="264" r:id="rId10"/>
    <p:sldId id="266" r:id="rId11"/>
    <p:sldId id="265" r:id="rId12"/>
    <p:sldId id="267"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69" d="100"/>
          <a:sy n="69" d="100"/>
        </p:scale>
        <p:origin x="696" y="6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AE75F8-C2D2-46B4-91CD-B6477B363984}"/>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3BD5AEF8-CFEE-494D-8962-5930BFB0768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62148C1C-317F-4234-90D3-858B1C51E3E7}"/>
              </a:ext>
            </a:extLst>
          </p:cNvPr>
          <p:cNvSpPr>
            <a:spLocks noGrp="1"/>
          </p:cNvSpPr>
          <p:nvPr>
            <p:ph type="dt" sz="half" idx="10"/>
          </p:nvPr>
        </p:nvSpPr>
        <p:spPr/>
        <p:txBody>
          <a:bodyPr/>
          <a:lstStyle/>
          <a:p>
            <a:fld id="{BC7791A6-C1F6-4F09-A01F-EAE90D5CCDD0}" type="datetimeFigureOut">
              <a:rPr lang="en-US" smtClean="0"/>
              <a:t>1/7/2021</a:t>
            </a:fld>
            <a:endParaRPr lang="en-US"/>
          </a:p>
        </p:txBody>
      </p:sp>
      <p:sp>
        <p:nvSpPr>
          <p:cNvPr id="5" name="Footer Placeholder 4">
            <a:extLst>
              <a:ext uri="{FF2B5EF4-FFF2-40B4-BE49-F238E27FC236}">
                <a16:creationId xmlns:a16="http://schemas.microsoft.com/office/drawing/2014/main" id="{708E8954-227A-4FA4-A718-C879F21FA93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4A9FC0F-30D6-45BD-9B26-5C4F128AA03B}"/>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221705273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207524-9612-4886-80DA-44E809639A1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976F6BA-9DAA-403B-AD9F-C0C56CFABF96}"/>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7CA9122-ACB0-4D81-A593-32D771CFEA29}"/>
              </a:ext>
            </a:extLst>
          </p:cNvPr>
          <p:cNvSpPr>
            <a:spLocks noGrp="1"/>
          </p:cNvSpPr>
          <p:nvPr>
            <p:ph type="dt" sz="half" idx="10"/>
          </p:nvPr>
        </p:nvSpPr>
        <p:spPr/>
        <p:txBody>
          <a:bodyPr/>
          <a:lstStyle/>
          <a:p>
            <a:fld id="{BC7791A6-C1F6-4F09-A01F-EAE90D5CCDD0}" type="datetimeFigureOut">
              <a:rPr lang="en-US" smtClean="0"/>
              <a:t>1/7/2021</a:t>
            </a:fld>
            <a:endParaRPr lang="en-US"/>
          </a:p>
        </p:txBody>
      </p:sp>
      <p:sp>
        <p:nvSpPr>
          <p:cNvPr id="5" name="Footer Placeholder 4">
            <a:extLst>
              <a:ext uri="{FF2B5EF4-FFF2-40B4-BE49-F238E27FC236}">
                <a16:creationId xmlns:a16="http://schemas.microsoft.com/office/drawing/2014/main" id="{4940F172-EE75-46D8-8037-51463ABD9C3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F9417F8-2D3F-4886-B07A-36ECB349D977}"/>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32528204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8E9D5B-5492-4370-B469-4C729B54FDB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ADBE9536-ED36-488C-B98A-C7DA40112387}"/>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2EFADB02-A0E6-489E-8D47-01878BF468E7}"/>
              </a:ext>
            </a:extLst>
          </p:cNvPr>
          <p:cNvSpPr>
            <a:spLocks noGrp="1"/>
          </p:cNvSpPr>
          <p:nvPr>
            <p:ph type="dt" sz="half" idx="10"/>
          </p:nvPr>
        </p:nvSpPr>
        <p:spPr/>
        <p:txBody>
          <a:bodyPr/>
          <a:lstStyle/>
          <a:p>
            <a:fld id="{BC7791A6-C1F6-4F09-A01F-EAE90D5CCDD0}" type="datetimeFigureOut">
              <a:rPr lang="en-US" smtClean="0"/>
              <a:t>1/7/2021</a:t>
            </a:fld>
            <a:endParaRPr lang="en-US"/>
          </a:p>
        </p:txBody>
      </p:sp>
      <p:sp>
        <p:nvSpPr>
          <p:cNvPr id="5" name="Footer Placeholder 4">
            <a:extLst>
              <a:ext uri="{FF2B5EF4-FFF2-40B4-BE49-F238E27FC236}">
                <a16:creationId xmlns:a16="http://schemas.microsoft.com/office/drawing/2014/main" id="{47DB5BAD-385A-41ED-9115-DCC1F35A7AE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F8CB355-EAC6-463E-AC70-9FFC9F48AFB7}"/>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5506612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16AB51-22EA-4C9D-8C76-D0A312343D35}"/>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78F93D3B-538C-4879-8716-1F760394326A}"/>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93DEAF02-93A9-4BEA-8717-2FFEB765BAE9}"/>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B29F6FEB-8DFE-4E04-B4EC-4A0F33B0D1F9}"/>
              </a:ext>
            </a:extLst>
          </p:cNvPr>
          <p:cNvSpPr>
            <a:spLocks noGrp="1"/>
          </p:cNvSpPr>
          <p:nvPr>
            <p:ph type="dt" sz="half" idx="10"/>
          </p:nvPr>
        </p:nvSpPr>
        <p:spPr/>
        <p:txBody>
          <a:bodyPr/>
          <a:lstStyle/>
          <a:p>
            <a:fld id="{BC7791A6-C1F6-4F09-A01F-EAE90D5CCDD0}" type="datetimeFigureOut">
              <a:rPr lang="en-US" smtClean="0"/>
              <a:t>1/7/2021</a:t>
            </a:fld>
            <a:endParaRPr lang="en-US"/>
          </a:p>
        </p:txBody>
      </p:sp>
      <p:sp>
        <p:nvSpPr>
          <p:cNvPr id="6" name="Footer Placeholder 5">
            <a:extLst>
              <a:ext uri="{FF2B5EF4-FFF2-40B4-BE49-F238E27FC236}">
                <a16:creationId xmlns:a16="http://schemas.microsoft.com/office/drawing/2014/main" id="{F6269E10-0418-4D41-B0E1-28649B9AF27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40FC307-9ACD-4B1A-BF2C-D8FB44C11E51}"/>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1780110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FB1CB1-3934-4407-89CC-10D9B1943663}"/>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6BC48165-24C8-44E2-8C40-8C707693251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56EE0EF7-DBE5-41A8-AB63-CB18D82CFE2F}"/>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D9DCA44E-DA14-494C-B2A1-0CBF76FB0C5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F6B0326C-7CFD-4774-9E4D-D7CB99A54823}"/>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75AB7AEB-D3A2-46C8-A525-ABB6479FF7DD}"/>
              </a:ext>
            </a:extLst>
          </p:cNvPr>
          <p:cNvSpPr>
            <a:spLocks noGrp="1"/>
          </p:cNvSpPr>
          <p:nvPr>
            <p:ph type="dt" sz="half" idx="10"/>
          </p:nvPr>
        </p:nvSpPr>
        <p:spPr/>
        <p:txBody>
          <a:bodyPr/>
          <a:lstStyle/>
          <a:p>
            <a:fld id="{BC7791A6-C1F6-4F09-A01F-EAE90D5CCDD0}" type="datetimeFigureOut">
              <a:rPr lang="en-US" smtClean="0"/>
              <a:t>1/7/2021</a:t>
            </a:fld>
            <a:endParaRPr lang="en-US"/>
          </a:p>
        </p:txBody>
      </p:sp>
      <p:sp>
        <p:nvSpPr>
          <p:cNvPr id="8" name="Footer Placeholder 7">
            <a:extLst>
              <a:ext uri="{FF2B5EF4-FFF2-40B4-BE49-F238E27FC236}">
                <a16:creationId xmlns:a16="http://schemas.microsoft.com/office/drawing/2014/main" id="{4F699CDD-8D88-4163-9F27-53A507B66930}"/>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A77E2793-BFAD-4649-BCE9-C7D37A1707AC}"/>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25685891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980181-AC03-4F30-A894-FC5D8A104647}"/>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F76DA194-BFC0-4935-8D0E-594B71F014E7}"/>
              </a:ext>
            </a:extLst>
          </p:cNvPr>
          <p:cNvSpPr>
            <a:spLocks noGrp="1"/>
          </p:cNvSpPr>
          <p:nvPr>
            <p:ph type="dt" sz="half" idx="10"/>
          </p:nvPr>
        </p:nvSpPr>
        <p:spPr/>
        <p:txBody>
          <a:bodyPr/>
          <a:lstStyle/>
          <a:p>
            <a:fld id="{BC7791A6-C1F6-4F09-A01F-EAE90D5CCDD0}" type="datetimeFigureOut">
              <a:rPr lang="en-US" smtClean="0"/>
              <a:t>1/7/2021</a:t>
            </a:fld>
            <a:endParaRPr lang="en-US"/>
          </a:p>
        </p:txBody>
      </p:sp>
      <p:sp>
        <p:nvSpPr>
          <p:cNvPr id="4" name="Footer Placeholder 3">
            <a:extLst>
              <a:ext uri="{FF2B5EF4-FFF2-40B4-BE49-F238E27FC236}">
                <a16:creationId xmlns:a16="http://schemas.microsoft.com/office/drawing/2014/main" id="{28815172-4AFA-4081-BF23-5F9024CCDC20}"/>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DA2C4209-B4AF-4A1B-81FE-994CE977F115}"/>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19220101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7B91DA4-C751-4E51-BDD4-4B1AFC888389}"/>
              </a:ext>
            </a:extLst>
          </p:cNvPr>
          <p:cNvSpPr>
            <a:spLocks noGrp="1"/>
          </p:cNvSpPr>
          <p:nvPr>
            <p:ph type="dt" sz="half" idx="10"/>
          </p:nvPr>
        </p:nvSpPr>
        <p:spPr/>
        <p:txBody>
          <a:bodyPr/>
          <a:lstStyle/>
          <a:p>
            <a:fld id="{BC7791A6-C1F6-4F09-A01F-EAE90D5CCDD0}" type="datetimeFigureOut">
              <a:rPr lang="en-US" smtClean="0"/>
              <a:t>1/7/2021</a:t>
            </a:fld>
            <a:endParaRPr lang="en-US"/>
          </a:p>
        </p:txBody>
      </p:sp>
      <p:sp>
        <p:nvSpPr>
          <p:cNvPr id="3" name="Footer Placeholder 2">
            <a:extLst>
              <a:ext uri="{FF2B5EF4-FFF2-40B4-BE49-F238E27FC236}">
                <a16:creationId xmlns:a16="http://schemas.microsoft.com/office/drawing/2014/main" id="{C90B8E6A-5793-45BC-BE06-DA0972E379ED}"/>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140BAB44-8E72-49FF-8B99-BD64C72A4C1A}"/>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257924731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237901-4457-4DED-8EC1-7CB3C00BAD9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6241ACC4-B288-43E6-8BA5-3D48264A634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AA4F2AD0-F4CB-4B08-9D6A-8E425AEE528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1311993A-9043-48BE-AE3F-1043186CC32C}"/>
              </a:ext>
            </a:extLst>
          </p:cNvPr>
          <p:cNvSpPr>
            <a:spLocks noGrp="1"/>
          </p:cNvSpPr>
          <p:nvPr>
            <p:ph type="dt" sz="half" idx="10"/>
          </p:nvPr>
        </p:nvSpPr>
        <p:spPr/>
        <p:txBody>
          <a:bodyPr/>
          <a:lstStyle/>
          <a:p>
            <a:fld id="{BC7791A6-C1F6-4F09-A01F-EAE90D5CCDD0}" type="datetimeFigureOut">
              <a:rPr lang="en-US" smtClean="0"/>
              <a:t>1/7/2021</a:t>
            </a:fld>
            <a:endParaRPr lang="en-US"/>
          </a:p>
        </p:txBody>
      </p:sp>
      <p:sp>
        <p:nvSpPr>
          <p:cNvPr id="6" name="Footer Placeholder 5">
            <a:extLst>
              <a:ext uri="{FF2B5EF4-FFF2-40B4-BE49-F238E27FC236}">
                <a16:creationId xmlns:a16="http://schemas.microsoft.com/office/drawing/2014/main" id="{AD64515A-204B-43D3-95D2-69188EB553E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154DA68-E0CF-469A-A324-294E7395302B}"/>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42589139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4086A5-7F7E-46DD-A343-26EC14EDAF0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E849C1E-0660-4A00-BA38-63148491B4B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FADB325B-F262-403F-9462-A991F3A6EA0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6F0D13A5-B16C-47A5-9493-15BFE49C865E}"/>
              </a:ext>
            </a:extLst>
          </p:cNvPr>
          <p:cNvSpPr>
            <a:spLocks noGrp="1"/>
          </p:cNvSpPr>
          <p:nvPr>
            <p:ph type="dt" sz="half" idx="10"/>
          </p:nvPr>
        </p:nvSpPr>
        <p:spPr/>
        <p:txBody>
          <a:bodyPr/>
          <a:lstStyle/>
          <a:p>
            <a:fld id="{BC7791A6-C1F6-4F09-A01F-EAE90D5CCDD0}" type="datetimeFigureOut">
              <a:rPr lang="en-US" smtClean="0"/>
              <a:t>1/7/2021</a:t>
            </a:fld>
            <a:endParaRPr lang="en-US"/>
          </a:p>
        </p:txBody>
      </p:sp>
      <p:sp>
        <p:nvSpPr>
          <p:cNvPr id="6" name="Footer Placeholder 5">
            <a:extLst>
              <a:ext uri="{FF2B5EF4-FFF2-40B4-BE49-F238E27FC236}">
                <a16:creationId xmlns:a16="http://schemas.microsoft.com/office/drawing/2014/main" id="{562C53F8-6E10-413F-92AB-4FC524D35B9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6AF80F0-7169-41F9-BDF3-5B46270E9905}"/>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31185366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840DAD-96AD-48A4-8656-525891B6700C}"/>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7F97F310-6542-4B73-BF01-C8E126111371}"/>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4757A15-C169-4D1C-930F-CF719B4737A3}"/>
              </a:ext>
            </a:extLst>
          </p:cNvPr>
          <p:cNvSpPr>
            <a:spLocks noGrp="1"/>
          </p:cNvSpPr>
          <p:nvPr>
            <p:ph type="dt" sz="half" idx="10"/>
          </p:nvPr>
        </p:nvSpPr>
        <p:spPr/>
        <p:txBody>
          <a:bodyPr/>
          <a:lstStyle/>
          <a:p>
            <a:fld id="{BC7791A6-C1F6-4F09-A01F-EAE90D5CCDD0}" type="datetimeFigureOut">
              <a:rPr lang="en-US" smtClean="0"/>
              <a:t>1/7/2021</a:t>
            </a:fld>
            <a:endParaRPr lang="en-US"/>
          </a:p>
        </p:txBody>
      </p:sp>
      <p:sp>
        <p:nvSpPr>
          <p:cNvPr id="5" name="Footer Placeholder 4">
            <a:extLst>
              <a:ext uri="{FF2B5EF4-FFF2-40B4-BE49-F238E27FC236}">
                <a16:creationId xmlns:a16="http://schemas.microsoft.com/office/drawing/2014/main" id="{3A21BAC7-7723-4AF8-A00B-F359D9E90A2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0C3C379-4021-41FC-BEC8-F546190F2FA2}"/>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370009962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CDD79A53-10FA-4BD7-AB75-A521CE4F2FFE}"/>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3349B1EB-ACCF-40A0-94B6-BAB1DA46CDBD}"/>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BD8F155-48BF-48D2-9F3A-088BAD4334B5}"/>
              </a:ext>
            </a:extLst>
          </p:cNvPr>
          <p:cNvSpPr>
            <a:spLocks noGrp="1"/>
          </p:cNvSpPr>
          <p:nvPr>
            <p:ph type="dt" sz="half" idx="10"/>
          </p:nvPr>
        </p:nvSpPr>
        <p:spPr/>
        <p:txBody>
          <a:bodyPr/>
          <a:lstStyle/>
          <a:p>
            <a:fld id="{BC7791A6-C1F6-4F09-A01F-EAE90D5CCDD0}" type="datetimeFigureOut">
              <a:rPr lang="en-US" smtClean="0"/>
              <a:t>1/7/2021</a:t>
            </a:fld>
            <a:endParaRPr lang="en-US"/>
          </a:p>
        </p:txBody>
      </p:sp>
      <p:sp>
        <p:nvSpPr>
          <p:cNvPr id="5" name="Footer Placeholder 4">
            <a:extLst>
              <a:ext uri="{FF2B5EF4-FFF2-40B4-BE49-F238E27FC236}">
                <a16:creationId xmlns:a16="http://schemas.microsoft.com/office/drawing/2014/main" id="{9EEE9492-9244-495C-B736-EAEF10EE896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C48AB28-5614-41AC-B798-972F1CEAA6DB}"/>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3313736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8D65CC5-1AC1-4E3D-9355-2147AE836F7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884D9BED-0822-429D-96ED-7C477E67E8B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CB9279B-B44B-4A5B-BFFD-5AB52C09DAF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C7791A6-C1F6-4F09-A01F-EAE90D5CCDD0}" type="datetimeFigureOut">
              <a:rPr lang="en-US" smtClean="0"/>
              <a:t>1/7/2021</a:t>
            </a:fld>
            <a:endParaRPr lang="en-US"/>
          </a:p>
        </p:txBody>
      </p:sp>
      <p:sp>
        <p:nvSpPr>
          <p:cNvPr id="5" name="Footer Placeholder 4">
            <a:extLst>
              <a:ext uri="{FF2B5EF4-FFF2-40B4-BE49-F238E27FC236}">
                <a16:creationId xmlns:a16="http://schemas.microsoft.com/office/drawing/2014/main" id="{480F673E-08E5-481C-9BC2-5BC053EA173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6B62F6C1-D621-474B-B7A5-757F4286737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A4DD582-5C4D-4E35-970A-B38A8B62882B}" type="slidenum">
              <a:rPr lang="en-US" smtClean="0"/>
              <a:t>‹#›</a:t>
            </a:fld>
            <a:endParaRPr lang="en-US"/>
          </a:p>
        </p:txBody>
      </p:sp>
    </p:spTree>
    <p:extLst>
      <p:ext uri="{BB962C8B-B14F-4D97-AF65-F5344CB8AC3E}">
        <p14:creationId xmlns:p14="http://schemas.microsoft.com/office/powerpoint/2010/main" val="268326109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hyperlink" Target="https://vimeo.com/470964398" TargetMode="External"/><Relationship Id="rId1" Type="http://schemas.openxmlformats.org/officeDocument/2006/relationships/slideLayout" Target="../slideLayouts/slideLayout2.xml"/><Relationship Id="rId4" Type="http://schemas.openxmlformats.org/officeDocument/2006/relationships/hyperlink" Target="http://junior1.cumbresblogs.com/2014/02/25/welcome-to-junior-1-2/" TargetMode="External"/></Relationships>
</file>

<file path=ppt/slides/_rels/slide2.xml.rels><?xml version="1.0" encoding="UTF-8" standalone="yes"?>
<Relationships xmlns="http://schemas.openxmlformats.org/package/2006/relationships"><Relationship Id="rId3" Type="http://schemas.openxmlformats.org/officeDocument/2006/relationships/hyperlink" Target="http://www.pngall.com/pencil-png" TargetMode="External"/><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hyperlink" Target="http://room9nelsoncentral.blogspot.com/2007_04_01_archive.html" TargetMode="External"/><Relationship Id="rId2" Type="http://schemas.openxmlformats.org/officeDocument/2006/relationships/image" Target="../media/image4.gif"/><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hyperlink" Target="http://lans-soapbox.com/2013/05/23/ffrp-what-kind-of-player-do-you-want-to-be/" TargetMode="External"/><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hyperlink" Target="http://lans-soapbox.com/2013/05/23/ffrp-what-kind-of-player-do-you-want-to-be/" TargetMode="External"/><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hyperlink" Target="http://rantersbox.blogspot.com/2010/09/celebrating-and-sharing-love-blog.html" TargetMode="External"/><Relationship Id="rId2" Type="http://schemas.openxmlformats.org/officeDocument/2006/relationships/image" Target="../media/image6.jpeg"/><Relationship Id="rId1" Type="http://schemas.openxmlformats.org/officeDocument/2006/relationships/slideLayout" Target="../slideLayouts/slideLayout2.xml"/><Relationship Id="rId5" Type="http://schemas.openxmlformats.org/officeDocument/2006/relationships/hyperlink" Target="https://nearemmaus.wordpress.com/2009/05/08/the-fruit-of-the-spirit-in-galatians-522-23-love/" TargetMode="External"/><Relationship Id="rId4" Type="http://schemas.openxmlformats.org/officeDocument/2006/relationships/image" Target="../media/image7.jpeg"/></Relationships>
</file>

<file path=ppt/slides/_rels/slide9.xml.rels><?xml version="1.0" encoding="UTF-8" standalone="yes"?>
<Relationships xmlns="http://schemas.openxmlformats.org/package/2006/relationships"><Relationship Id="rId3" Type="http://schemas.openxmlformats.org/officeDocument/2006/relationships/hyperlink" Target="https://en.wikipedia.org/wiki/File:Operators_(maths)_linear.svg" TargetMode="External"/><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hyperlink" Target="https://vimeo.com/470964398" TargetMode="External"/><Relationship Id="rId1" Type="http://schemas.openxmlformats.org/officeDocument/2006/relationships/slideLayout" Target="../slideLayouts/slideLayout2.xml"/><Relationship Id="rId4" Type="http://schemas.openxmlformats.org/officeDocument/2006/relationships/hyperlink" Target="https://en.wikipedia.org/wiki/File:Operators_(maths)_linear.svg" TargetMode="External"/></Relationships>
</file>

<file path=ppt/slides/_rels/slide11.xml.rels><?xml version="1.0" encoding="UTF-8" standalone="yes"?>
<Relationships xmlns="http://schemas.openxmlformats.org/package/2006/relationships"><Relationship Id="rId3" Type="http://schemas.openxmlformats.org/officeDocument/2006/relationships/hyperlink" Target="https://myfabfinance.com/a-frugal-moms-guide-to-healthy-eating-on-a-budget/" TargetMode="External"/><Relationship Id="rId2" Type="http://schemas.openxmlformats.org/officeDocument/2006/relationships/image" Target="../media/image9.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hyperlink" Target="mailto:teacher@kingslandengland.hereford.sch.uk" TargetMode="External"/><Relationship Id="rId1" Type="http://schemas.openxmlformats.org/officeDocument/2006/relationships/slideLayout" Target="../slideLayouts/slideLayout2.xml"/><Relationship Id="rId4" Type="http://schemas.openxmlformats.org/officeDocument/2006/relationships/hyperlink" Target="https://es.wikipedia.org/wiki/El_gato_en_el_sombrero"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8A2B00-1D4F-47A1-9B7A-E8D1ED3E847D}"/>
              </a:ext>
            </a:extLst>
          </p:cNvPr>
          <p:cNvSpPr>
            <a:spLocks noGrp="1"/>
          </p:cNvSpPr>
          <p:nvPr>
            <p:ph type="title"/>
          </p:nvPr>
        </p:nvSpPr>
        <p:spPr>
          <a:xfrm>
            <a:off x="838199" y="203246"/>
            <a:ext cx="10515600" cy="1325563"/>
          </a:xfrm>
        </p:spPr>
        <p:txBody>
          <a:bodyPr>
            <a:normAutofit/>
          </a:bodyPr>
          <a:lstStyle/>
          <a:p>
            <a:pPr algn="ctr"/>
            <a:r>
              <a:rPr lang="en-GB" dirty="0">
                <a:solidFill>
                  <a:srgbClr val="FF0000"/>
                </a:solidFill>
                <a:latin typeface="Comic Sans MS" panose="030F0702030302020204" pitchFamily="66" charset="0"/>
              </a:rPr>
              <a:t>    Welcome Back to Online learning</a:t>
            </a:r>
            <a:endParaRPr lang="en-US" dirty="0">
              <a:solidFill>
                <a:srgbClr val="FF0000"/>
              </a:solidFill>
              <a:latin typeface="Comic Sans MS" panose="030F0702030302020204" pitchFamily="66" charset="0"/>
            </a:endParaRPr>
          </a:p>
        </p:txBody>
      </p:sp>
      <p:graphicFrame>
        <p:nvGraphicFramePr>
          <p:cNvPr id="6" name="Table 5">
            <a:extLst>
              <a:ext uri="{FF2B5EF4-FFF2-40B4-BE49-F238E27FC236}">
                <a16:creationId xmlns:a16="http://schemas.microsoft.com/office/drawing/2014/main" id="{E8D76412-BD8A-4EA1-BF1C-F196554EEC04}"/>
              </a:ext>
            </a:extLst>
          </p:cNvPr>
          <p:cNvGraphicFramePr>
            <a:graphicFrameLocks noGrp="1"/>
          </p:cNvGraphicFramePr>
          <p:nvPr>
            <p:extLst>
              <p:ext uri="{D42A27DB-BD31-4B8C-83A1-F6EECF244321}">
                <p14:modId xmlns:p14="http://schemas.microsoft.com/office/powerpoint/2010/main" val="2452386023"/>
              </p:ext>
            </p:extLst>
          </p:nvPr>
        </p:nvGraphicFramePr>
        <p:xfrm>
          <a:off x="1916507" y="3178285"/>
          <a:ext cx="7907278" cy="1785152"/>
        </p:xfrm>
        <a:graphic>
          <a:graphicData uri="http://schemas.openxmlformats.org/drawingml/2006/table">
            <a:tbl>
              <a:tblPr firstRow="1" bandRow="1">
                <a:tableStyleId>{5C22544A-7EE6-4342-B048-85BDC9FD1C3A}</a:tableStyleId>
              </a:tblPr>
              <a:tblGrid>
                <a:gridCol w="937175">
                  <a:extLst>
                    <a:ext uri="{9D8B030D-6E8A-4147-A177-3AD203B41FA5}">
                      <a16:colId xmlns:a16="http://schemas.microsoft.com/office/drawing/2014/main" val="2811660564"/>
                    </a:ext>
                  </a:extLst>
                </a:gridCol>
                <a:gridCol w="937175">
                  <a:extLst>
                    <a:ext uri="{9D8B030D-6E8A-4147-A177-3AD203B41FA5}">
                      <a16:colId xmlns:a16="http://schemas.microsoft.com/office/drawing/2014/main" val="3351130807"/>
                    </a:ext>
                  </a:extLst>
                </a:gridCol>
                <a:gridCol w="1005488">
                  <a:extLst>
                    <a:ext uri="{9D8B030D-6E8A-4147-A177-3AD203B41FA5}">
                      <a16:colId xmlns:a16="http://schemas.microsoft.com/office/drawing/2014/main" val="111656973"/>
                    </a:ext>
                  </a:extLst>
                </a:gridCol>
                <a:gridCol w="1005488">
                  <a:extLst>
                    <a:ext uri="{9D8B030D-6E8A-4147-A177-3AD203B41FA5}">
                      <a16:colId xmlns:a16="http://schemas.microsoft.com/office/drawing/2014/main" val="3807248899"/>
                    </a:ext>
                  </a:extLst>
                </a:gridCol>
                <a:gridCol w="1005488">
                  <a:extLst>
                    <a:ext uri="{9D8B030D-6E8A-4147-A177-3AD203B41FA5}">
                      <a16:colId xmlns:a16="http://schemas.microsoft.com/office/drawing/2014/main" val="3556659891"/>
                    </a:ext>
                  </a:extLst>
                </a:gridCol>
                <a:gridCol w="1005488">
                  <a:extLst>
                    <a:ext uri="{9D8B030D-6E8A-4147-A177-3AD203B41FA5}">
                      <a16:colId xmlns:a16="http://schemas.microsoft.com/office/drawing/2014/main" val="4040594200"/>
                    </a:ext>
                  </a:extLst>
                </a:gridCol>
                <a:gridCol w="1005488">
                  <a:extLst>
                    <a:ext uri="{9D8B030D-6E8A-4147-A177-3AD203B41FA5}">
                      <a16:colId xmlns:a16="http://schemas.microsoft.com/office/drawing/2014/main" val="293368051"/>
                    </a:ext>
                  </a:extLst>
                </a:gridCol>
                <a:gridCol w="1005488">
                  <a:extLst>
                    <a:ext uri="{9D8B030D-6E8A-4147-A177-3AD203B41FA5}">
                      <a16:colId xmlns:a16="http://schemas.microsoft.com/office/drawing/2014/main" val="20006"/>
                    </a:ext>
                  </a:extLst>
                </a:gridCol>
              </a:tblGrid>
              <a:tr h="424283">
                <a:tc>
                  <a:txBody>
                    <a:bodyPr/>
                    <a:lstStyle/>
                    <a:p>
                      <a:pPr marL="0" marR="0" algn="ctr">
                        <a:lnSpc>
                          <a:spcPct val="107000"/>
                        </a:lnSpc>
                        <a:spcBef>
                          <a:spcPts val="0"/>
                        </a:spcBef>
                        <a:spcAft>
                          <a:spcPts val="0"/>
                        </a:spcAft>
                      </a:pPr>
                      <a:r>
                        <a:rPr lang="en-US" sz="1800" dirty="0">
                          <a:effectLst/>
                          <a:latin typeface="Comic Sans MS" panose="030F0702030302020204" pitchFamily="66" charset="0"/>
                          <a:ea typeface="Calibri" panose="020F0502020204030204" pitchFamily="34" charset="0"/>
                          <a:cs typeface="Times New Roman" panose="02020603050405020304" pitchFamily="18" charset="0"/>
                        </a:rPr>
                        <a:t> </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1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Story</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1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English Session</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1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1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Maths – White Rose </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1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1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Afternoon</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1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Session </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7000"/>
                        </a:lnSpc>
                        <a:spcBef>
                          <a:spcPts val="0"/>
                        </a:spcBef>
                        <a:spcAft>
                          <a:spcPts val="0"/>
                        </a:spcAft>
                        <a:buClrTx/>
                        <a:buSzTx/>
                        <a:buFontTx/>
                        <a:buNone/>
                        <a:tabLst/>
                        <a:defRPr/>
                      </a:pPr>
                      <a:r>
                        <a:rPr lang="en-US" sz="11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Assembly</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761594045"/>
                  </a:ext>
                </a:extLst>
              </a:tr>
              <a:tr h="1287171">
                <a:tc>
                  <a:txBody>
                    <a:bodyPr/>
                    <a:lstStyle/>
                    <a:p>
                      <a:pPr marL="0" marR="0" algn="ctr">
                        <a:lnSpc>
                          <a:spcPct val="107000"/>
                        </a:lnSpc>
                        <a:spcBef>
                          <a:spcPts val="0"/>
                        </a:spcBef>
                        <a:spcAft>
                          <a:spcPts val="0"/>
                        </a:spcAft>
                      </a:pPr>
                      <a:r>
                        <a:rPr lang="en-US" sz="1200" dirty="0">
                          <a:effectLst/>
                          <a:latin typeface="Comic Sans MS" panose="030F0702030302020204" pitchFamily="66" charset="0"/>
                          <a:ea typeface="Calibri" panose="020F0502020204030204" pitchFamily="34" charset="0"/>
                          <a:cs typeface="Times New Roman" panose="02020603050405020304" pitchFamily="18" charset="0"/>
                        </a:rPr>
                        <a:t>9:00 am </a:t>
                      </a:r>
                    </a:p>
                    <a:p>
                      <a:pPr marL="0" marR="0" algn="ctr">
                        <a:lnSpc>
                          <a:spcPct val="107000"/>
                        </a:lnSpc>
                        <a:spcBef>
                          <a:spcPts val="0"/>
                        </a:spcBef>
                        <a:spcAft>
                          <a:spcPts val="0"/>
                        </a:spcAft>
                      </a:pPr>
                      <a:endParaRPr lang="en-US" sz="1200" dirty="0">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200" dirty="0">
                          <a:effectLst/>
                          <a:latin typeface="Comic Sans MS" panose="030F0702030302020204" pitchFamily="66" charset="0"/>
                          <a:ea typeface="Calibri" panose="020F0502020204030204" pitchFamily="34" charset="0"/>
                          <a:cs typeface="Times New Roman" panose="02020603050405020304" pitchFamily="18" charset="0"/>
                        </a:rPr>
                        <a:t>Online registration via TEAMS link</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endParaRPr lang="en-GB" sz="1200" dirty="0">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endParaRPr lang="en-GB" sz="1200" dirty="0">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endParaRPr lang="en-GB" sz="1200" dirty="0">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GB" sz="1200" dirty="0">
                          <a:effectLst/>
                          <a:latin typeface="Comic Sans MS" panose="030F0702030302020204" pitchFamily="66" charset="0"/>
                          <a:ea typeface="Calibri" panose="020F0502020204030204" pitchFamily="34" charset="0"/>
                          <a:cs typeface="Times New Roman" panose="02020603050405020304" pitchFamily="18" charset="0"/>
                        </a:rPr>
                        <a:t>T</a:t>
                      </a:r>
                      <a:r>
                        <a:rPr lang="en-US" sz="1200" dirty="0">
                          <a:effectLst/>
                          <a:latin typeface="Comic Sans MS" panose="030F0702030302020204" pitchFamily="66" charset="0"/>
                          <a:ea typeface="Calibri" panose="020F0502020204030204" pitchFamily="34" charset="0"/>
                          <a:cs typeface="Times New Roman" panose="02020603050405020304" pitchFamily="18" charset="0"/>
                        </a:rPr>
                        <a:t>he Stinky Cheeseman</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100" dirty="0">
                          <a:effectLst/>
                          <a:latin typeface="Comic Sans MS" panose="030F0702030302020204" pitchFamily="66" charset="0"/>
                          <a:ea typeface="Calibri" panose="020F0502020204030204" pitchFamily="34" charset="0"/>
                          <a:cs typeface="Times New Roman" panose="02020603050405020304" pitchFamily="18" charset="0"/>
                        </a:rPr>
                        <a:t> </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endParaRPr lang="en-US" sz="1100" dirty="0">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endParaRPr lang="en-US" sz="1100" dirty="0">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100" dirty="0">
                          <a:effectLst/>
                          <a:latin typeface="Comic Sans MS" panose="030F0702030302020204" pitchFamily="66" charset="0"/>
                          <a:ea typeface="Calibri" panose="020F0502020204030204" pitchFamily="34" charset="0"/>
                          <a:cs typeface="Times New Roman" panose="02020603050405020304" pitchFamily="18" charset="0"/>
                        </a:rPr>
                        <a:t>Thank you letter</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71755" marR="71755" algn="ctr">
                        <a:lnSpc>
                          <a:spcPct val="107000"/>
                        </a:lnSpc>
                        <a:spcBef>
                          <a:spcPts val="0"/>
                        </a:spcBef>
                        <a:spcAft>
                          <a:spcPts val="0"/>
                        </a:spcAft>
                      </a:pPr>
                      <a:endParaRPr lang="en-US" sz="1100" b="1"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endParaRPr>
                    </a:p>
                    <a:p>
                      <a:pPr marL="71755" marR="71755" algn="ctr">
                        <a:lnSpc>
                          <a:spcPct val="107000"/>
                        </a:lnSpc>
                        <a:spcBef>
                          <a:spcPts val="0"/>
                        </a:spcBef>
                        <a:spcAft>
                          <a:spcPts val="0"/>
                        </a:spcAft>
                      </a:pPr>
                      <a:endParaRPr lang="en-US" sz="1100" b="1"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endParaRPr>
                    </a:p>
                    <a:p>
                      <a:pPr marL="71755" marR="71755" algn="ctr">
                        <a:lnSpc>
                          <a:spcPct val="107000"/>
                        </a:lnSpc>
                        <a:spcBef>
                          <a:spcPts val="0"/>
                        </a:spcBef>
                        <a:spcAft>
                          <a:spcPts val="0"/>
                        </a:spcAft>
                      </a:pPr>
                      <a:endParaRPr lang="en-US" sz="1100" b="1"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endParaRPr>
                    </a:p>
                    <a:p>
                      <a:pPr marL="71755" marR="71755" algn="ctr">
                        <a:lnSpc>
                          <a:spcPct val="107000"/>
                        </a:lnSpc>
                        <a:spcBef>
                          <a:spcPts val="0"/>
                        </a:spcBef>
                        <a:spcAft>
                          <a:spcPts val="0"/>
                        </a:spcAft>
                      </a:pPr>
                      <a:r>
                        <a:rPr lang="en-US" sz="1100" b="1"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Break</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800"/>
                        </a:spcAft>
                      </a:pPr>
                      <a:endParaRPr lang="en-US" sz="800" dirty="0">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800"/>
                        </a:spcAft>
                      </a:pPr>
                      <a:endParaRPr lang="en-US" sz="800" dirty="0">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800"/>
                        </a:spcAft>
                      </a:pPr>
                      <a:r>
                        <a:rPr lang="en-US" sz="800" dirty="0">
                          <a:effectLst/>
                          <a:latin typeface="Comic Sans MS" panose="030F0702030302020204" pitchFamily="66" charset="0"/>
                          <a:ea typeface="Calibri" panose="020F0502020204030204" pitchFamily="34" charset="0"/>
                          <a:cs typeface="Times New Roman" panose="02020603050405020304" pitchFamily="18" charset="0"/>
                        </a:rPr>
                        <a:t>Difference Between</a:t>
                      </a:r>
                    </a:p>
                    <a:p>
                      <a:pPr marL="0" marR="0" algn="ctr">
                        <a:lnSpc>
                          <a:spcPct val="107000"/>
                        </a:lnSpc>
                        <a:spcBef>
                          <a:spcPts val="0"/>
                        </a:spcBef>
                        <a:spcAft>
                          <a:spcPts val="800"/>
                        </a:spcAft>
                      </a:pPr>
                      <a:r>
                        <a:rPr lang="en-US" sz="800" dirty="0">
                          <a:effectLst/>
                          <a:latin typeface="Comic Sans MS" panose="030F0702030302020204" pitchFamily="66" charset="0"/>
                          <a:ea typeface="Calibri" panose="020F0502020204030204" pitchFamily="34" charset="0"/>
                          <a:cs typeface="Times New Roman" panose="02020603050405020304" pitchFamily="18" charset="0"/>
                          <a:hlinkClick r:id="rId2"/>
                        </a:rPr>
                        <a:t>https://vimeo.com/470964398</a:t>
                      </a:r>
                      <a:endParaRPr lang="en-US" sz="800" dirty="0">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800"/>
                        </a:spcAft>
                      </a:pPr>
                      <a:r>
                        <a:rPr lang="en-GB" sz="800" dirty="0">
                          <a:effectLst/>
                          <a:latin typeface="Comic Sans MS" panose="030F0702030302020204" pitchFamily="66" charset="0"/>
                          <a:ea typeface="Calibri" panose="020F0502020204030204" pitchFamily="34" charset="0"/>
                          <a:cs typeface="Times New Roman" panose="02020603050405020304" pitchFamily="18" charset="0"/>
                        </a:rPr>
                        <a:t>w</a:t>
                      </a:r>
                      <a:r>
                        <a:rPr lang="en-US" sz="800" dirty="0">
                          <a:effectLst/>
                          <a:latin typeface="Comic Sans MS" panose="030F0702030302020204" pitchFamily="66" charset="0"/>
                          <a:ea typeface="Calibri" panose="020F0502020204030204" pitchFamily="34" charset="0"/>
                          <a:cs typeface="Times New Roman" panose="02020603050405020304" pitchFamily="18" charset="0"/>
                        </a:rPr>
                        <a:t>worksheet</a:t>
                      </a:r>
                    </a:p>
                  </a:txBody>
                  <a:tcPr marL="114300" marR="11430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71755" marR="71755" algn="ctr">
                        <a:lnSpc>
                          <a:spcPct val="107000"/>
                        </a:lnSpc>
                        <a:spcBef>
                          <a:spcPts val="0"/>
                        </a:spcBef>
                        <a:spcAft>
                          <a:spcPts val="0"/>
                        </a:spcAft>
                      </a:pPr>
                      <a:endParaRPr lang="en-US" sz="1100" b="1"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endParaRPr>
                    </a:p>
                    <a:p>
                      <a:pPr marL="71755" marR="71755" algn="ctr">
                        <a:lnSpc>
                          <a:spcPct val="107000"/>
                        </a:lnSpc>
                        <a:spcBef>
                          <a:spcPts val="0"/>
                        </a:spcBef>
                        <a:spcAft>
                          <a:spcPts val="0"/>
                        </a:spcAft>
                      </a:pPr>
                      <a:endParaRPr lang="en-US" sz="1100" b="1"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endParaRPr>
                    </a:p>
                    <a:p>
                      <a:pPr marL="71755" marR="71755" algn="ctr">
                        <a:lnSpc>
                          <a:spcPct val="107000"/>
                        </a:lnSpc>
                        <a:spcBef>
                          <a:spcPts val="0"/>
                        </a:spcBef>
                        <a:spcAft>
                          <a:spcPts val="0"/>
                        </a:spcAft>
                      </a:pPr>
                      <a:endParaRPr lang="en-US" sz="1100" b="1"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endParaRPr>
                    </a:p>
                    <a:p>
                      <a:pPr marL="71755" marR="71755" algn="ctr">
                        <a:lnSpc>
                          <a:spcPct val="107000"/>
                        </a:lnSpc>
                        <a:spcBef>
                          <a:spcPts val="0"/>
                        </a:spcBef>
                        <a:spcAft>
                          <a:spcPts val="0"/>
                        </a:spcAft>
                      </a:pPr>
                      <a:r>
                        <a:rPr lang="en-US" sz="1100" b="1"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Lunch</a:t>
                      </a:r>
                    </a:p>
                    <a:p>
                      <a:pPr marL="71755" marR="71755" algn="ctr">
                        <a:lnSpc>
                          <a:spcPct val="107000"/>
                        </a:lnSpc>
                        <a:spcBef>
                          <a:spcPts val="0"/>
                        </a:spcBef>
                        <a:spcAft>
                          <a:spcPts val="0"/>
                        </a:spcAft>
                      </a:pPr>
                      <a:endParaRPr lang="en-GB" sz="1100" b="1"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endParaRPr>
                    </a:p>
                    <a:p>
                      <a:pPr marL="71755" marR="71755" algn="ctr">
                        <a:lnSpc>
                          <a:spcPct val="107000"/>
                        </a:lnSpc>
                        <a:spcBef>
                          <a:spcPts val="0"/>
                        </a:spcBef>
                        <a:spcAft>
                          <a:spcPts val="0"/>
                        </a:spcAft>
                      </a:pPr>
                      <a:endParaRPr lang="en-GB" sz="1100" b="1"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endParaRPr>
                    </a:p>
                    <a:p>
                      <a:pPr marL="71755" marR="71755" algn="ctr">
                        <a:lnSpc>
                          <a:spcPct val="107000"/>
                        </a:lnSpc>
                        <a:spcBef>
                          <a:spcPts val="0"/>
                        </a:spcBef>
                        <a:spcAft>
                          <a:spcPts val="0"/>
                        </a:spcAft>
                      </a:pP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100" dirty="0">
                          <a:effectLst/>
                          <a:latin typeface="Comic Sans MS" panose="030F0702030302020204" pitchFamily="66" charset="0"/>
                          <a:ea typeface="Calibri" panose="020F0502020204030204" pitchFamily="34" charset="0"/>
                          <a:cs typeface="Times New Roman" panose="02020603050405020304" pitchFamily="18" charset="0"/>
                        </a:rPr>
                        <a:t> </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100" dirty="0">
                          <a:effectLst/>
                          <a:latin typeface="Comic Sans MS" panose="030F0702030302020204" pitchFamily="66" charset="0"/>
                          <a:ea typeface="Calibri" panose="020F0502020204030204" pitchFamily="34" charset="0"/>
                          <a:cs typeface="Times New Roman" panose="02020603050405020304" pitchFamily="18" charset="0"/>
                        </a:rPr>
                        <a:t> </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endParaRPr lang="en-US" sz="1100" dirty="0">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100" dirty="0">
                          <a:effectLst/>
                          <a:latin typeface="Comic Sans MS" panose="030F0702030302020204" pitchFamily="66" charset="0"/>
                          <a:ea typeface="Calibri" panose="020F0502020204030204" pitchFamily="34" charset="0"/>
                          <a:cs typeface="Times New Roman" panose="02020603050405020304" pitchFamily="18" charset="0"/>
                        </a:rPr>
                        <a:t>PE</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100" dirty="0" err="1">
                          <a:effectLst/>
                          <a:latin typeface="Comic Sans MS" panose="030F0702030302020204" pitchFamily="66" charset="0"/>
                          <a:ea typeface="Calibri" panose="020F0502020204030204" pitchFamily="34" charset="0"/>
                          <a:cs typeface="Times New Roman" panose="02020603050405020304" pitchFamily="18" charset="0"/>
                        </a:rPr>
                        <a:t>ISing</a:t>
                      </a:r>
                      <a:r>
                        <a:rPr lang="en-US" sz="1100" dirty="0">
                          <a:effectLst/>
                          <a:latin typeface="Comic Sans MS" panose="030F0702030302020204" pitchFamily="66" charset="0"/>
                          <a:ea typeface="Calibri" panose="020F0502020204030204" pitchFamily="34" charset="0"/>
                          <a:cs typeface="Times New Roman" panose="02020603050405020304" pitchFamily="18" charset="0"/>
                        </a:rPr>
                        <a:t> Pop</a:t>
                      </a:r>
                    </a:p>
                    <a:p>
                      <a:pPr marL="0" marR="0" algn="ctr">
                        <a:lnSpc>
                          <a:spcPct val="107000"/>
                        </a:lnSpc>
                        <a:spcBef>
                          <a:spcPts val="0"/>
                        </a:spcBef>
                        <a:spcAft>
                          <a:spcPts val="0"/>
                        </a:spcAft>
                      </a:pPr>
                      <a:r>
                        <a:rPr lang="en-US" sz="1100" dirty="0">
                          <a:effectLst/>
                          <a:latin typeface="Comic Sans MS" panose="030F0702030302020204" pitchFamily="66" charset="0"/>
                          <a:ea typeface="Calibri" panose="020F0502020204030204" pitchFamily="34" charset="0"/>
                          <a:cs typeface="Times New Roman" panose="02020603050405020304" pitchFamily="18" charset="0"/>
                        </a:rPr>
                        <a:t>via email</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40947170"/>
                  </a:ext>
                </a:extLst>
              </a:tr>
            </a:tbl>
          </a:graphicData>
        </a:graphic>
      </p:graphicFrame>
      <p:sp>
        <p:nvSpPr>
          <p:cNvPr id="7" name="Content Placeholder 6">
            <a:extLst>
              <a:ext uri="{FF2B5EF4-FFF2-40B4-BE49-F238E27FC236}">
                <a16:creationId xmlns:a16="http://schemas.microsoft.com/office/drawing/2014/main" id="{D96FBEBA-9AC9-4A5C-BEA2-A58CBDDB13A1}"/>
              </a:ext>
            </a:extLst>
          </p:cNvPr>
          <p:cNvSpPr>
            <a:spLocks noGrp="1"/>
          </p:cNvSpPr>
          <p:nvPr>
            <p:ph idx="1"/>
          </p:nvPr>
        </p:nvSpPr>
        <p:spPr>
          <a:xfrm>
            <a:off x="1091763" y="1426053"/>
            <a:ext cx="10515600" cy="1604657"/>
          </a:xfrm>
        </p:spPr>
        <p:txBody>
          <a:bodyPr>
            <a:normAutofit fontScale="92500" lnSpcReduction="20000"/>
          </a:bodyPr>
          <a:lstStyle/>
          <a:p>
            <a:pPr marL="0" indent="0">
              <a:buNone/>
            </a:pPr>
            <a:r>
              <a:rPr lang="en-GB" sz="3200" dirty="0">
                <a:latin typeface="Comic Sans MS" panose="030F0702030302020204" pitchFamily="66" charset="0"/>
              </a:rPr>
              <a:t>Thank you all for being so cheerful during our online session yesterday morning and for emailing your work to me.</a:t>
            </a:r>
            <a:endParaRPr lang="en-GB" sz="3200" i="1" u="sng" dirty="0">
              <a:solidFill>
                <a:srgbClr val="FFC000"/>
              </a:solidFill>
              <a:latin typeface="Comic Sans MS" panose="030F0702030302020204" pitchFamily="66" charset="0"/>
            </a:endParaRPr>
          </a:p>
          <a:p>
            <a:pPr marL="0" indent="0">
              <a:buNone/>
            </a:pPr>
            <a:r>
              <a:rPr lang="en-GB" sz="3200" dirty="0">
                <a:latin typeface="Comic Sans MS" panose="030F0702030302020204" pitchFamily="66" charset="0"/>
              </a:rPr>
              <a:t>Below is the timetable for today’s lessons.</a:t>
            </a:r>
          </a:p>
          <a:p>
            <a:pPr marL="0" indent="0">
              <a:buNone/>
            </a:pPr>
            <a:endParaRPr lang="en-GB" sz="3200" dirty="0">
              <a:latin typeface="Comic Sans MS" panose="030F0702030302020204" pitchFamily="66" charset="0"/>
            </a:endParaRPr>
          </a:p>
        </p:txBody>
      </p:sp>
      <p:pic>
        <p:nvPicPr>
          <p:cNvPr id="9" name="Picture 8">
            <a:extLst>
              <a:ext uri="{FF2B5EF4-FFF2-40B4-BE49-F238E27FC236}">
                <a16:creationId xmlns:a16="http://schemas.microsoft.com/office/drawing/2014/main" id="{098EE43A-AB39-475C-9DA5-A4F9EE2D2349}"/>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120983" y="256325"/>
            <a:ext cx="1434433" cy="1054860"/>
          </a:xfrm>
          <a:prstGeom prst="rect">
            <a:avLst/>
          </a:prstGeom>
        </p:spPr>
      </p:pic>
      <p:sp>
        <p:nvSpPr>
          <p:cNvPr id="3" name="Rectangle 2">
            <a:extLst>
              <a:ext uri="{FF2B5EF4-FFF2-40B4-BE49-F238E27FC236}">
                <a16:creationId xmlns:a16="http://schemas.microsoft.com/office/drawing/2014/main" id="{F6FDCA56-112B-43F0-8306-D63CB75F1542}"/>
              </a:ext>
            </a:extLst>
          </p:cNvPr>
          <p:cNvSpPr/>
          <p:nvPr/>
        </p:nvSpPr>
        <p:spPr>
          <a:xfrm>
            <a:off x="1091763" y="5258586"/>
            <a:ext cx="10008472" cy="923330"/>
          </a:xfrm>
          <a:prstGeom prst="rect">
            <a:avLst/>
          </a:prstGeom>
        </p:spPr>
        <p:txBody>
          <a:bodyPr wrap="square">
            <a:spAutoFit/>
          </a:bodyPr>
          <a:lstStyle/>
          <a:p>
            <a:r>
              <a:rPr lang="en-GB" i="1" u="sng" dirty="0">
                <a:solidFill>
                  <a:srgbClr val="FFC000"/>
                </a:solidFill>
                <a:latin typeface="Comic Sans MS" panose="030F0702030302020204" pitchFamily="66" charset="0"/>
              </a:rPr>
              <a:t>You will need: a copy of the letter writing sheet and access to the maths sheet - either printed out for your child to fill in or on the screen and then  your child can write the answers in their maths book.</a:t>
            </a:r>
          </a:p>
        </p:txBody>
      </p:sp>
    </p:spTree>
    <p:extLst>
      <p:ext uri="{BB962C8B-B14F-4D97-AF65-F5344CB8AC3E}">
        <p14:creationId xmlns:p14="http://schemas.microsoft.com/office/powerpoint/2010/main" val="210395811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6E6863-D80F-4AF9-931F-67B46D1E550F}"/>
              </a:ext>
            </a:extLst>
          </p:cNvPr>
          <p:cNvSpPr>
            <a:spLocks noGrp="1"/>
          </p:cNvSpPr>
          <p:nvPr>
            <p:ph type="title"/>
          </p:nvPr>
        </p:nvSpPr>
        <p:spPr/>
        <p:txBody>
          <a:bodyPr>
            <a:normAutofit fontScale="90000"/>
          </a:bodyPr>
          <a:lstStyle/>
          <a:p>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r>
              <a:rPr lang="en-GB" sz="4000" u="sng" dirty="0">
                <a:latin typeface="Comic Sans MS" panose="030F0702030302020204" pitchFamily="66" charset="0"/>
              </a:rPr>
              <a:t>English Activity</a:t>
            </a:r>
            <a:br>
              <a:rPr lang="en-GB" sz="4000" u="sng" dirty="0">
                <a:latin typeface="Comic Sans MS" panose="030F0702030302020204" pitchFamily="66" charset="0"/>
              </a:rPr>
            </a:br>
            <a:br>
              <a:rPr lang="en-GB" sz="3200" dirty="0">
                <a:latin typeface="Comic Sans MS" panose="030F0702030302020204" pitchFamily="66" charset="0"/>
              </a:rPr>
            </a:br>
            <a:r>
              <a:rPr lang="en-GB" sz="3600" dirty="0">
                <a:latin typeface="Comic Sans MS" panose="030F0702030302020204" pitchFamily="66" charset="0"/>
              </a:rPr>
              <a:t>In the file there is a </a:t>
            </a:r>
            <a:r>
              <a:rPr lang="en-GB" sz="3600" dirty="0">
                <a:solidFill>
                  <a:srgbClr val="00B050"/>
                </a:solidFill>
                <a:latin typeface="Comic Sans MS" panose="030F0702030302020204" pitchFamily="66" charset="0"/>
              </a:rPr>
              <a:t>piece of paper with handwriting lines </a:t>
            </a:r>
            <a:r>
              <a:rPr lang="en-GB" sz="3600" dirty="0">
                <a:latin typeface="Comic Sans MS" panose="030F0702030302020204" pitchFamily="66" charset="0"/>
              </a:rPr>
              <a:t>on that you can use for today’s letter.</a:t>
            </a: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r>
              <a:rPr lang="en-GB" sz="3200" dirty="0">
                <a:latin typeface="Comic Sans MS" panose="030F0702030302020204" pitchFamily="66" charset="0"/>
              </a:rPr>
              <a:t>      </a:t>
            </a:r>
            <a:br>
              <a:rPr lang="en-GB" sz="3200" dirty="0">
                <a:latin typeface="Comic Sans MS" panose="030F0702030302020204" pitchFamily="66" charset="0"/>
              </a:rPr>
            </a:br>
            <a:r>
              <a:rPr lang="en-GB" sz="3200" dirty="0">
                <a:latin typeface="Comic Sans MS" panose="030F0702030302020204" pitchFamily="66" charset="0"/>
              </a:rPr>
              <a:t>     </a:t>
            </a:r>
            <a:r>
              <a:rPr lang="en-GB" sz="3600" dirty="0">
                <a:latin typeface="Comic Sans MS" panose="030F0702030302020204" pitchFamily="66" charset="0"/>
              </a:rPr>
              <a:t>Using a pencil, write the date on the </a:t>
            </a:r>
            <a:br>
              <a:rPr lang="en-GB" sz="3600" dirty="0">
                <a:latin typeface="Comic Sans MS" panose="030F0702030302020204" pitchFamily="66" charset="0"/>
              </a:rPr>
            </a:br>
            <a:r>
              <a:rPr lang="en-GB" sz="3600" dirty="0">
                <a:latin typeface="Comic Sans MS" panose="030F0702030302020204" pitchFamily="66" charset="0"/>
              </a:rPr>
              <a:t>    top line.</a:t>
            </a:r>
            <a:br>
              <a:rPr lang="en-GB" sz="36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r>
              <a:rPr lang="en-GB" sz="3600" dirty="0">
                <a:solidFill>
                  <a:srgbClr val="FF0000"/>
                </a:solidFill>
                <a:latin typeface="Comic Sans MS" panose="030F0702030302020204" pitchFamily="66" charset="0"/>
              </a:rPr>
              <a:t>Friday 8</a:t>
            </a:r>
            <a:r>
              <a:rPr lang="en-GB" sz="3600" baseline="30000" dirty="0">
                <a:solidFill>
                  <a:srgbClr val="FF0000"/>
                </a:solidFill>
                <a:latin typeface="Comic Sans MS" panose="030F0702030302020204" pitchFamily="66" charset="0"/>
              </a:rPr>
              <a:t>th</a:t>
            </a:r>
            <a:r>
              <a:rPr lang="en-GB" sz="3600" dirty="0">
                <a:solidFill>
                  <a:srgbClr val="FF0000"/>
                </a:solidFill>
                <a:latin typeface="Comic Sans MS" panose="030F0702030302020204" pitchFamily="66" charset="0"/>
              </a:rPr>
              <a:t> January </a:t>
            </a:r>
            <a:r>
              <a:rPr lang="en-GB" sz="3600" dirty="0">
                <a:latin typeface="Comic Sans MS" panose="030F0702030302020204" pitchFamily="66" charset="0"/>
              </a:rPr>
              <a:t>(use the red line to write on)</a:t>
            </a:r>
            <a:endParaRPr lang="en-US" sz="3600" dirty="0">
              <a:latin typeface="Comic Sans MS" panose="030F0702030302020204" pitchFamily="66" charset="0"/>
            </a:endParaRPr>
          </a:p>
        </p:txBody>
      </p:sp>
      <p:pic>
        <p:nvPicPr>
          <p:cNvPr id="6" name="Picture 5">
            <a:extLst>
              <a:ext uri="{FF2B5EF4-FFF2-40B4-BE49-F238E27FC236}">
                <a16:creationId xmlns:a16="http://schemas.microsoft.com/office/drawing/2014/main" id="{A73BE0EA-AB13-4CE9-BBEE-04EA73314D2D}"/>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138545" y="3224305"/>
            <a:ext cx="1505234" cy="1505234"/>
          </a:xfrm>
          <a:prstGeom prst="rect">
            <a:avLst/>
          </a:prstGeom>
        </p:spPr>
      </p:pic>
      <p:pic>
        <p:nvPicPr>
          <p:cNvPr id="7" name="Content Placeholder 6">
            <a:extLst>
              <a:ext uri="{FF2B5EF4-FFF2-40B4-BE49-F238E27FC236}">
                <a16:creationId xmlns:a16="http://schemas.microsoft.com/office/drawing/2014/main" id="{2852B021-DE7D-44F4-A1F4-4E3040ED17CB}"/>
              </a:ext>
            </a:extLst>
          </p:cNvPr>
          <p:cNvPicPr>
            <a:picLocks noGrp="1" noChangeAspect="1"/>
          </p:cNvPicPr>
          <p:nvPr>
            <p:ph idx="1"/>
          </p:nvPr>
        </p:nvPicPr>
        <p:blipFill>
          <a:blip r:embed="rId4"/>
          <a:stretch>
            <a:fillRect/>
          </a:stretch>
        </p:blipFill>
        <p:spPr>
          <a:xfrm>
            <a:off x="9276051" y="2650166"/>
            <a:ext cx="2077749" cy="2653511"/>
          </a:xfrm>
          <a:prstGeom prst="rect">
            <a:avLst/>
          </a:prstGeom>
        </p:spPr>
      </p:pic>
    </p:spTree>
    <p:extLst>
      <p:ext uri="{BB962C8B-B14F-4D97-AF65-F5344CB8AC3E}">
        <p14:creationId xmlns:p14="http://schemas.microsoft.com/office/powerpoint/2010/main" val="378104149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45E31-EAA3-4BC5-8B80-BF735B803729}"/>
              </a:ext>
            </a:extLst>
          </p:cNvPr>
          <p:cNvSpPr>
            <a:spLocks noGrp="1"/>
          </p:cNvSpPr>
          <p:nvPr>
            <p:ph type="title"/>
          </p:nvPr>
        </p:nvSpPr>
        <p:spPr>
          <a:xfrm>
            <a:off x="793172" y="847796"/>
            <a:ext cx="10605655" cy="1699202"/>
          </a:xfrm>
        </p:spPr>
        <p:txBody>
          <a:bodyPr>
            <a:normAutofit fontScale="90000"/>
          </a:bodyPr>
          <a:lstStyle/>
          <a:p>
            <a:r>
              <a:rPr lang="en-GB" dirty="0">
                <a:latin typeface="Comic Sans MS" panose="030F0702030302020204" pitchFamily="66" charset="0"/>
              </a:rPr>
              <a:t>Today we are going to write a thank you letter to someone that gave you a present for Christmas.</a:t>
            </a:r>
            <a:endParaRPr lang="en-US" dirty="0">
              <a:latin typeface="Comic Sans MS" panose="030F0702030302020204" pitchFamily="66" charset="0"/>
            </a:endParaRPr>
          </a:p>
        </p:txBody>
      </p:sp>
      <p:pic>
        <p:nvPicPr>
          <p:cNvPr id="7" name="Content Placeholder 6">
            <a:extLst>
              <a:ext uri="{FF2B5EF4-FFF2-40B4-BE49-F238E27FC236}">
                <a16:creationId xmlns:a16="http://schemas.microsoft.com/office/drawing/2014/main" id="{90202554-7C6E-4D7A-B732-9B14FC3CEB42}"/>
              </a:ext>
            </a:extLst>
          </p:cNvPr>
          <p:cNvPicPr>
            <a:picLocks noGrp="1" noChangeAspect="1"/>
          </p:cNvPicPr>
          <p:nvPr>
            <p:ph idx="1"/>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8577798" y="3200402"/>
            <a:ext cx="2650496" cy="3073039"/>
          </a:xfrm>
        </p:spPr>
      </p:pic>
      <p:sp>
        <p:nvSpPr>
          <p:cNvPr id="9" name="Rectangle 8">
            <a:extLst>
              <a:ext uri="{FF2B5EF4-FFF2-40B4-BE49-F238E27FC236}">
                <a16:creationId xmlns:a16="http://schemas.microsoft.com/office/drawing/2014/main" id="{C3142F36-784F-4EED-8A3B-FE6F2719B018}"/>
              </a:ext>
            </a:extLst>
          </p:cNvPr>
          <p:cNvSpPr/>
          <p:nvPr/>
        </p:nvSpPr>
        <p:spPr>
          <a:xfrm>
            <a:off x="1147096" y="3200402"/>
            <a:ext cx="6763849" cy="2308324"/>
          </a:xfrm>
          <a:prstGeom prst="rect">
            <a:avLst/>
          </a:prstGeom>
        </p:spPr>
        <p:txBody>
          <a:bodyPr wrap="square">
            <a:spAutoFit/>
          </a:bodyPr>
          <a:lstStyle/>
          <a:p>
            <a:r>
              <a:rPr lang="en-GB" sz="3600" dirty="0">
                <a:solidFill>
                  <a:srgbClr val="FF0000"/>
                </a:solidFill>
                <a:latin typeface="Comic Sans MS" panose="030F0702030302020204" pitchFamily="66" charset="0"/>
              </a:rPr>
              <a:t>Think about who you would like to thank for a present that you had this Christmas. </a:t>
            </a:r>
          </a:p>
          <a:p>
            <a:r>
              <a:rPr lang="en-GB" sz="3600" dirty="0">
                <a:solidFill>
                  <a:srgbClr val="FF0000"/>
                </a:solidFill>
                <a:latin typeface="Comic Sans MS" panose="030F0702030302020204" pitchFamily="66" charset="0"/>
              </a:rPr>
              <a:t>Why is it so special?</a:t>
            </a:r>
            <a:endParaRPr lang="en-US" sz="3600" dirty="0">
              <a:solidFill>
                <a:srgbClr val="FF0000"/>
              </a:solidFill>
            </a:endParaRPr>
          </a:p>
        </p:txBody>
      </p:sp>
    </p:spTree>
    <p:extLst>
      <p:ext uri="{BB962C8B-B14F-4D97-AF65-F5344CB8AC3E}">
        <p14:creationId xmlns:p14="http://schemas.microsoft.com/office/powerpoint/2010/main" val="64788236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E24898-11A6-48FC-8196-DAFE65C5EF1F}"/>
              </a:ext>
            </a:extLst>
          </p:cNvPr>
          <p:cNvSpPr>
            <a:spLocks noGrp="1"/>
          </p:cNvSpPr>
          <p:nvPr>
            <p:ph type="ctrTitle"/>
          </p:nvPr>
        </p:nvSpPr>
        <p:spPr>
          <a:xfrm>
            <a:off x="624548" y="2378841"/>
            <a:ext cx="9144000" cy="679866"/>
          </a:xfrm>
        </p:spPr>
        <p:txBody>
          <a:bodyPr>
            <a:noAutofit/>
          </a:bodyPr>
          <a:lstStyle/>
          <a:p>
            <a:pPr algn="l"/>
            <a:br>
              <a:rPr lang="en-GB" sz="3200" dirty="0">
                <a:solidFill>
                  <a:srgbClr val="FF0000"/>
                </a:solidFill>
                <a:latin typeface="Comic Sans MS" panose="030F0702030302020204" pitchFamily="66" charset="0"/>
              </a:rPr>
            </a:br>
            <a:br>
              <a:rPr lang="en-GB" sz="3200" dirty="0">
                <a:solidFill>
                  <a:srgbClr val="FF0000"/>
                </a:solidFill>
                <a:latin typeface="Comic Sans MS" panose="030F0702030302020204" pitchFamily="66" charset="0"/>
              </a:rPr>
            </a:br>
            <a:br>
              <a:rPr lang="en-GB" sz="3200" dirty="0">
                <a:solidFill>
                  <a:srgbClr val="FF0000"/>
                </a:solidFill>
                <a:latin typeface="Comic Sans MS" panose="030F0702030302020204" pitchFamily="66" charset="0"/>
              </a:rPr>
            </a:br>
            <a:br>
              <a:rPr lang="en-GB" sz="3200" dirty="0">
                <a:solidFill>
                  <a:srgbClr val="FF0000"/>
                </a:solidFill>
                <a:latin typeface="Comic Sans MS" panose="030F0702030302020204" pitchFamily="66" charset="0"/>
              </a:rPr>
            </a:br>
            <a:br>
              <a:rPr lang="en-GB" sz="3200" dirty="0">
                <a:solidFill>
                  <a:srgbClr val="FF0000"/>
                </a:solidFill>
                <a:latin typeface="Comic Sans MS" panose="030F0702030302020204" pitchFamily="66" charset="0"/>
              </a:rPr>
            </a:br>
            <a:br>
              <a:rPr lang="en-GB" sz="3200" dirty="0">
                <a:solidFill>
                  <a:srgbClr val="FF0000"/>
                </a:solidFill>
                <a:latin typeface="Comic Sans MS" panose="030F0702030302020204" pitchFamily="66" charset="0"/>
              </a:rPr>
            </a:br>
            <a:br>
              <a:rPr lang="en-GB" sz="3200" dirty="0">
                <a:solidFill>
                  <a:srgbClr val="FF0000"/>
                </a:solidFill>
                <a:latin typeface="Comic Sans MS" panose="030F0702030302020204" pitchFamily="66" charset="0"/>
              </a:rPr>
            </a:br>
            <a:br>
              <a:rPr lang="en-GB" sz="3200" dirty="0">
                <a:solidFill>
                  <a:srgbClr val="FF0000"/>
                </a:solidFill>
                <a:latin typeface="Comic Sans MS" panose="030F0702030302020204" pitchFamily="66" charset="0"/>
              </a:rPr>
            </a:br>
            <a:br>
              <a:rPr lang="en-GB" sz="3200" dirty="0">
                <a:solidFill>
                  <a:srgbClr val="FF0000"/>
                </a:solidFill>
                <a:latin typeface="Comic Sans MS" panose="030F0702030302020204" pitchFamily="66" charset="0"/>
              </a:rPr>
            </a:br>
            <a:r>
              <a:rPr lang="en-GB" sz="3200" dirty="0">
                <a:solidFill>
                  <a:srgbClr val="FF0000"/>
                </a:solidFill>
                <a:latin typeface="Comic Sans MS" panose="030F0702030302020204" pitchFamily="66" charset="0"/>
              </a:rPr>
              <a:t>Talk to an adult about your special present. </a:t>
            </a:r>
            <a:br>
              <a:rPr lang="en-GB" sz="3200" dirty="0">
                <a:solidFill>
                  <a:srgbClr val="FF0000"/>
                </a:solidFill>
                <a:latin typeface="Comic Sans MS" panose="030F0702030302020204" pitchFamily="66" charset="0"/>
              </a:rPr>
            </a:br>
            <a:br>
              <a:rPr lang="en-GB" sz="3200" dirty="0">
                <a:solidFill>
                  <a:srgbClr val="FF0000"/>
                </a:solidFill>
                <a:latin typeface="Comic Sans MS" panose="030F0702030302020204" pitchFamily="66" charset="0"/>
              </a:rPr>
            </a:br>
            <a:br>
              <a:rPr lang="en-GB" sz="3200" dirty="0">
                <a:solidFill>
                  <a:srgbClr val="FF0000"/>
                </a:solidFill>
                <a:latin typeface="Comic Sans MS" panose="030F0702030302020204" pitchFamily="66" charset="0"/>
              </a:rPr>
            </a:br>
            <a:r>
              <a:rPr lang="en-GB" sz="3200" dirty="0">
                <a:solidFill>
                  <a:srgbClr val="FF0000"/>
                </a:solidFill>
                <a:latin typeface="Comic Sans MS" panose="030F0702030302020204" pitchFamily="66" charset="0"/>
              </a:rPr>
              <a:t>               </a:t>
            </a:r>
            <a:r>
              <a:rPr lang="en-GB" sz="2400" u="sng" dirty="0">
                <a:solidFill>
                  <a:srgbClr val="FF0000"/>
                </a:solidFill>
                <a:latin typeface="Comic Sans MS" panose="030F0702030302020204" pitchFamily="66" charset="0"/>
              </a:rPr>
              <a:t>Remember to use full sentences.</a:t>
            </a:r>
            <a:endParaRPr lang="en-US" sz="3200" u="sng" dirty="0">
              <a:solidFill>
                <a:srgbClr val="FF0000"/>
              </a:solidFill>
              <a:latin typeface="Comic Sans MS" panose="030F0702030302020204" pitchFamily="66" charset="0"/>
            </a:endParaRPr>
          </a:p>
        </p:txBody>
      </p:sp>
      <p:sp>
        <p:nvSpPr>
          <p:cNvPr id="3" name="Subtitle 2">
            <a:extLst>
              <a:ext uri="{FF2B5EF4-FFF2-40B4-BE49-F238E27FC236}">
                <a16:creationId xmlns:a16="http://schemas.microsoft.com/office/drawing/2014/main" id="{FF1E0948-02C6-4F11-98EE-A7BA0209861E}"/>
              </a:ext>
            </a:extLst>
          </p:cNvPr>
          <p:cNvSpPr>
            <a:spLocks noGrp="1"/>
          </p:cNvSpPr>
          <p:nvPr>
            <p:ph type="subTitle" idx="1"/>
          </p:nvPr>
        </p:nvSpPr>
        <p:spPr>
          <a:xfrm>
            <a:off x="850232" y="3847056"/>
            <a:ext cx="9144000" cy="1655762"/>
          </a:xfrm>
        </p:spPr>
        <p:txBody>
          <a:bodyPr>
            <a:normAutofit/>
          </a:bodyPr>
          <a:lstStyle/>
          <a:p>
            <a:pPr algn="l"/>
            <a:r>
              <a:rPr lang="en-GB" sz="3600" dirty="0">
                <a:latin typeface="Comic Sans MS" panose="030F0702030302020204" pitchFamily="66" charset="0"/>
              </a:rPr>
              <a:t>Thank you for…</a:t>
            </a:r>
          </a:p>
          <a:p>
            <a:pPr algn="l"/>
            <a:r>
              <a:rPr lang="en-GB" sz="3600" dirty="0">
                <a:latin typeface="Comic Sans MS" panose="030F0702030302020204" pitchFamily="66" charset="0"/>
              </a:rPr>
              <a:t>I really like it because…</a:t>
            </a:r>
            <a:endParaRPr lang="en-US" sz="3600" dirty="0">
              <a:latin typeface="Comic Sans MS" panose="030F0702030302020204" pitchFamily="66" charset="0"/>
            </a:endParaRPr>
          </a:p>
        </p:txBody>
      </p:sp>
      <p:pic>
        <p:nvPicPr>
          <p:cNvPr id="5" name="Picture 4">
            <a:extLst>
              <a:ext uri="{FF2B5EF4-FFF2-40B4-BE49-F238E27FC236}">
                <a16:creationId xmlns:a16="http://schemas.microsoft.com/office/drawing/2014/main" id="{56CB88FB-DF66-45D8-8323-F455D0E6EF58}"/>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7804484" y="2133977"/>
            <a:ext cx="3200400" cy="1872540"/>
          </a:xfrm>
          <a:prstGeom prst="rect">
            <a:avLst/>
          </a:prstGeom>
        </p:spPr>
      </p:pic>
    </p:spTree>
    <p:extLst>
      <p:ext uri="{BB962C8B-B14F-4D97-AF65-F5344CB8AC3E}">
        <p14:creationId xmlns:p14="http://schemas.microsoft.com/office/powerpoint/2010/main" val="306682665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8A2B00-1D4F-47A1-9B7A-E8D1ED3E847D}"/>
              </a:ext>
            </a:extLst>
          </p:cNvPr>
          <p:cNvSpPr>
            <a:spLocks noGrp="1"/>
          </p:cNvSpPr>
          <p:nvPr>
            <p:ph type="title"/>
          </p:nvPr>
        </p:nvSpPr>
        <p:spPr>
          <a:xfrm>
            <a:off x="838200" y="365125"/>
            <a:ext cx="10515600" cy="1907020"/>
          </a:xfrm>
        </p:spPr>
        <p:txBody>
          <a:bodyPr>
            <a:normAutofit fontScale="90000"/>
          </a:bodyPr>
          <a:lstStyle/>
          <a:p>
            <a:r>
              <a:rPr lang="en-GB" sz="3200" dirty="0">
                <a:latin typeface="Comic Sans MS" panose="030F0702030302020204" pitchFamily="66" charset="0"/>
              </a:rPr>
              <a:t>Now you are ready to begin your letter.</a:t>
            </a:r>
            <a:br>
              <a:rPr lang="en-GB" sz="3200" dirty="0">
                <a:latin typeface="Comic Sans MS" panose="030F0702030302020204" pitchFamily="66" charset="0"/>
              </a:rPr>
            </a:br>
            <a:br>
              <a:rPr lang="en-GB" sz="3200" dirty="0">
                <a:latin typeface="Comic Sans MS" panose="030F0702030302020204" pitchFamily="66" charset="0"/>
              </a:rPr>
            </a:br>
            <a:r>
              <a:rPr lang="en-GB" sz="3200" dirty="0">
                <a:latin typeface="Comic Sans MS" panose="030F0702030302020204" pitchFamily="66" charset="0"/>
              </a:rPr>
              <a:t>Think about who you are writing it to.</a:t>
            </a:r>
            <a:br>
              <a:rPr lang="en-GB" sz="3200" dirty="0">
                <a:latin typeface="Comic Sans MS" panose="030F0702030302020204" pitchFamily="66" charset="0"/>
              </a:rPr>
            </a:br>
            <a:br>
              <a:rPr lang="en-GB" sz="3200" dirty="0">
                <a:latin typeface="Comic Sans MS" panose="030F0702030302020204" pitchFamily="66" charset="0"/>
              </a:rPr>
            </a:br>
            <a:r>
              <a:rPr lang="en-GB" sz="3200" dirty="0">
                <a:latin typeface="Comic Sans MS" panose="030F0702030302020204" pitchFamily="66" charset="0"/>
              </a:rPr>
              <a:t>A letter always begins with Dear_______ so write it on the next line.</a:t>
            </a:r>
            <a:endParaRPr lang="en-US" sz="3100"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E602CCFE-8148-4F94-9A51-D7E44AF7E1B6}"/>
              </a:ext>
            </a:extLst>
          </p:cNvPr>
          <p:cNvSpPr>
            <a:spLocks noGrp="1"/>
          </p:cNvSpPr>
          <p:nvPr>
            <p:ph idx="1"/>
          </p:nvPr>
        </p:nvSpPr>
        <p:spPr>
          <a:xfrm>
            <a:off x="838200" y="3306762"/>
            <a:ext cx="10515600" cy="3089565"/>
          </a:xfrm>
        </p:spPr>
        <p:txBody>
          <a:bodyPr>
            <a:normAutofit/>
          </a:bodyPr>
          <a:lstStyle/>
          <a:p>
            <a:pPr marL="0" indent="0">
              <a:buNone/>
            </a:pPr>
            <a:r>
              <a:rPr lang="en-GB" dirty="0">
                <a:solidFill>
                  <a:srgbClr val="FF0000"/>
                </a:solidFill>
                <a:latin typeface="Comic Sans MS" panose="030F0702030302020204" pitchFamily="66" charset="0"/>
              </a:rPr>
              <a:t>Think through the sentences that you have said to an adult. You can write the start of your letter. Don’t forget to use:</a:t>
            </a:r>
          </a:p>
          <a:p>
            <a:r>
              <a:rPr lang="en-GB" dirty="0">
                <a:solidFill>
                  <a:srgbClr val="FF0000"/>
                </a:solidFill>
                <a:latin typeface="Comic Sans MS" panose="030F0702030302020204" pitchFamily="66" charset="0"/>
              </a:rPr>
              <a:t>capital letters</a:t>
            </a:r>
          </a:p>
          <a:p>
            <a:r>
              <a:rPr lang="en-GB" dirty="0">
                <a:solidFill>
                  <a:srgbClr val="FF0000"/>
                </a:solidFill>
                <a:latin typeface="Comic Sans MS" panose="030F0702030302020204" pitchFamily="66" charset="0"/>
              </a:rPr>
              <a:t>full stops</a:t>
            </a:r>
          </a:p>
          <a:p>
            <a:r>
              <a:rPr lang="en-GB" dirty="0">
                <a:solidFill>
                  <a:srgbClr val="FF0000"/>
                </a:solidFill>
                <a:latin typeface="Comic Sans MS" panose="030F0702030302020204" pitchFamily="66" charset="0"/>
              </a:rPr>
              <a:t>finger spaces</a:t>
            </a:r>
          </a:p>
          <a:p>
            <a:r>
              <a:rPr lang="en-GB" dirty="0">
                <a:solidFill>
                  <a:srgbClr val="FF0000"/>
                </a:solidFill>
                <a:latin typeface="Comic Sans MS" panose="030F0702030302020204" pitchFamily="66" charset="0"/>
              </a:rPr>
              <a:t>neat handwriting.</a:t>
            </a:r>
          </a:p>
        </p:txBody>
      </p:sp>
    </p:spTree>
    <p:extLst>
      <p:ext uri="{BB962C8B-B14F-4D97-AF65-F5344CB8AC3E}">
        <p14:creationId xmlns:p14="http://schemas.microsoft.com/office/powerpoint/2010/main" val="164627455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E24898-11A6-48FC-8196-DAFE65C5EF1F}"/>
              </a:ext>
            </a:extLst>
          </p:cNvPr>
          <p:cNvSpPr>
            <a:spLocks noGrp="1"/>
          </p:cNvSpPr>
          <p:nvPr>
            <p:ph type="ctrTitle"/>
          </p:nvPr>
        </p:nvSpPr>
        <p:spPr>
          <a:xfrm>
            <a:off x="693821" y="1890879"/>
            <a:ext cx="9144000" cy="1139742"/>
          </a:xfrm>
        </p:spPr>
        <p:txBody>
          <a:bodyPr>
            <a:noAutofit/>
          </a:bodyPr>
          <a:lstStyle/>
          <a:p>
            <a:pPr algn="l"/>
            <a:br>
              <a:rPr lang="en-GB" sz="3200" dirty="0">
                <a:solidFill>
                  <a:srgbClr val="FF0000"/>
                </a:solidFill>
                <a:latin typeface="Comic Sans MS" panose="030F0702030302020204" pitchFamily="66" charset="0"/>
              </a:rPr>
            </a:br>
            <a:br>
              <a:rPr lang="en-GB" sz="3200" dirty="0">
                <a:solidFill>
                  <a:srgbClr val="FF0000"/>
                </a:solidFill>
                <a:latin typeface="Comic Sans MS" panose="030F0702030302020204" pitchFamily="66" charset="0"/>
              </a:rPr>
            </a:br>
            <a:br>
              <a:rPr lang="en-GB" sz="3200" dirty="0">
                <a:solidFill>
                  <a:srgbClr val="FF0000"/>
                </a:solidFill>
                <a:latin typeface="Comic Sans MS" panose="030F0702030302020204" pitchFamily="66" charset="0"/>
              </a:rPr>
            </a:br>
            <a:br>
              <a:rPr lang="en-GB" sz="3200" dirty="0">
                <a:solidFill>
                  <a:srgbClr val="FF0000"/>
                </a:solidFill>
                <a:latin typeface="Comic Sans MS" panose="030F0702030302020204" pitchFamily="66" charset="0"/>
              </a:rPr>
            </a:br>
            <a:br>
              <a:rPr lang="en-GB" sz="3200" dirty="0">
                <a:solidFill>
                  <a:srgbClr val="FF0000"/>
                </a:solidFill>
                <a:latin typeface="Comic Sans MS" panose="030F0702030302020204" pitchFamily="66" charset="0"/>
              </a:rPr>
            </a:br>
            <a:br>
              <a:rPr lang="en-GB" sz="3200" dirty="0">
                <a:solidFill>
                  <a:srgbClr val="FF0000"/>
                </a:solidFill>
                <a:latin typeface="Comic Sans MS" panose="030F0702030302020204" pitchFamily="66" charset="0"/>
              </a:rPr>
            </a:br>
            <a:br>
              <a:rPr lang="en-GB" sz="3200" dirty="0">
                <a:solidFill>
                  <a:srgbClr val="FF0000"/>
                </a:solidFill>
                <a:latin typeface="Comic Sans MS" panose="030F0702030302020204" pitchFamily="66" charset="0"/>
              </a:rPr>
            </a:br>
            <a:br>
              <a:rPr lang="en-GB" sz="3200" dirty="0">
                <a:solidFill>
                  <a:srgbClr val="FF0000"/>
                </a:solidFill>
                <a:latin typeface="Comic Sans MS" panose="030F0702030302020204" pitchFamily="66" charset="0"/>
              </a:rPr>
            </a:br>
            <a:br>
              <a:rPr lang="en-GB" sz="3200" dirty="0">
                <a:solidFill>
                  <a:srgbClr val="FF0000"/>
                </a:solidFill>
                <a:latin typeface="Comic Sans MS" panose="030F0702030302020204" pitchFamily="66" charset="0"/>
              </a:rPr>
            </a:br>
            <a:r>
              <a:rPr lang="en-GB" sz="3200" dirty="0">
                <a:solidFill>
                  <a:srgbClr val="FF0000"/>
                </a:solidFill>
                <a:latin typeface="Comic Sans MS" panose="030F0702030302020204" pitchFamily="66" charset="0"/>
              </a:rPr>
              <a:t>Now I would like you to talk to an adult about something that you did over the Christmas holidays that you enjoyed. </a:t>
            </a:r>
            <a:br>
              <a:rPr lang="en-GB" sz="3200" dirty="0">
                <a:solidFill>
                  <a:srgbClr val="FF0000"/>
                </a:solidFill>
                <a:latin typeface="Comic Sans MS" panose="030F0702030302020204" pitchFamily="66" charset="0"/>
              </a:rPr>
            </a:br>
            <a:br>
              <a:rPr lang="en-GB" sz="3200" dirty="0">
                <a:solidFill>
                  <a:srgbClr val="FF0000"/>
                </a:solidFill>
                <a:latin typeface="Comic Sans MS" panose="030F0702030302020204" pitchFamily="66" charset="0"/>
              </a:rPr>
            </a:br>
            <a:br>
              <a:rPr lang="en-GB" sz="3200" dirty="0">
                <a:solidFill>
                  <a:srgbClr val="FF0000"/>
                </a:solidFill>
                <a:latin typeface="Comic Sans MS" panose="030F0702030302020204" pitchFamily="66" charset="0"/>
              </a:rPr>
            </a:br>
            <a:r>
              <a:rPr lang="en-GB" sz="3200" dirty="0">
                <a:solidFill>
                  <a:srgbClr val="FF0000"/>
                </a:solidFill>
                <a:latin typeface="Comic Sans MS" panose="030F0702030302020204" pitchFamily="66" charset="0"/>
              </a:rPr>
              <a:t>               </a:t>
            </a:r>
            <a:r>
              <a:rPr lang="en-GB" sz="2400" u="sng" dirty="0">
                <a:solidFill>
                  <a:srgbClr val="FF0000"/>
                </a:solidFill>
                <a:latin typeface="Comic Sans MS" panose="030F0702030302020204" pitchFamily="66" charset="0"/>
              </a:rPr>
              <a:t>Remember to use full sentences.</a:t>
            </a:r>
            <a:endParaRPr lang="en-US" sz="3200" u="sng" dirty="0">
              <a:solidFill>
                <a:srgbClr val="FF0000"/>
              </a:solidFill>
              <a:latin typeface="Comic Sans MS" panose="030F0702030302020204" pitchFamily="66" charset="0"/>
            </a:endParaRPr>
          </a:p>
        </p:txBody>
      </p:sp>
      <p:sp>
        <p:nvSpPr>
          <p:cNvPr id="3" name="Subtitle 2">
            <a:extLst>
              <a:ext uri="{FF2B5EF4-FFF2-40B4-BE49-F238E27FC236}">
                <a16:creationId xmlns:a16="http://schemas.microsoft.com/office/drawing/2014/main" id="{FF1E0948-02C6-4F11-98EE-A7BA0209861E}"/>
              </a:ext>
            </a:extLst>
          </p:cNvPr>
          <p:cNvSpPr>
            <a:spLocks noGrp="1"/>
          </p:cNvSpPr>
          <p:nvPr>
            <p:ph type="subTitle" idx="1"/>
          </p:nvPr>
        </p:nvSpPr>
        <p:spPr>
          <a:xfrm>
            <a:off x="850232" y="3847056"/>
            <a:ext cx="9144000" cy="1655762"/>
          </a:xfrm>
        </p:spPr>
        <p:txBody>
          <a:bodyPr>
            <a:normAutofit/>
          </a:bodyPr>
          <a:lstStyle/>
          <a:p>
            <a:pPr algn="l"/>
            <a:r>
              <a:rPr lang="en-GB" sz="3600" dirty="0">
                <a:latin typeface="Comic Sans MS" panose="030F0702030302020204" pitchFamily="66" charset="0"/>
              </a:rPr>
              <a:t>One of my favourite days was….</a:t>
            </a:r>
          </a:p>
          <a:p>
            <a:pPr algn="l"/>
            <a:r>
              <a:rPr lang="en-GB" sz="3600" dirty="0">
                <a:latin typeface="Comic Sans MS" panose="030F0702030302020204" pitchFamily="66" charset="0"/>
              </a:rPr>
              <a:t>I was with…</a:t>
            </a:r>
          </a:p>
        </p:txBody>
      </p:sp>
      <p:pic>
        <p:nvPicPr>
          <p:cNvPr id="5" name="Picture 4">
            <a:extLst>
              <a:ext uri="{FF2B5EF4-FFF2-40B4-BE49-F238E27FC236}">
                <a16:creationId xmlns:a16="http://schemas.microsoft.com/office/drawing/2014/main" id="{56CB88FB-DF66-45D8-8323-F455D0E6EF58}"/>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7804484" y="2133977"/>
            <a:ext cx="3200400" cy="1872540"/>
          </a:xfrm>
          <a:prstGeom prst="rect">
            <a:avLst/>
          </a:prstGeom>
        </p:spPr>
      </p:pic>
    </p:spTree>
    <p:extLst>
      <p:ext uri="{BB962C8B-B14F-4D97-AF65-F5344CB8AC3E}">
        <p14:creationId xmlns:p14="http://schemas.microsoft.com/office/powerpoint/2010/main" val="293023847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8161A8-5615-4401-AF88-26D036011D11}"/>
              </a:ext>
            </a:extLst>
          </p:cNvPr>
          <p:cNvSpPr>
            <a:spLocks noGrp="1"/>
          </p:cNvSpPr>
          <p:nvPr>
            <p:ph type="title"/>
          </p:nvPr>
        </p:nvSpPr>
        <p:spPr/>
        <p:txBody>
          <a:bodyPr>
            <a:normAutofit/>
          </a:bodyPr>
          <a:lstStyle/>
          <a:p>
            <a:r>
              <a:rPr lang="en-GB" sz="3600" dirty="0">
                <a:latin typeface="Comic Sans MS" panose="030F0702030302020204" pitchFamily="66" charset="0"/>
              </a:rPr>
              <a:t>Now you are ready to continue your letter.</a:t>
            </a:r>
            <a:endParaRPr lang="en-US" sz="3600" dirty="0"/>
          </a:p>
        </p:txBody>
      </p:sp>
      <p:sp>
        <p:nvSpPr>
          <p:cNvPr id="3" name="Content Placeholder 2">
            <a:extLst>
              <a:ext uri="{FF2B5EF4-FFF2-40B4-BE49-F238E27FC236}">
                <a16:creationId xmlns:a16="http://schemas.microsoft.com/office/drawing/2014/main" id="{A762E327-CB1F-46E3-8E41-203E63AF6DB0}"/>
              </a:ext>
            </a:extLst>
          </p:cNvPr>
          <p:cNvSpPr>
            <a:spLocks noGrp="1"/>
          </p:cNvSpPr>
          <p:nvPr>
            <p:ph idx="1"/>
          </p:nvPr>
        </p:nvSpPr>
        <p:spPr/>
        <p:txBody>
          <a:bodyPr/>
          <a:lstStyle/>
          <a:p>
            <a:pPr marL="0" indent="0">
              <a:buNone/>
            </a:pPr>
            <a:r>
              <a:rPr lang="en-GB" dirty="0">
                <a:solidFill>
                  <a:srgbClr val="FF0000"/>
                </a:solidFill>
                <a:latin typeface="Comic Sans MS" panose="030F0702030302020204" pitchFamily="66" charset="0"/>
              </a:rPr>
              <a:t>Write down about one of your favourite day.</a:t>
            </a:r>
          </a:p>
          <a:p>
            <a:pPr marL="0" indent="0">
              <a:buNone/>
            </a:pPr>
            <a:r>
              <a:rPr lang="en-GB" dirty="0">
                <a:solidFill>
                  <a:srgbClr val="FF0000"/>
                </a:solidFill>
                <a:latin typeface="Comic Sans MS" panose="030F0702030302020204" pitchFamily="66" charset="0"/>
              </a:rPr>
              <a:t> </a:t>
            </a:r>
          </a:p>
          <a:p>
            <a:pPr marL="0" indent="0">
              <a:buNone/>
            </a:pPr>
            <a:r>
              <a:rPr lang="en-GB" dirty="0">
                <a:solidFill>
                  <a:srgbClr val="FF0000"/>
                </a:solidFill>
                <a:latin typeface="Comic Sans MS" panose="030F0702030302020204" pitchFamily="66" charset="0"/>
              </a:rPr>
              <a:t>Don’t forget to say where you went or what you did, who you went with or who you saw. </a:t>
            </a:r>
          </a:p>
          <a:p>
            <a:pPr marL="0" indent="0">
              <a:buNone/>
            </a:pPr>
            <a:r>
              <a:rPr lang="en-GB" dirty="0">
                <a:solidFill>
                  <a:srgbClr val="FF0000"/>
                </a:solidFill>
                <a:latin typeface="Comic Sans MS" panose="030F0702030302020204" pitchFamily="66" charset="0"/>
              </a:rPr>
              <a:t>You might like to add some extra details about your day too.</a:t>
            </a:r>
          </a:p>
          <a:p>
            <a:pPr marL="0" indent="0">
              <a:buNone/>
            </a:pPr>
            <a:endParaRPr lang="en-GB" dirty="0">
              <a:solidFill>
                <a:srgbClr val="FF0000"/>
              </a:solidFill>
              <a:latin typeface="Comic Sans MS" panose="030F0702030302020204" pitchFamily="66" charset="0"/>
            </a:endParaRPr>
          </a:p>
          <a:p>
            <a:pPr marL="0" indent="0">
              <a:buNone/>
            </a:pPr>
            <a:r>
              <a:rPr lang="en-GB" dirty="0">
                <a:solidFill>
                  <a:srgbClr val="FF0000"/>
                </a:solidFill>
                <a:latin typeface="Comic Sans MS" panose="030F0702030302020204" pitchFamily="66" charset="0"/>
              </a:rPr>
              <a:t>When you have finished you can sign off with love from or from and then your name.</a:t>
            </a:r>
          </a:p>
          <a:p>
            <a:pPr marL="0" indent="0">
              <a:buNone/>
            </a:pPr>
            <a:endParaRPr lang="en-GB" dirty="0">
              <a:solidFill>
                <a:srgbClr val="FF0000"/>
              </a:solidFill>
              <a:latin typeface="Comic Sans MS" panose="030F0702030302020204" pitchFamily="66" charset="0"/>
            </a:endParaRPr>
          </a:p>
          <a:p>
            <a:pPr marL="0" indent="0">
              <a:buNone/>
            </a:pPr>
            <a:endParaRPr lang="en-US" dirty="0">
              <a:latin typeface="Comic Sans MS" panose="030F0702030302020204" pitchFamily="66" charset="0"/>
            </a:endParaRPr>
          </a:p>
        </p:txBody>
      </p:sp>
    </p:spTree>
    <p:extLst>
      <p:ext uri="{BB962C8B-B14F-4D97-AF65-F5344CB8AC3E}">
        <p14:creationId xmlns:p14="http://schemas.microsoft.com/office/powerpoint/2010/main" val="164560650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677B1D-A37C-4776-A42E-8320EF659705}"/>
              </a:ext>
            </a:extLst>
          </p:cNvPr>
          <p:cNvSpPr>
            <a:spLocks noGrp="1"/>
          </p:cNvSpPr>
          <p:nvPr>
            <p:ph type="title"/>
          </p:nvPr>
        </p:nvSpPr>
        <p:spPr>
          <a:xfrm>
            <a:off x="1010652" y="905452"/>
            <a:ext cx="10515600" cy="1325563"/>
          </a:xfrm>
        </p:spPr>
        <p:txBody>
          <a:bodyPr>
            <a:normAutofit fontScale="90000"/>
          </a:bodyPr>
          <a:lstStyle/>
          <a:p>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r>
              <a:rPr lang="en-GB" sz="4000" dirty="0">
                <a:latin typeface="Comic Sans MS" panose="030F0702030302020204" pitchFamily="66" charset="0"/>
              </a:rPr>
              <a:t>You have finished your first activity.</a:t>
            </a:r>
            <a:br>
              <a:rPr lang="en-GB" sz="4000" dirty="0">
                <a:latin typeface="Comic Sans MS" panose="030F0702030302020204" pitchFamily="66" charset="0"/>
              </a:rPr>
            </a:br>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r>
              <a:rPr lang="en-GB" sz="3600" dirty="0">
                <a:latin typeface="Comic Sans MS" panose="030F0702030302020204" pitchFamily="66" charset="0"/>
              </a:rPr>
              <a:t>Ask an adult to copy it so that they can send it to me later on. Perhaps you could put the letter in an addressed envelope and post it to the person who you wrote it to.</a:t>
            </a:r>
            <a:br>
              <a:rPr lang="en-GB" sz="4000" dirty="0">
                <a:latin typeface="Comic Sans MS" panose="030F0702030302020204" pitchFamily="66" charset="0"/>
              </a:rPr>
            </a:br>
            <a:br>
              <a:rPr lang="en-GB" sz="4000" dirty="0">
                <a:latin typeface="Comic Sans MS" panose="030F0702030302020204" pitchFamily="66" charset="0"/>
              </a:rPr>
            </a:br>
            <a:br>
              <a:rPr lang="en-GB" sz="4000" dirty="0">
                <a:latin typeface="Comic Sans MS" panose="030F0702030302020204" pitchFamily="66" charset="0"/>
              </a:rPr>
            </a:br>
            <a:r>
              <a:rPr lang="en-GB" sz="4000" dirty="0">
                <a:latin typeface="Comic Sans MS" panose="030F0702030302020204" pitchFamily="66" charset="0"/>
              </a:rPr>
              <a:t>                      Now have a break and a snack.</a:t>
            </a:r>
            <a:br>
              <a:rPr lang="en-GB" sz="4000" dirty="0">
                <a:latin typeface="Comic Sans MS" panose="030F0702030302020204" pitchFamily="66" charset="0"/>
              </a:rPr>
            </a:br>
            <a:br>
              <a:rPr lang="en-GB" sz="4000" dirty="0">
                <a:latin typeface="Comic Sans MS" panose="030F0702030302020204" pitchFamily="66" charset="0"/>
              </a:rPr>
            </a:br>
            <a:endParaRPr lang="en-US" sz="4000" dirty="0">
              <a:latin typeface="Comic Sans MS" panose="030F0702030302020204" pitchFamily="66" charset="0"/>
            </a:endParaRPr>
          </a:p>
        </p:txBody>
      </p:sp>
      <p:pic>
        <p:nvPicPr>
          <p:cNvPr id="5" name="Content Placeholder 4">
            <a:extLst>
              <a:ext uri="{FF2B5EF4-FFF2-40B4-BE49-F238E27FC236}">
                <a16:creationId xmlns:a16="http://schemas.microsoft.com/office/drawing/2014/main" id="{C344164F-69A4-48AC-A9CC-9E2E202800F6}"/>
              </a:ext>
            </a:extLst>
          </p:cNvPr>
          <p:cNvPicPr>
            <a:picLocks noGrp="1" noChangeAspect="1"/>
          </p:cNvPicPr>
          <p:nvPr>
            <p:ph idx="1"/>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9504680" y="522363"/>
            <a:ext cx="1325564" cy="1325564"/>
          </a:xfrm>
        </p:spPr>
      </p:pic>
      <p:pic>
        <p:nvPicPr>
          <p:cNvPr id="8" name="Picture 7">
            <a:extLst>
              <a:ext uri="{FF2B5EF4-FFF2-40B4-BE49-F238E27FC236}">
                <a16:creationId xmlns:a16="http://schemas.microsoft.com/office/drawing/2014/main" id="{7E1560B9-A71C-43A3-9B23-973503BCEB46}"/>
              </a:ext>
            </a:extLst>
          </p:cNvPr>
          <p:cNvPicPr>
            <a:picLocks noChangeAspect="1"/>
          </p:cNvPicPr>
          <p:nvPr/>
        </p:nvPicPr>
        <p:blipFill>
          <a:blip r:embed="rId4" cstate="print">
            <a:extLst>
              <a:ext uri="{28A0092B-C50C-407E-A947-70E740481C1C}">
                <a14:useLocalDpi xmlns:a14="http://schemas.microsoft.com/office/drawing/2010/main" val="0"/>
              </a:ext>
              <a:ext uri="{837473B0-CC2E-450A-ABE3-18F120FF3D39}">
                <a1611:picAttrSrcUrl xmlns:a1611="http://schemas.microsoft.com/office/drawing/2016/11/main" r:id="rId5"/>
              </a:ext>
            </a:extLst>
          </a:blip>
          <a:stretch>
            <a:fillRect/>
          </a:stretch>
        </p:blipFill>
        <p:spPr>
          <a:xfrm>
            <a:off x="1010652" y="4626986"/>
            <a:ext cx="2438400" cy="1679448"/>
          </a:xfrm>
          <a:prstGeom prst="rect">
            <a:avLst/>
          </a:prstGeom>
        </p:spPr>
      </p:pic>
    </p:spTree>
    <p:extLst>
      <p:ext uri="{BB962C8B-B14F-4D97-AF65-F5344CB8AC3E}">
        <p14:creationId xmlns:p14="http://schemas.microsoft.com/office/powerpoint/2010/main" val="339358199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520CC7-8ED9-4F32-9D8F-18A7F9667763}"/>
              </a:ext>
            </a:extLst>
          </p:cNvPr>
          <p:cNvSpPr>
            <a:spLocks noGrp="1"/>
          </p:cNvSpPr>
          <p:nvPr>
            <p:ph type="title"/>
          </p:nvPr>
        </p:nvSpPr>
        <p:spPr/>
        <p:txBody>
          <a:bodyPr>
            <a:normAutofit/>
          </a:bodyPr>
          <a:lstStyle/>
          <a:p>
            <a:r>
              <a:rPr lang="en-GB" sz="3600" dirty="0">
                <a:solidFill>
                  <a:srgbClr val="FF0000"/>
                </a:solidFill>
              </a:rPr>
              <a:t>                          </a:t>
            </a:r>
            <a:r>
              <a:rPr lang="en-GB" sz="3600" u="sng" dirty="0">
                <a:solidFill>
                  <a:srgbClr val="FF0000"/>
                </a:solidFill>
                <a:latin typeface="Comic Sans MS" panose="030F0702030302020204" pitchFamily="66" charset="0"/>
              </a:rPr>
              <a:t>White Rose Maths</a:t>
            </a:r>
            <a:endParaRPr lang="en-US" sz="3600" u="sng" dirty="0">
              <a:solidFill>
                <a:srgbClr val="FF0000"/>
              </a:solidFill>
              <a:latin typeface="Comic Sans MS" panose="030F0702030302020204" pitchFamily="66" charset="0"/>
            </a:endParaRPr>
          </a:p>
        </p:txBody>
      </p:sp>
      <p:sp>
        <p:nvSpPr>
          <p:cNvPr id="3" name="Content Placeholder 2">
            <a:extLst>
              <a:ext uri="{FF2B5EF4-FFF2-40B4-BE49-F238E27FC236}">
                <a16:creationId xmlns:a16="http://schemas.microsoft.com/office/drawing/2014/main" id="{D3A30268-7147-4DFB-BE6A-B3EFBC6739BD}"/>
              </a:ext>
            </a:extLst>
          </p:cNvPr>
          <p:cNvSpPr>
            <a:spLocks noGrp="1"/>
          </p:cNvSpPr>
          <p:nvPr>
            <p:ph idx="1"/>
          </p:nvPr>
        </p:nvSpPr>
        <p:spPr>
          <a:xfrm>
            <a:off x="648729" y="1593273"/>
            <a:ext cx="10515600" cy="4899602"/>
          </a:xfrm>
        </p:spPr>
        <p:txBody>
          <a:bodyPr>
            <a:normAutofit lnSpcReduction="10000"/>
          </a:bodyPr>
          <a:lstStyle/>
          <a:p>
            <a:pPr marL="0" indent="0" algn="ctr">
              <a:buNone/>
            </a:pPr>
            <a:r>
              <a:rPr lang="en-GB" sz="3600" u="sng" dirty="0">
                <a:latin typeface="Comic Sans MS" panose="030F0702030302020204" pitchFamily="66" charset="0"/>
              </a:rPr>
              <a:t>Find the Difference</a:t>
            </a:r>
          </a:p>
          <a:p>
            <a:pPr marL="0" indent="0" algn="ctr">
              <a:buNone/>
            </a:pPr>
            <a:endParaRPr lang="en-GB" sz="3600" u="sng" dirty="0">
              <a:latin typeface="Comic Sans MS" panose="030F0702030302020204" pitchFamily="66" charset="0"/>
            </a:endParaRPr>
          </a:p>
          <a:p>
            <a:pPr marL="0" indent="0">
              <a:buNone/>
            </a:pPr>
            <a:r>
              <a:rPr lang="en-GB" dirty="0">
                <a:latin typeface="Comic Sans MS" panose="030F0702030302020204" pitchFamily="66" charset="0"/>
              </a:rPr>
              <a:t>Well done to all of you for working so hard on the maths yesterday. Today are continuing on with the concept from yesterday. </a:t>
            </a:r>
          </a:p>
          <a:p>
            <a:pPr marL="0" indent="0">
              <a:buNone/>
            </a:pPr>
            <a:endParaRPr lang="en-GB" dirty="0">
              <a:latin typeface="Comic Sans MS" panose="030F0702030302020204" pitchFamily="66" charset="0"/>
            </a:endParaRPr>
          </a:p>
          <a:p>
            <a:pPr marL="0" indent="0">
              <a:buNone/>
            </a:pPr>
            <a:r>
              <a:rPr lang="en-GB" dirty="0">
                <a:latin typeface="Comic Sans MS" panose="030F0702030302020204" pitchFamily="66" charset="0"/>
              </a:rPr>
              <a:t>To begin with I would like you to watch the first slide of the video and then pause it whilst you answer the questions on the screen. You could write these answers down in your maths books.</a:t>
            </a:r>
          </a:p>
          <a:p>
            <a:pPr marL="0" indent="0">
              <a:buNone/>
            </a:pPr>
            <a:r>
              <a:rPr lang="en-GB" dirty="0">
                <a:latin typeface="Comic Sans MS" panose="030F0702030302020204" pitchFamily="66" charset="0"/>
              </a:rPr>
              <a:t>                      </a:t>
            </a:r>
          </a:p>
        </p:txBody>
      </p:sp>
      <p:pic>
        <p:nvPicPr>
          <p:cNvPr id="8" name="Picture 7">
            <a:extLst>
              <a:ext uri="{FF2B5EF4-FFF2-40B4-BE49-F238E27FC236}">
                <a16:creationId xmlns:a16="http://schemas.microsoft.com/office/drawing/2014/main" id="{9822750D-70F3-470C-8187-3E5317EAFB14}"/>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529389" y="568565"/>
            <a:ext cx="2795337" cy="701018"/>
          </a:xfrm>
          <a:prstGeom prst="rect">
            <a:avLst/>
          </a:prstGeom>
        </p:spPr>
      </p:pic>
    </p:spTree>
    <p:extLst>
      <p:ext uri="{BB962C8B-B14F-4D97-AF65-F5344CB8AC3E}">
        <p14:creationId xmlns:p14="http://schemas.microsoft.com/office/powerpoint/2010/main" val="366778142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DC4853E-CEC7-44AE-B471-634CB3AFE5FD}"/>
              </a:ext>
            </a:extLst>
          </p:cNvPr>
          <p:cNvSpPr>
            <a:spLocks noGrp="1"/>
          </p:cNvSpPr>
          <p:nvPr>
            <p:ph idx="1"/>
          </p:nvPr>
        </p:nvSpPr>
        <p:spPr>
          <a:xfrm>
            <a:off x="838200" y="839035"/>
            <a:ext cx="10515600" cy="4351338"/>
          </a:xfrm>
        </p:spPr>
        <p:txBody>
          <a:bodyPr>
            <a:normAutofit/>
          </a:bodyPr>
          <a:lstStyle/>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r>
              <a:rPr lang="en-GB" dirty="0">
                <a:latin typeface="Comic Sans MS" panose="030F0702030302020204" pitchFamily="66" charset="0"/>
              </a:rPr>
              <a:t>Now you can continue watching the video, </a:t>
            </a:r>
            <a:r>
              <a:rPr lang="en-US" dirty="0">
                <a:latin typeface="Comic Sans MS" panose="030F0702030302020204" pitchFamily="66" charset="0"/>
              </a:rPr>
              <a:t>feel free to pause the it to explain any of the teaching.</a:t>
            </a:r>
          </a:p>
          <a:p>
            <a:pPr marL="0" indent="0">
              <a:buNone/>
            </a:pPr>
            <a:r>
              <a:rPr lang="en-US" dirty="0">
                <a:latin typeface="Comic Sans MS" panose="030F0702030302020204" pitchFamily="66" charset="0"/>
              </a:rPr>
              <a:t> </a:t>
            </a:r>
            <a:r>
              <a:rPr lang="en-US" dirty="0">
                <a:latin typeface="Comic Sans MS" panose="030F0702030302020204" pitchFamily="66" charset="0"/>
                <a:ea typeface="Calibri" panose="020F0502020204030204" pitchFamily="34" charset="0"/>
                <a:cs typeface="Times New Roman" panose="02020603050405020304" pitchFamily="18" charset="0"/>
                <a:hlinkClick r:id="rId2"/>
              </a:rPr>
              <a:t>https://vimeo.com/470964398</a:t>
            </a:r>
            <a:endParaRPr lang="en-US" dirty="0">
              <a:latin typeface="Comic Sans MS" panose="030F0702030302020204" pitchFamily="66" charset="0"/>
              <a:ea typeface="Calibri" panose="020F0502020204030204" pitchFamily="34" charset="0"/>
              <a:cs typeface="Times New Roman" panose="02020603050405020304" pitchFamily="18" charset="0"/>
            </a:endParaRPr>
          </a:p>
          <a:p>
            <a:pPr marL="0" indent="0">
              <a:buNone/>
            </a:pPr>
            <a:endParaRPr lang="en-GB" dirty="0">
              <a:latin typeface="Comic Sans MS" panose="030F0702030302020204" pitchFamily="66" charset="0"/>
              <a:ea typeface="Calibri" panose="020F0502020204030204" pitchFamily="34" charset="0"/>
              <a:cs typeface="Times New Roman" panose="02020603050405020304" pitchFamily="18" charset="0"/>
            </a:endParaRPr>
          </a:p>
          <a:p>
            <a:pPr marL="0" indent="0">
              <a:buNone/>
            </a:pPr>
            <a:r>
              <a:rPr lang="en-GB" dirty="0">
                <a:latin typeface="Comic Sans MS" panose="030F0702030302020204" pitchFamily="66" charset="0"/>
                <a:ea typeface="Calibri" panose="020F0502020204030204" pitchFamily="34" charset="0"/>
                <a:cs typeface="Times New Roman" panose="02020603050405020304" pitchFamily="18" charset="0"/>
              </a:rPr>
              <a:t>Once </a:t>
            </a:r>
            <a:r>
              <a:rPr lang="en-US" dirty="0">
                <a:latin typeface="Comic Sans MS" panose="030F0702030302020204" pitchFamily="66" charset="0"/>
                <a:ea typeface="Calibri" panose="020F0502020204030204" pitchFamily="34" charset="0"/>
                <a:cs typeface="Times New Roman" panose="02020603050405020304" pitchFamily="18" charset="0"/>
              </a:rPr>
              <a:t>you have watched the video then complete the </a:t>
            </a:r>
            <a:r>
              <a:rPr lang="en-US" dirty="0">
                <a:solidFill>
                  <a:srgbClr val="00B050"/>
                </a:solidFill>
                <a:latin typeface="Comic Sans MS" panose="030F0702030302020204" pitchFamily="66" charset="0"/>
                <a:ea typeface="Calibri" panose="020F0502020204030204" pitchFamily="34" charset="0"/>
                <a:cs typeface="Times New Roman" panose="02020603050405020304" pitchFamily="18" charset="0"/>
              </a:rPr>
              <a:t>Friday Maths – Find the Difference</a:t>
            </a:r>
            <a:r>
              <a:rPr lang="en-US" dirty="0">
                <a:latin typeface="Comic Sans MS" panose="030F0702030302020204" pitchFamily="66" charset="0"/>
                <a:ea typeface="Calibri" panose="020F0502020204030204" pitchFamily="34" charset="0"/>
                <a:cs typeface="Times New Roman" panose="02020603050405020304" pitchFamily="18" charset="0"/>
              </a:rPr>
              <a:t> sheet in the Year 1 folder.</a:t>
            </a:r>
          </a:p>
          <a:p>
            <a:pPr marL="0" indent="0">
              <a:buNone/>
            </a:pPr>
            <a:endParaRPr lang="en-US"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endParaRPr lang="en-US" dirty="0">
              <a:latin typeface="Comic Sans MS" panose="030F0702030302020204" pitchFamily="66" charset="0"/>
            </a:endParaRPr>
          </a:p>
          <a:p>
            <a:pPr marL="0" indent="0">
              <a:buNone/>
            </a:pPr>
            <a:endParaRPr lang="en-GB" dirty="0">
              <a:latin typeface="Comic Sans MS" panose="030F0702030302020204" pitchFamily="66" charset="0"/>
            </a:endParaRPr>
          </a:p>
          <a:p>
            <a:endParaRPr lang="en-US" dirty="0"/>
          </a:p>
        </p:txBody>
      </p:sp>
      <p:pic>
        <p:nvPicPr>
          <p:cNvPr id="4" name="Picture 3">
            <a:extLst>
              <a:ext uri="{FF2B5EF4-FFF2-40B4-BE49-F238E27FC236}">
                <a16:creationId xmlns:a16="http://schemas.microsoft.com/office/drawing/2014/main" id="{873F9B3B-D043-4AE2-99AD-92A8FFFB4ED5}"/>
              </a:ext>
            </a:extLst>
          </p:cNvPr>
          <p:cNvPicPr>
            <a:picLocks noChangeAspect="1"/>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1004455" y="654781"/>
            <a:ext cx="2795337" cy="701018"/>
          </a:xfrm>
          <a:prstGeom prst="rect">
            <a:avLst/>
          </a:prstGeom>
        </p:spPr>
      </p:pic>
    </p:spTree>
    <p:extLst>
      <p:ext uri="{BB962C8B-B14F-4D97-AF65-F5344CB8AC3E}">
        <p14:creationId xmlns:p14="http://schemas.microsoft.com/office/powerpoint/2010/main" val="71736002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BBE36F6-94A2-41F3-A321-BBC6E9124A68}"/>
              </a:ext>
            </a:extLst>
          </p:cNvPr>
          <p:cNvSpPr>
            <a:spLocks noGrp="1"/>
          </p:cNvSpPr>
          <p:nvPr>
            <p:ph idx="1"/>
          </p:nvPr>
        </p:nvSpPr>
        <p:spPr>
          <a:xfrm>
            <a:off x="838200" y="377370"/>
            <a:ext cx="10515600" cy="5733143"/>
          </a:xfrm>
        </p:spPr>
        <p:txBody>
          <a:bodyPr>
            <a:normAutofit lnSpcReduction="10000"/>
          </a:bodyPr>
          <a:lstStyle/>
          <a:p>
            <a:pPr marL="0" indent="0">
              <a:buNone/>
            </a:pPr>
            <a:endParaRPr lang="en-GB" u="sng" dirty="0">
              <a:latin typeface="Comic Sans MS" panose="030F0702030302020204" pitchFamily="66" charset="0"/>
            </a:endParaRPr>
          </a:p>
          <a:p>
            <a:pPr marL="0" indent="0">
              <a:buNone/>
            </a:pPr>
            <a:r>
              <a:rPr lang="en-GB" dirty="0">
                <a:latin typeface="Comic Sans MS" panose="030F0702030302020204" pitchFamily="66" charset="0"/>
              </a:rPr>
              <a:t>I hope you have enjoyed learning all about the difference between two numbers.</a:t>
            </a:r>
          </a:p>
          <a:p>
            <a:pPr marL="0" indent="0">
              <a:buNone/>
            </a:pPr>
            <a:endParaRPr lang="en-GB" dirty="0">
              <a:latin typeface="Comic Sans MS" panose="030F0702030302020204" pitchFamily="66" charset="0"/>
            </a:endParaRPr>
          </a:p>
          <a:p>
            <a:pPr marL="0" indent="0">
              <a:buNone/>
            </a:pPr>
            <a:r>
              <a:rPr lang="en-GB" dirty="0">
                <a:latin typeface="Comic Sans MS" panose="030F0702030302020204" pitchFamily="66" charset="0"/>
              </a:rPr>
              <a:t>We will continue with some White Rose teaching again next week.</a:t>
            </a:r>
          </a:p>
          <a:p>
            <a:pPr marL="0" indent="0">
              <a:buNone/>
            </a:pPr>
            <a:endParaRPr lang="en-GB" dirty="0">
              <a:latin typeface="Comic Sans MS" panose="030F0702030302020204" pitchFamily="66" charset="0"/>
            </a:endParaRPr>
          </a:p>
          <a:p>
            <a:pPr marL="0" indent="0">
              <a:buNone/>
            </a:pPr>
            <a:r>
              <a:rPr lang="en-GB" dirty="0">
                <a:latin typeface="Comic Sans MS" panose="030F0702030302020204" pitchFamily="66" charset="0"/>
              </a:rPr>
              <a:t>I think it is time for lunch and a break from your work.</a:t>
            </a:r>
          </a:p>
          <a:p>
            <a:pPr marL="0" indent="0">
              <a:buNone/>
            </a:pPr>
            <a:endParaRPr lang="en-GB" dirty="0">
              <a:latin typeface="Comic Sans MS" panose="030F0702030302020204" pitchFamily="66" charset="0"/>
            </a:endParaRPr>
          </a:p>
          <a:p>
            <a:pPr marL="0" indent="0">
              <a:buNone/>
            </a:pPr>
            <a:r>
              <a:rPr lang="en-GB" dirty="0">
                <a:latin typeface="Comic Sans MS" panose="030F0702030302020204" pitchFamily="66" charset="0"/>
              </a:rPr>
              <a:t>I hope you all have a good weekend and I </a:t>
            </a:r>
          </a:p>
          <a:p>
            <a:pPr marL="0" indent="0">
              <a:buNone/>
            </a:pPr>
            <a:r>
              <a:rPr lang="en-GB" dirty="0">
                <a:latin typeface="Comic Sans MS" panose="030F0702030302020204" pitchFamily="66" charset="0"/>
              </a:rPr>
              <a:t>will see you all again on Monday morning.</a:t>
            </a:r>
          </a:p>
          <a:p>
            <a:pPr marL="0" indent="0">
              <a:buNone/>
            </a:pPr>
            <a:r>
              <a:rPr lang="en-GB" dirty="0">
                <a:latin typeface="Comic Sans MS" panose="030F0702030302020204" pitchFamily="66" charset="0"/>
              </a:rPr>
              <a:t>                     </a:t>
            </a:r>
            <a:endParaRPr lang="en-US" dirty="0">
              <a:latin typeface="Comic Sans MS" panose="030F0702030302020204" pitchFamily="66" charset="0"/>
            </a:endParaRPr>
          </a:p>
        </p:txBody>
      </p:sp>
      <p:pic>
        <p:nvPicPr>
          <p:cNvPr id="7" name="Picture 6">
            <a:extLst>
              <a:ext uri="{FF2B5EF4-FFF2-40B4-BE49-F238E27FC236}">
                <a16:creationId xmlns:a16="http://schemas.microsoft.com/office/drawing/2014/main" id="{4DF0176E-72C6-4B08-9A40-0154A69B4007}"/>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8141671" y="3975186"/>
            <a:ext cx="2686749" cy="1779972"/>
          </a:xfrm>
          <a:prstGeom prst="rect">
            <a:avLst/>
          </a:prstGeom>
        </p:spPr>
      </p:pic>
    </p:spTree>
    <p:extLst>
      <p:ext uri="{BB962C8B-B14F-4D97-AF65-F5344CB8AC3E}">
        <p14:creationId xmlns:p14="http://schemas.microsoft.com/office/powerpoint/2010/main" val="402041273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CD34A68-369E-4EAE-BC55-1F5E08471443}"/>
              </a:ext>
            </a:extLst>
          </p:cNvPr>
          <p:cNvSpPr>
            <a:spLocks noGrp="1"/>
          </p:cNvSpPr>
          <p:nvPr>
            <p:ph idx="1"/>
          </p:nvPr>
        </p:nvSpPr>
        <p:spPr>
          <a:xfrm>
            <a:off x="838200" y="841953"/>
            <a:ext cx="10515600" cy="5531138"/>
          </a:xfrm>
        </p:spPr>
        <p:txBody>
          <a:bodyPr>
            <a:normAutofit lnSpcReduction="10000"/>
          </a:bodyPr>
          <a:lstStyle/>
          <a:p>
            <a:pPr marL="0" indent="0">
              <a:buNone/>
            </a:pPr>
            <a:r>
              <a:rPr lang="en-US" dirty="0">
                <a:latin typeface="Comic Sans MS" panose="030F0702030302020204" pitchFamily="66" charset="0"/>
              </a:rPr>
              <a:t>Please remember to encourage </a:t>
            </a:r>
            <a:r>
              <a:rPr lang="en-US" b="1" dirty="0">
                <a:latin typeface="Comic Sans MS" panose="030F0702030302020204" pitchFamily="66" charset="0"/>
              </a:rPr>
              <a:t>your child to read</a:t>
            </a:r>
            <a:r>
              <a:rPr lang="en-US" dirty="0">
                <a:latin typeface="Comic Sans MS" panose="030F0702030302020204" pitchFamily="66" charset="0"/>
              </a:rPr>
              <a:t> a suitable  book to you.  Later on it would be great if you could </a:t>
            </a:r>
            <a:r>
              <a:rPr lang="en-US" b="1" dirty="0">
                <a:latin typeface="Comic Sans MS" panose="030F0702030302020204" pitchFamily="66" charset="0"/>
              </a:rPr>
              <a:t>read</a:t>
            </a:r>
            <a:r>
              <a:rPr lang="en-US" dirty="0">
                <a:latin typeface="Comic Sans MS" panose="030F0702030302020204" pitchFamily="66" charset="0"/>
              </a:rPr>
              <a:t> a bedtime story to them. </a:t>
            </a:r>
          </a:p>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endParaRPr lang="en-US" dirty="0">
              <a:latin typeface="Comic Sans MS" panose="030F0702030302020204" pitchFamily="66" charset="0"/>
            </a:endParaRPr>
          </a:p>
          <a:p>
            <a:pPr marL="0" indent="0" algn="ctr">
              <a:buNone/>
            </a:pPr>
            <a:r>
              <a:rPr lang="en-US" dirty="0">
                <a:latin typeface="Comic Sans MS" panose="030F0702030302020204" pitchFamily="66" charset="0"/>
              </a:rPr>
              <a:t>Well done for this week and remember to send your completed work to </a:t>
            </a:r>
            <a:r>
              <a:rPr lang="en-US" u="sng" dirty="0">
                <a:latin typeface="Comic Sans MS" panose="030F0702030302020204" pitchFamily="66" charset="0"/>
                <a:hlinkClick r:id="rId2"/>
              </a:rPr>
              <a:t>teacher@kingslandengland.hereford.sch.uk</a:t>
            </a:r>
            <a:r>
              <a:rPr lang="en-US" dirty="0">
                <a:solidFill>
                  <a:srgbClr val="FF0000"/>
                </a:solidFill>
                <a:latin typeface="Comic Sans MS" panose="030F0702030302020204" pitchFamily="66" charset="0"/>
              </a:rPr>
              <a:t>. </a:t>
            </a:r>
          </a:p>
        </p:txBody>
      </p:sp>
      <p:pic>
        <p:nvPicPr>
          <p:cNvPr id="5" name="Picture 4">
            <a:extLst>
              <a:ext uri="{FF2B5EF4-FFF2-40B4-BE49-F238E27FC236}">
                <a16:creationId xmlns:a16="http://schemas.microsoft.com/office/drawing/2014/main" id="{933BEF15-73D7-497C-A681-2CE28AF367E1}"/>
              </a:ext>
            </a:extLst>
          </p:cNvPr>
          <p:cNvPicPr>
            <a:picLocks noChangeAspect="1"/>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4599708" y="2487797"/>
            <a:ext cx="2992583" cy="2239449"/>
          </a:xfrm>
          <a:prstGeom prst="rect">
            <a:avLst/>
          </a:prstGeom>
        </p:spPr>
      </p:pic>
    </p:spTree>
    <p:extLst>
      <p:ext uri="{BB962C8B-B14F-4D97-AF65-F5344CB8AC3E}">
        <p14:creationId xmlns:p14="http://schemas.microsoft.com/office/powerpoint/2010/main" val="185404245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469</TotalTime>
  <Words>788</Words>
  <Application>Microsoft Office PowerPoint</Application>
  <PresentationFormat>Widescreen</PresentationFormat>
  <Paragraphs>106</Paragraphs>
  <Slides>12</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12</vt:i4>
      </vt:variant>
    </vt:vector>
  </HeadingPairs>
  <TitlesOfParts>
    <vt:vector size="18" baseType="lpstr">
      <vt:lpstr>Arial</vt:lpstr>
      <vt:lpstr>Calibri</vt:lpstr>
      <vt:lpstr>Calibri Light</vt:lpstr>
      <vt:lpstr>Comic Sans MS</vt:lpstr>
      <vt:lpstr>Times New Roman</vt:lpstr>
      <vt:lpstr>Office Theme</vt:lpstr>
      <vt:lpstr>    Welcome Back to Online learning</vt:lpstr>
      <vt:lpstr>            English Activity  In the file there is a piece of paper with handwriting lines on that you can use for today’s letter.               Using a pencil, write the date on the      top line.   Friday 8th January (use the red line to write on)</vt:lpstr>
      <vt:lpstr>Today we are going to write a thank you letter to someone that gave you a present for Christmas.</vt:lpstr>
      <vt:lpstr>         Talk to an adult about your special present.                   Remember to use full sentences.</vt:lpstr>
      <vt:lpstr>Now you are ready to begin your letter.  Think about who you are writing it to.  A letter always begins with Dear_______ so write it on the next line.</vt:lpstr>
      <vt:lpstr>         Now I would like you to talk to an adult about something that you did over the Christmas holidays that you enjoyed.                   Remember to use full sentences.</vt:lpstr>
      <vt:lpstr>Now you are ready to continue your letter.</vt:lpstr>
      <vt:lpstr>         You have finished your first activity.    Ask an adult to copy it so that they can send it to me later on. Perhaps you could put the letter in an addressed envelope and post it to the person who you wrote it to.                         Now have a break and a snack.  </vt:lpstr>
      <vt:lpstr>                          White Rose Maths</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HELEN WILSON</dc:creator>
  <cp:lastModifiedBy>HELEN WILSON</cp:lastModifiedBy>
  <cp:revision>29</cp:revision>
  <dcterms:created xsi:type="dcterms:W3CDTF">2021-01-05T21:58:22Z</dcterms:created>
  <dcterms:modified xsi:type="dcterms:W3CDTF">2021-01-07T18:15:49Z</dcterms:modified>
</cp:coreProperties>
</file>