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8" r:id="rId4"/>
    <p:sldId id="269" r:id="rId5"/>
    <p:sldId id="257" r:id="rId6"/>
    <p:sldId id="270" r:id="rId7"/>
    <p:sldId id="271" r:id="rId8"/>
    <p:sldId id="281" r:id="rId9"/>
    <p:sldId id="272" r:id="rId10"/>
    <p:sldId id="273" r:id="rId11"/>
    <p:sldId id="258" r:id="rId12"/>
    <p:sldId id="274" r:id="rId13"/>
    <p:sldId id="263" r:id="rId14"/>
    <p:sldId id="291" r:id="rId15"/>
    <p:sldId id="277" r:id="rId16"/>
    <p:sldId id="264" r:id="rId17"/>
    <p:sldId id="265" r:id="rId18"/>
    <p:sldId id="290" r:id="rId19"/>
    <p:sldId id="26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721" autoAdjust="0"/>
    <p:restoredTop sz="93554" autoAdjust="0"/>
  </p:normalViewPr>
  <p:slideViewPr>
    <p:cSldViewPr snapToGrid="0">
      <p:cViewPr varScale="1">
        <p:scale>
          <a:sx n="68" d="100"/>
          <a:sy n="68" d="100"/>
        </p:scale>
        <p:origin x="111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1/24/2021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1/24/2021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9087906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vimeo.com/490879063"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19.jp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hyperlink" Target="https://en.wikipedia.org/wiki/File:Operators_(maths)_linear.svg" TargetMode="Externa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Monday 25</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994609" y="1525847"/>
            <a:ext cx="10515600" cy="1738312"/>
          </a:xfrm>
        </p:spPr>
        <p:txBody>
          <a:bodyPr>
            <a:normAutofit fontScale="70000" lnSpcReduction="20000"/>
          </a:bodyPr>
          <a:lstStyle/>
          <a:p>
            <a:pPr marL="0" indent="0">
              <a:buNone/>
            </a:pPr>
            <a:r>
              <a:rPr lang="en-GB" dirty="0">
                <a:latin typeface="Comic Sans MS" panose="030F0702030302020204" pitchFamily="66" charset="0"/>
              </a:rPr>
              <a:t>      </a:t>
            </a:r>
            <a:r>
              <a:rPr lang="en-GB" sz="3200" dirty="0">
                <a:latin typeface="Comic Sans MS" panose="030F0702030302020204" pitchFamily="66" charset="0"/>
              </a:rPr>
              <a:t>Below is the timetable for today.</a:t>
            </a:r>
          </a:p>
          <a:p>
            <a:pPr marL="0" indent="0">
              <a:buNone/>
            </a:pPr>
            <a:r>
              <a:rPr lang="en-GB" sz="3200" dirty="0">
                <a:latin typeface="Comic Sans MS" panose="030F0702030302020204" pitchFamily="66" charset="0"/>
              </a:rPr>
              <a:t>      It is here to give you a guide on today’s work.</a:t>
            </a:r>
          </a:p>
          <a:p>
            <a:pPr marL="0" indent="0">
              <a:buNone/>
            </a:pPr>
            <a:r>
              <a:rPr lang="en-GB" sz="2600" i="1" u="sng" dirty="0">
                <a:solidFill>
                  <a:srgbClr val="FFC000"/>
                </a:solidFill>
                <a:latin typeface="Comic Sans MS" panose="030F0702030302020204" pitchFamily="66" charset="0"/>
              </a:rPr>
              <a:t>For maths you will need a dice, number cards from 0 – 20, Addition Revision sheet and</a:t>
            </a:r>
          </a:p>
          <a:p>
            <a:pPr marL="0" indent="0">
              <a:buNone/>
            </a:pPr>
            <a:r>
              <a:rPr lang="en-GB" sz="2600" i="1" u="sng" dirty="0">
                <a:solidFill>
                  <a:srgbClr val="FFC000"/>
                </a:solidFill>
                <a:latin typeface="Comic Sans MS" panose="030F0702030302020204" pitchFamily="66" charset="0"/>
              </a:rPr>
              <a:t>the Addition Cover-up sheet .</a:t>
            </a:r>
          </a:p>
          <a:p>
            <a:pPr marL="0" indent="0">
              <a:buNone/>
            </a:pPr>
            <a:r>
              <a:rPr lang="en-GB" sz="2600" i="1" u="sng" dirty="0">
                <a:solidFill>
                  <a:srgbClr val="FFC000"/>
                </a:solidFill>
                <a:latin typeface="Comic Sans MS" panose="030F0702030302020204" pitchFamily="66" charset="0"/>
              </a:rPr>
              <a:t>For RWI you will need a copy of the We can all Swim or Bats book.</a:t>
            </a:r>
            <a:endParaRPr lang="en-US" sz="2600"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106263222"/>
              </p:ext>
            </p:extLst>
          </p:nvPr>
        </p:nvGraphicFramePr>
        <p:xfrm>
          <a:off x="838200" y="3643744"/>
          <a:ext cx="10467109" cy="2105891"/>
        </p:xfrm>
        <a:graphic>
          <a:graphicData uri="http://schemas.openxmlformats.org/drawingml/2006/table">
            <a:tbl>
              <a:tblPr firstRow="1" bandRow="1">
                <a:tableStyleId>{5C22544A-7EE6-4342-B048-85BDC9FD1C3A}</a:tableStyleId>
              </a:tblPr>
              <a:tblGrid>
                <a:gridCol w="865909">
                  <a:extLst>
                    <a:ext uri="{9D8B030D-6E8A-4147-A177-3AD203B41FA5}">
                      <a16:colId xmlns:a16="http://schemas.microsoft.com/office/drawing/2014/main" val="1057356747"/>
                    </a:ext>
                  </a:extLst>
                </a:gridCol>
                <a:gridCol w="1440873">
                  <a:extLst>
                    <a:ext uri="{9D8B030D-6E8A-4147-A177-3AD203B41FA5}">
                      <a16:colId xmlns:a16="http://schemas.microsoft.com/office/drawing/2014/main" val="2036603641"/>
                    </a:ext>
                  </a:extLst>
                </a:gridCol>
                <a:gridCol w="1648691">
                  <a:extLst>
                    <a:ext uri="{9D8B030D-6E8A-4147-A177-3AD203B41FA5}">
                      <a16:colId xmlns:a16="http://schemas.microsoft.com/office/drawing/2014/main" val="3670510117"/>
                    </a:ext>
                  </a:extLst>
                </a:gridCol>
                <a:gridCol w="318654">
                  <a:extLst>
                    <a:ext uri="{9D8B030D-6E8A-4147-A177-3AD203B41FA5}">
                      <a16:colId xmlns:a16="http://schemas.microsoft.com/office/drawing/2014/main" val="853626756"/>
                    </a:ext>
                  </a:extLst>
                </a:gridCol>
                <a:gridCol w="2369128">
                  <a:extLst>
                    <a:ext uri="{9D8B030D-6E8A-4147-A177-3AD203B41FA5}">
                      <a16:colId xmlns:a16="http://schemas.microsoft.com/office/drawing/2014/main" val="1405776208"/>
                    </a:ext>
                  </a:extLst>
                </a:gridCol>
                <a:gridCol w="318654">
                  <a:extLst>
                    <a:ext uri="{9D8B030D-6E8A-4147-A177-3AD203B41FA5}">
                      <a16:colId xmlns:a16="http://schemas.microsoft.com/office/drawing/2014/main" val="3688789344"/>
                    </a:ext>
                  </a:extLst>
                </a:gridCol>
                <a:gridCol w="1496291">
                  <a:extLst>
                    <a:ext uri="{9D8B030D-6E8A-4147-A177-3AD203B41FA5}">
                      <a16:colId xmlns:a16="http://schemas.microsoft.com/office/drawing/2014/main" val="1246538563"/>
                    </a:ext>
                  </a:extLst>
                </a:gridCol>
                <a:gridCol w="900545">
                  <a:extLst>
                    <a:ext uri="{9D8B030D-6E8A-4147-A177-3AD203B41FA5}">
                      <a16:colId xmlns:a16="http://schemas.microsoft.com/office/drawing/2014/main" val="1958461331"/>
                    </a:ext>
                  </a:extLst>
                </a:gridCol>
                <a:gridCol w="1108364">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p>
                    <a:p>
                      <a:pPr marL="0" marR="0" algn="ctr">
                        <a:lnSpc>
                          <a:spcPct val="107000"/>
                        </a:lnSpc>
                        <a:spcBef>
                          <a:spcPts val="0"/>
                        </a:spcBef>
                        <a:spcAft>
                          <a:spcPts val="0"/>
                        </a:spcAft>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S</a:t>
                      </a:r>
                      <a:r>
                        <a:rPr lang="en-US"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tory</a:t>
                      </a:r>
                      <a:endParaRPr lang="en-US" sz="10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0" algn="l">
                        <a:lnSpc>
                          <a:spcPct val="107000"/>
                        </a:lnSpc>
                        <a:spcBef>
                          <a:spcPts val="0"/>
                        </a:spcBef>
                        <a:spcAft>
                          <a:spcPts val="0"/>
                        </a:spcAft>
                      </a:pP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ou</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shout it out</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ur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nurse with purse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We Can All Swim</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Snow</a:t>
                      </a:r>
                    </a:p>
                    <a:p>
                      <a:pPr marL="0" marR="0" algn="l">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Practical add by counting on</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https://vimeo.com/490879063</a:t>
                      </a:r>
                      <a:endPar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u="none"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rPr>
                        <a:t>Addition Revision and Addition Cover-up sheets</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t>
                      </a:r>
                    </a:p>
                    <a:p>
                      <a:pPr marL="0" marR="0" algn="ctr">
                        <a:lnSpc>
                          <a:spcPct val="107000"/>
                        </a:lnSpc>
                        <a:spcBef>
                          <a:spcPts val="0"/>
                        </a:spcBef>
                        <a:spcAft>
                          <a:spcPts val="0"/>
                        </a:spcAft>
                      </a:pPr>
                      <a:endPar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Shahadah</a:t>
                      </a:r>
                    </a:p>
                    <a:p>
                      <a:pPr marL="0" marR="0" algn="ctr">
                        <a:lnSpc>
                          <a:spcPct val="107000"/>
                        </a:lnSpc>
                        <a:spcBef>
                          <a:spcPts val="0"/>
                        </a:spcBef>
                        <a:spcAft>
                          <a:spcPts val="0"/>
                        </a:spcAft>
                      </a:pPr>
                      <a:endPar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Music</a:t>
                      </a:r>
                      <a:endParaRPr lang="en-US" sz="1000" b="0" u="sng"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Rev Julie </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782714" y="4420492"/>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801763" y="4982526"/>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21969" y="4402915"/>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260069" y="4696689"/>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We can all Swim!                       Bats                                                 book             </a:t>
            </a:r>
            <a:r>
              <a:rPr lang="en-GB" sz="3200" dirty="0" err="1">
                <a:latin typeface="Comic Sans MS" panose="030F0702030302020204" pitchFamily="66" charset="0"/>
              </a:rPr>
              <a:t>book</a:t>
            </a:r>
            <a:r>
              <a:rPr lang="en-GB" sz="3200" dirty="0">
                <a:latin typeface="Comic Sans MS" panose="030F0702030302020204" pitchFamily="66" charset="0"/>
              </a:rPr>
              <a:t>                                         </a:t>
            </a:r>
            <a:r>
              <a:rPr lang="en-GB" sz="3200" dirty="0" err="1">
                <a:latin typeface="Comic Sans MS" panose="030F0702030302020204" pitchFamily="66" charset="0"/>
              </a:rPr>
              <a:t>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100" i="1" dirty="0">
                <a:solidFill>
                  <a:srgbClr val="FFC000"/>
                </a:solidFill>
                <a:latin typeface="Comic Sans MS" panose="030F0702030302020204" pitchFamily="66" charset="0"/>
              </a:rPr>
              <a:t>Could you please download the relevant book for your child as we will continue to read it throughout the week.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162488"/>
            <a:ext cx="2126672" cy="1381778"/>
          </a:xfrm>
          <a:prstGeom prst="rect">
            <a:avLst/>
          </a:prstGeom>
        </p:spPr>
      </p:pic>
      <p:pic>
        <p:nvPicPr>
          <p:cNvPr id="3" name="Picture 2">
            <a:extLst>
              <a:ext uri="{FF2B5EF4-FFF2-40B4-BE49-F238E27FC236}">
                <a16:creationId xmlns:a16="http://schemas.microsoft.com/office/drawing/2014/main" id="{A05E12B4-0EAC-46CC-8EF4-5E9EC45F1A62}"/>
              </a:ext>
            </a:extLst>
          </p:cNvPr>
          <p:cNvPicPr>
            <a:picLocks noChangeAspect="1"/>
          </p:cNvPicPr>
          <p:nvPr/>
        </p:nvPicPr>
        <p:blipFill>
          <a:blip r:embed="rId4"/>
          <a:stretch>
            <a:fillRect/>
          </a:stretch>
        </p:blipFill>
        <p:spPr>
          <a:xfrm>
            <a:off x="6234545" y="2419350"/>
            <a:ext cx="2087707" cy="1456539"/>
          </a:xfrm>
          <a:prstGeom prst="rect">
            <a:avLst/>
          </a:prstGeom>
        </p:spPr>
      </p:pic>
      <p:pic>
        <p:nvPicPr>
          <p:cNvPr id="6" name="Picture 5">
            <a:extLst>
              <a:ext uri="{FF2B5EF4-FFF2-40B4-BE49-F238E27FC236}">
                <a16:creationId xmlns:a16="http://schemas.microsoft.com/office/drawing/2014/main" id="{DA2A51B2-04A2-4EA6-B17D-ACD321E77289}"/>
              </a:ext>
            </a:extLst>
          </p:cNvPr>
          <p:cNvPicPr>
            <a:picLocks noChangeAspect="1"/>
          </p:cNvPicPr>
          <p:nvPr/>
        </p:nvPicPr>
        <p:blipFill>
          <a:blip r:embed="rId5"/>
          <a:stretch>
            <a:fillRect/>
          </a:stretch>
        </p:blipFill>
        <p:spPr>
          <a:xfrm>
            <a:off x="872063" y="2419350"/>
            <a:ext cx="2112783" cy="1456539"/>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000" u="sng" dirty="0">
                <a:latin typeface="Comic Sans MS" panose="030F0702030302020204" pitchFamily="66" charset="0"/>
              </a:rPr>
              <a:t>Our new sound for this week: </a:t>
            </a:r>
            <a:r>
              <a:rPr lang="en-GB" sz="6700" u="sng" dirty="0" err="1">
                <a:solidFill>
                  <a:srgbClr val="C00000"/>
                </a:solidFill>
                <a:latin typeface="Comic Sans MS" panose="030F0702030302020204" pitchFamily="66" charset="0"/>
              </a:rPr>
              <a:t>ou</a:t>
            </a:r>
            <a:endParaRPr lang="en-US" sz="67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3" name="Picture 2">
            <a:extLst>
              <a:ext uri="{FF2B5EF4-FFF2-40B4-BE49-F238E27FC236}">
                <a16:creationId xmlns:a16="http://schemas.microsoft.com/office/drawing/2014/main" id="{03E0E16E-2653-43BD-AF06-7942EF4BA910}"/>
              </a:ext>
            </a:extLst>
          </p:cNvPr>
          <p:cNvPicPr>
            <a:picLocks noChangeAspect="1"/>
          </p:cNvPicPr>
          <p:nvPr/>
        </p:nvPicPr>
        <p:blipFill>
          <a:blip r:embed="rId5"/>
          <a:stretch>
            <a:fillRect/>
          </a:stretch>
        </p:blipFill>
        <p:spPr>
          <a:xfrm>
            <a:off x="4670713" y="3347166"/>
            <a:ext cx="2850573" cy="2898083"/>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6" y="915789"/>
            <a:ext cx="10515600" cy="1325563"/>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000" u="sng" dirty="0">
                <a:latin typeface="Comic Sans MS" panose="030F0702030302020204" pitchFamily="66" charset="0"/>
              </a:rPr>
              <a:t>Our new sound for this week:</a:t>
            </a:r>
            <a:r>
              <a:rPr lang="en-GB" sz="6000" u="sng" dirty="0">
                <a:latin typeface="Comic Sans MS" panose="030F0702030302020204" pitchFamily="66" charset="0"/>
              </a:rPr>
              <a:t> </a:t>
            </a:r>
            <a:r>
              <a:rPr lang="en-GB" sz="6000" u="sng" dirty="0" err="1">
                <a:solidFill>
                  <a:srgbClr val="C00000"/>
                </a:solidFill>
                <a:latin typeface="Comic Sans MS" panose="030F0702030302020204" pitchFamily="66" charset="0"/>
              </a:rPr>
              <a:t>ur</a:t>
            </a:r>
            <a:endParaRPr lang="en-US" sz="4000" u="sng" dirty="0">
              <a:solidFill>
                <a:srgbClr val="C00000"/>
              </a:solidFill>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4" name="Picture 3">
            <a:extLst>
              <a:ext uri="{FF2B5EF4-FFF2-40B4-BE49-F238E27FC236}">
                <a16:creationId xmlns:a16="http://schemas.microsoft.com/office/drawing/2014/main" id="{E18866FA-680B-44FD-A829-4EE9D0444E1C}"/>
              </a:ext>
            </a:extLst>
          </p:cNvPr>
          <p:cNvPicPr>
            <a:picLocks noChangeAspect="1"/>
          </p:cNvPicPr>
          <p:nvPr/>
        </p:nvPicPr>
        <p:blipFill>
          <a:blip r:embed="rId5"/>
          <a:stretch>
            <a:fillRect/>
          </a:stretch>
        </p:blipFill>
        <p:spPr>
          <a:xfrm>
            <a:off x="4829488" y="3117274"/>
            <a:ext cx="2257112" cy="2550102"/>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(just like we do in class).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84023" y="1689902"/>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029999" y="4173443"/>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(just like we do in class).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44730" y="282805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9999" y="1659082"/>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1917968"/>
            <a:ext cx="6541744" cy="3046988"/>
          </a:xfrm>
          <a:prstGeom prst="rect">
            <a:avLst/>
          </a:prstGeom>
        </p:spPr>
        <p:txBody>
          <a:bodyPr wrap="square">
            <a:spAutoFit/>
          </a:bodyPr>
          <a:lstStyle/>
          <a:p>
            <a:r>
              <a:rPr lang="en-GB" sz="3200" dirty="0">
                <a:solidFill>
                  <a:srgbClr val="00B050"/>
                </a:solidFill>
                <a:latin typeface="Comic Sans MS" panose="030F0702030302020204" pitchFamily="66" charset="0"/>
              </a:rPr>
              <a:t>Adults could you look at the </a:t>
            </a:r>
            <a:r>
              <a:rPr lang="en-GB" sz="3200" u="sng" dirty="0">
                <a:solidFill>
                  <a:srgbClr val="00B050"/>
                </a:solidFill>
                <a:latin typeface="Comic Sans MS" panose="030F0702030302020204" pitchFamily="66" charset="0"/>
              </a:rPr>
              <a:t>vocabulary</a:t>
            </a:r>
            <a:r>
              <a:rPr lang="en-GB" sz="3200" dirty="0">
                <a:solidFill>
                  <a:srgbClr val="00B050"/>
                </a:solidFill>
                <a:latin typeface="Comic Sans MS" panose="030F0702030302020204" pitchFamily="66" charset="0"/>
              </a:rPr>
              <a:t> list and make sure that your child knows what each word means. Then you are ready to talk through the </a:t>
            </a:r>
            <a:r>
              <a:rPr lang="en-GB" sz="3200" u="sng" dirty="0">
                <a:solidFill>
                  <a:srgbClr val="00B050"/>
                </a:solidFill>
                <a:latin typeface="Comic Sans MS" panose="030F0702030302020204" pitchFamily="66" charset="0"/>
              </a:rPr>
              <a:t>introduction</a:t>
            </a:r>
            <a:r>
              <a:rPr lang="en-GB" sz="3200" dirty="0">
                <a:solidFill>
                  <a:srgbClr val="00B050"/>
                </a:solidFill>
                <a:latin typeface="Comic Sans MS" panose="030F0702030302020204" pitchFamily="66" charset="0"/>
              </a:rPr>
              <a:t> with your child. </a:t>
            </a:r>
            <a:endParaRPr lang="en-US" sz="3200" dirty="0">
              <a:solidFill>
                <a:srgbClr val="00B05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1362136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You are now ready to </a:t>
            </a:r>
            <a:r>
              <a:rPr lang="en-GB" sz="3200" u="sng" dirty="0">
                <a:solidFill>
                  <a:srgbClr val="FF0000"/>
                </a:solidFill>
                <a:latin typeface="Comic Sans MS" panose="030F0702030302020204" pitchFamily="66" charset="0"/>
              </a:rPr>
              <a:t>read</a:t>
            </a:r>
            <a:r>
              <a:rPr lang="en-GB" sz="3200" dirty="0">
                <a:solidFill>
                  <a:srgbClr val="FF0000"/>
                </a:solidFill>
                <a:latin typeface="Comic Sans MS" panose="030F0702030302020204" pitchFamily="66" charset="0"/>
              </a:rPr>
              <a:t> your book to an adult. Remember to pause at a full stop.</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completed this, then you are ready to work on the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Monday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00B050"/>
                </a:solidFill>
                <a:latin typeface="Comic Sans MS" panose="030F0702030302020204" pitchFamily="66" charset="0"/>
              </a:rPr>
              <a:t>I am a big cat.</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6458819"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0066"/>
                </a:solidFill>
                <a:latin typeface="Comic Sans MS" panose="030F0702030302020204" pitchFamily="66" charset="0"/>
              </a:rPr>
              <a:t>A bat will feed at night.</a:t>
            </a:r>
            <a:endParaRPr lang="en-US" sz="4400" dirty="0">
              <a:solidFill>
                <a:srgbClr val="FF0066"/>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20203" y="1784668"/>
            <a:ext cx="1897713" cy="954107"/>
          </a:xfrm>
          <a:prstGeom prst="rect">
            <a:avLst/>
          </a:prstGeom>
          <a:noFill/>
        </p:spPr>
        <p:txBody>
          <a:bodyPr wrap="square" rtlCol="0">
            <a:spAutoFit/>
          </a:bodyPr>
          <a:lstStyle/>
          <a:p>
            <a:r>
              <a:rPr lang="en-GB" sz="2400" dirty="0">
                <a:latin typeface="Comic Sans MS" panose="030F0702030302020204" pitchFamily="66" charset="0"/>
              </a:rPr>
              <a:t>tricky word</a:t>
            </a:r>
            <a:r>
              <a:rPr lang="en-GB" dirty="0"/>
              <a:t>: </a:t>
            </a:r>
          </a:p>
          <a:p>
            <a:r>
              <a:rPr lang="en-GB" sz="3200" dirty="0">
                <a:solidFill>
                  <a:srgbClr val="FF0066"/>
                </a:solidFill>
                <a:latin typeface="Comic Sans MS" panose="030F0702030302020204" pitchFamily="66" charset="0"/>
              </a:rPr>
              <a:t>     </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766519" y="4278691"/>
            <a:ext cx="2168563" cy="461665"/>
          </a:xfrm>
          <a:prstGeom prst="rect">
            <a:avLst/>
          </a:prstGeom>
          <a:solidFill>
            <a:schemeClr val="accent4">
              <a:lumMod val="20000"/>
              <a:lumOff val="80000"/>
            </a:schemeClr>
          </a:solidFill>
        </p:spPr>
        <p:txBody>
          <a:bodyPr wrap="square" rtlCol="0">
            <a:spAutoFit/>
          </a:bodyPr>
          <a:lstStyle/>
          <a:p>
            <a:pPr lvl="0"/>
            <a:r>
              <a:rPr lang="en-GB" sz="2400">
                <a:solidFill>
                  <a:prstClr val="black"/>
                </a:solidFill>
                <a:latin typeface="Comic Sans MS" panose="030F0702030302020204" pitchFamily="66" charset="0"/>
              </a:rPr>
              <a:t>tricky word</a:t>
            </a:r>
            <a:r>
              <a:rPr lang="en-GB">
                <a:solidFill>
                  <a:prstClr val="black"/>
                </a:solidFill>
              </a:rPr>
              <a:t>: </a:t>
            </a:r>
            <a:endParaRPr lang="en-GB" dirty="0">
              <a:solidFill>
                <a:prstClr val="black"/>
              </a:solidFill>
            </a:endParaRPr>
          </a:p>
        </p:txBody>
      </p:sp>
      <p:sp>
        <p:nvSpPr>
          <p:cNvPr id="14" name="Rectangle 13">
            <a:extLst>
              <a:ext uri="{FF2B5EF4-FFF2-40B4-BE49-F238E27FC236}">
                <a16:creationId xmlns:a16="http://schemas.microsoft.com/office/drawing/2014/main" id="{9D2243B8-3912-4662-B96C-0372D0DB38BE}"/>
              </a:ext>
            </a:extLst>
          </p:cNvPr>
          <p:cNvSpPr/>
          <p:nvPr/>
        </p:nvSpPr>
        <p:spPr>
          <a:xfrm>
            <a:off x="8729920" y="4072216"/>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4E1D4C6-2DC0-4B7B-B923-666F4F77DA18}"/>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04359" y="4197748"/>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325563"/>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a:t>
            </a:r>
            <a:r>
              <a:rPr lang="en-GB" sz="3600" dirty="0">
                <a:latin typeface="Comic Sans MS" panose="030F0702030302020204" pitchFamily="66" charset="0"/>
              </a:rPr>
              <a:t> down</a:t>
            </a:r>
            <a:r>
              <a:rPr lang="en-GB" sz="3600" u="sng" dirty="0">
                <a:latin typeface="Comic Sans MS" panose="030F0702030302020204" pitchFamily="66" charset="0"/>
              </a:rPr>
              <a:t> </a:t>
            </a:r>
            <a:r>
              <a:rPr lang="en-GB" sz="3600" dirty="0">
                <a:latin typeface="Comic Sans MS" panose="030F0702030302020204" pitchFamily="66" charset="0"/>
              </a:rPr>
              <a:t>on your paper.</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536863" y="2322979"/>
            <a:ext cx="11118273" cy="4351338"/>
          </a:xfrm>
          <a:solidFill>
            <a:schemeClr val="accent4">
              <a:lumMod val="20000"/>
              <a:lumOff val="80000"/>
            </a:schemeClr>
          </a:solidFill>
        </p:spPr>
        <p:txBody>
          <a:bodyPr>
            <a:normAutofit/>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12</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489349"/>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00B050"/>
                </a:solidFill>
                <a:latin typeface="Comic Sans MS" panose="030F0702030302020204" pitchFamily="66" charset="0"/>
              </a:rPr>
              <a:t>I am a big cat.</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11342"/>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3952719"/>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6458819" cy="1446550"/>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0066"/>
                </a:solidFill>
                <a:latin typeface="Comic Sans MS" panose="030F0702030302020204" pitchFamily="66" charset="0"/>
              </a:rPr>
              <a:t>A bat will feed at night.</a:t>
            </a:r>
            <a:endParaRPr lang="en-US" sz="4400" dirty="0">
              <a:solidFill>
                <a:srgbClr val="FF0066"/>
              </a:solidFill>
            </a:endParaRPr>
          </a:p>
        </p:txBody>
      </p:sp>
    </p:spTree>
    <p:extLst>
      <p:ext uri="{BB962C8B-B14F-4D97-AF65-F5344CB8AC3E}">
        <p14:creationId xmlns:p14="http://schemas.microsoft.com/office/powerpoint/2010/main" val="1036180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500" u="sng" dirty="0">
                <a:latin typeface="Comic Sans MS" panose="030F0702030302020204" pitchFamily="66" charset="0"/>
              </a:rPr>
              <a:t>Add by counting on (practical)</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8 – 15 number cards (written on squares of paper)</a:t>
            </a:r>
          </a:p>
          <a:p>
            <a:pPr>
              <a:buFontTx/>
              <a:buChar char="-"/>
            </a:pPr>
            <a:r>
              <a:rPr lang="en-GB" dirty="0">
                <a:latin typeface="Comic Sans MS" panose="030F0702030302020204" pitchFamily="66" charset="0"/>
              </a:rPr>
              <a:t>dice</a:t>
            </a:r>
          </a:p>
          <a:p>
            <a:pPr>
              <a:buFontTx/>
              <a:buChar char="-"/>
            </a:pPr>
            <a:r>
              <a:rPr lang="en-GB" dirty="0">
                <a:latin typeface="Comic Sans MS" panose="030F0702030302020204" pitchFamily="66" charset="0"/>
              </a:rPr>
              <a:t>Addition Cover up – in Monday Maths</a:t>
            </a:r>
          </a:p>
          <a:p>
            <a:pPr>
              <a:buFontTx/>
              <a:buChar char="-"/>
            </a:pPr>
            <a:r>
              <a:rPr lang="en-GB" dirty="0">
                <a:latin typeface="Comic Sans MS" panose="030F0702030302020204" pitchFamily="66" charset="0"/>
              </a:rPr>
              <a:t>Addition </a:t>
            </a:r>
            <a:r>
              <a:rPr lang="en-GB">
                <a:latin typeface="Comic Sans MS" panose="030F0702030302020204" pitchFamily="66" charset="0"/>
              </a:rPr>
              <a:t>Revision – in Monday Maths</a:t>
            </a: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spTree>
    <p:extLst>
      <p:ext uri="{BB962C8B-B14F-4D97-AF65-F5344CB8AC3E}">
        <p14:creationId xmlns:p14="http://schemas.microsoft.com/office/powerpoint/2010/main" val="546681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56856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696478"/>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u="sng" dirty="0">
                <a:hlinkClick r:id="rId2"/>
              </a:rPr>
              <a:t>https://vimeo.com/490879063</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US" sz="3200" i="1" dirty="0">
                <a:latin typeface="Comic Sans MS" panose="030F0702030302020204" pitchFamily="66" charset="0"/>
              </a:rPr>
              <a:t>Please can you write your answers in your blue maths book.</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2DF00A4E-30B7-4AC1-B8EA-BD89A4D5BA5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29390" y="568565"/>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Addition Revision and Addition Cover-up. First of all, I would like you to see how quickly you can fill in the addition grid and then play the addition cover up.</a:t>
            </a: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6F7CE14D-4C41-495D-9C14-E0E258A482F1}"/>
              </a:ext>
            </a:extLst>
          </p:cNvPr>
          <p:cNvPicPr>
            <a:picLocks noChangeAspect="1"/>
          </p:cNvPicPr>
          <p:nvPr/>
        </p:nvPicPr>
        <p:blipFill>
          <a:blip r:embed="rId4"/>
          <a:stretch>
            <a:fillRect/>
          </a:stretch>
        </p:blipFill>
        <p:spPr>
          <a:xfrm>
            <a:off x="8411549" y="3461369"/>
            <a:ext cx="2089792" cy="2828066"/>
          </a:xfrm>
          <a:prstGeom prst="rect">
            <a:avLst/>
          </a:prstGeom>
        </p:spPr>
      </p:pic>
      <p:pic>
        <p:nvPicPr>
          <p:cNvPr id="5" name="Picture 4">
            <a:extLst>
              <a:ext uri="{FF2B5EF4-FFF2-40B4-BE49-F238E27FC236}">
                <a16:creationId xmlns:a16="http://schemas.microsoft.com/office/drawing/2014/main" id="{9149C904-8558-4082-9127-51ECE05EB65F}"/>
              </a:ext>
            </a:extLst>
          </p:cNvPr>
          <p:cNvPicPr>
            <a:picLocks noChangeAspect="1"/>
          </p:cNvPicPr>
          <p:nvPr/>
        </p:nvPicPr>
        <p:blipFill>
          <a:blip r:embed="rId5"/>
          <a:stretch>
            <a:fillRect/>
          </a:stretch>
        </p:blipFill>
        <p:spPr>
          <a:xfrm>
            <a:off x="1466116" y="3656832"/>
            <a:ext cx="2809875" cy="1962150"/>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989351" y="398402"/>
            <a:ext cx="10673259" cy="5891033"/>
          </a:xfrm>
        </p:spPr>
        <p:txBody>
          <a:bodyPr>
            <a:no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We will continue with some White Rose teaching again tomorrow.</a:t>
            </a:r>
          </a:p>
          <a:p>
            <a:pPr marL="0" indent="0">
              <a:buNone/>
            </a:pPr>
            <a:r>
              <a:rPr lang="en-GB" dirty="0">
                <a:latin typeface="Comic Sans MS" panose="030F0702030302020204" pitchFamily="66" charset="0"/>
              </a:rPr>
              <a:t>I think it is time for lunch and a break from your work.</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This afternoon I would like you to</a:t>
            </a:r>
          </a:p>
          <a:p>
            <a:pPr marL="0" indent="0">
              <a:buNone/>
            </a:pPr>
            <a:r>
              <a:rPr lang="en-GB" dirty="0">
                <a:latin typeface="Comic Sans MS" panose="030F0702030302020204" pitchFamily="66" charset="0"/>
              </a:rPr>
              <a:t>complete the R.E session, find the</a:t>
            </a:r>
          </a:p>
          <a:p>
            <a:pPr marL="0" indent="0">
              <a:buNone/>
            </a:pPr>
            <a:r>
              <a:rPr lang="en-GB" dirty="0">
                <a:latin typeface="Comic Sans MS" panose="030F0702030302020204" pitchFamily="66" charset="0"/>
              </a:rPr>
              <a:t>Power Point in the files. Then follow </a:t>
            </a:r>
          </a:p>
          <a:p>
            <a:pPr marL="0" indent="0">
              <a:buNone/>
            </a:pPr>
            <a:r>
              <a:rPr lang="en-GB" dirty="0">
                <a:latin typeface="Comic Sans MS" panose="030F0702030302020204" pitchFamily="66" charset="0"/>
              </a:rPr>
              <a:t>the link for music (also in files); but </a:t>
            </a:r>
          </a:p>
          <a:p>
            <a:pPr marL="0" indent="0">
              <a:buNone/>
            </a:pPr>
            <a:r>
              <a:rPr lang="en-GB" dirty="0">
                <a:latin typeface="Comic Sans MS" panose="030F0702030302020204" pitchFamily="66" charset="0"/>
              </a:rPr>
              <a:t>enjoy your lunch first.</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243941"/>
            <a:ext cx="6223907" cy="2671950"/>
          </a:xfrm>
          <a:prstGeom prst="wedgeRoundRectCallout">
            <a:avLst>
              <a:gd name="adj1" fmla="val 67667"/>
              <a:gd name="adj2" fmla="val 68666"/>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593C840-7DEA-48AD-8F4D-F694ACA7566F}"/>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2F91FDEF-2F33-4879-86CF-DFEDFF41C7E4}"/>
              </a:ext>
            </a:extLst>
          </p:cNvPr>
          <p:cNvPicPr>
            <a:picLocks noChangeAspect="1"/>
          </p:cNvPicPr>
          <p:nvPr/>
        </p:nvPicPr>
        <p:blipFill>
          <a:blip r:embed="rId6"/>
          <a:stretch>
            <a:fillRect/>
          </a:stretch>
        </p:blipFill>
        <p:spPr>
          <a:xfrm>
            <a:off x="3477491" y="398402"/>
            <a:ext cx="4493141" cy="963251"/>
          </a:xfrm>
          <a:prstGeom prst="rect">
            <a:avLst/>
          </a:prstGeom>
        </p:spPr>
      </p:pic>
    </p:spTree>
    <p:extLst>
      <p:ext uri="{BB962C8B-B14F-4D97-AF65-F5344CB8AC3E}">
        <p14:creationId xmlns:p14="http://schemas.microsoft.com/office/powerpoint/2010/main" val="4020412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Rev. Julie</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97092" y="2128081"/>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2536</TotalTime>
  <Words>911</Words>
  <Application>Microsoft Office PowerPoint</Application>
  <PresentationFormat>Widescreen</PresentationFormat>
  <Paragraphs>149</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Comic Sans MS</vt:lpstr>
      <vt:lpstr>Times New Roman</vt:lpstr>
      <vt:lpstr>Office Theme</vt:lpstr>
      <vt:lpstr>    Monday 25th January 2021</vt:lpstr>
      <vt:lpstr>             RWI     Each day for RWI you will need:                  Rainbow Group                       Sunshine Group                                     We can all Swim!                       Bats                                                 book             book                                         book                                  ‘Weekly Writing sheet’ RWI (from                         your pack)                    Could you please download the relevant book for your child as we will continue to read it throughout the week.                       </vt:lpstr>
      <vt:lpstr>          Rainbow Group            Our new sound for this week: ou</vt:lpstr>
      <vt:lpstr>          Sunshine Group            Our new sound for this week: ur</vt:lpstr>
      <vt:lpstr>Our Structure for RWI</vt:lpstr>
      <vt:lpstr>Our Structure for RWI</vt:lpstr>
      <vt:lpstr>Our Structure for RWI</vt:lpstr>
      <vt:lpstr>Our Structure for RWI</vt:lpstr>
      <vt:lpstr>Our Structure for RWI</vt:lpstr>
      <vt:lpstr>          Rainbow Group Today’s Hold a Sentence is:    I am a big cat.</vt:lpstr>
      <vt:lpstr>Our Structure for RWI  Now you are ready to write the Hold a Sentence down on your paper.</vt:lpstr>
      <vt:lpstr>           Time to check                      Rainbow Group  I am a big cat.</vt:lpstr>
      <vt:lpstr>        Stick your sheet in the front of your purple book.     Thank you for working hard.                                         Now have a break and a snack.  </vt:lpstr>
      <vt:lpstr>                          White Rose Maths</vt:lpstr>
      <vt:lpstr>                      White Rose Maths  </vt:lpstr>
      <vt:lpstr>                          White Rose Maths</vt:lpstr>
      <vt:lpstr>PowerPoint Presentation</vt:lpstr>
      <vt:lpstr> Worship Time with: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Stewart Debenham</cp:lastModifiedBy>
  <cp:revision>91</cp:revision>
  <dcterms:created xsi:type="dcterms:W3CDTF">2021-01-05T21:58:22Z</dcterms:created>
  <dcterms:modified xsi:type="dcterms:W3CDTF">2021-01-24T17:58:05Z</dcterms:modified>
</cp:coreProperties>
</file>