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6" r:id="rId2"/>
  </p:sldMasterIdLst>
  <p:sldIdLst>
    <p:sldId id="256" r:id="rId3"/>
    <p:sldId id="294" r:id="rId4"/>
    <p:sldId id="257" r:id="rId5"/>
    <p:sldId id="292" r:id="rId6"/>
    <p:sldId id="278" r:id="rId7"/>
    <p:sldId id="269" r:id="rId8"/>
    <p:sldId id="264" r:id="rId9"/>
    <p:sldId id="289" r:id="rId10"/>
    <p:sldId id="270" r:id="rId11"/>
    <p:sldId id="276" r:id="rId12"/>
    <p:sldId id="293" r:id="rId13"/>
    <p:sldId id="277" r:id="rId14"/>
    <p:sldId id="262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6" d="100"/>
          <a:sy n="86" d="100"/>
        </p:scale>
        <p:origin x="65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902F6-6829-4AA3-8C2C-AC1B057AB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DF5C0C-157D-4BDD-A2FC-8C1CC2461A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5CEF6F-81AD-426B-B032-2741FB481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6CEFFB-8B7B-4B57-951D-4C6F84F34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DBF372-D267-4EE1-9DBE-F95D6F57E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6836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61151-6F7D-4691-8C74-633686319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27CA8-2F7D-4AB4-B5A6-A9EEFE9456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BDFFB3-CA03-4C99-BFEB-383618291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9FA97-F47F-4EA6-A172-1E61EDCA7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E788D-1036-48EF-9BCD-40C3D96F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37481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3EB27-FE93-42CC-A692-3568C1B71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99ED2-D2FB-460D-9AF7-355C1DE57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F9448-1684-4A13-BA8F-1E86B7686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8D45C6-07DA-42CB-819D-A5E3441EA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2E9BE-BB41-4E8B-9292-CD19A9B47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3290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2EE40-B956-461A-97BB-2315AA835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0DBE7-3A98-4D7D-85CD-D01D71C69B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C8DDBA-EE67-4CCA-BBD1-6F4050EF9E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05B4AE-59D4-4835-A19D-F0A680F0D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E2AE83-8C9E-4666-B663-793D6CD7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11B7A7-A2B8-40D7-A346-EE057F118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1444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EC0E0-337B-4572-992F-398960E02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585970-23A0-48B6-AE85-C747D0FE0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DDFA80-05A3-4FFA-8FA7-CF3596829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61BCC1-1520-4A62-932D-C8EDD849CC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6F801D-C0E7-4E98-A916-2FC3A98DC8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311C04-EA76-4C5A-9A7B-B6AA41F6F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21A70C-FCA7-4B05-B8EE-38BDBC535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CA576F-5650-4F5A-A898-2CFB0AF61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838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BE11C-DE1F-4E49-A356-AEA09768A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6F41A2-09BA-4889-B206-BA2B8D707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0AAAAB-F10B-4B8A-8510-0B6FFCB3E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E65C51-5A96-4BEB-A47B-643E90448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739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2E3B44-FF88-4B16-A614-60BBBD24F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3EF39C-9C41-43F0-A610-E2F60893F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B86E13-BC90-4576-B469-F6885C0E4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118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34B08-1018-406C-B656-C818733C7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AB-4C9F-4067-BA01-8FC6186AC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D7972-0CC7-48B6-8B9B-B2C0D2F758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10EBC0-FA98-49FF-AD40-E23DF7DFF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7F005-F73A-4F83-B9DA-D461C8F9C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2F1200-6C7A-4CA3-B5E0-55D14F330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621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9EE91-4A02-4054-9B1E-6CC297051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A50123-9485-4890-BBAF-D643D3506B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88734A-8A40-4D78-B09A-3760DE5AE9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9FDCA6-54B4-4AF1-BAE3-ABEE184A4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175FF8-9D57-4EC0-A071-0A09202AE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9366D-E511-4ECD-87A8-605F7B6C1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1329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3124B-7B98-4920-90F3-2FBF19F6C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CA1C67-0EE9-4284-BF23-0E5298481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33A4B-562A-4CE6-9C0F-DDB99E977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1095A-7CB9-4508-96AE-1B8D5FB9C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ED45B-9FE3-4BC3-A8CD-C529352A2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257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A24926-32B2-42D4-BD57-5DC2B7BBB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EC7493-ABC6-468B-BED0-262422B9C6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082464-DC1B-4CE2-A816-D2F627B3A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F795A-5112-481A-9499-B243D3D18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C7EF0E-8782-4ED6-B36F-70C5CB209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64555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902F6-6829-4AA3-8C2C-AC1B057AB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DF5C0C-157D-4BDD-A2FC-8C1CC2461A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5CEF6F-81AD-426B-B032-2741FB481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6CEFFB-8B7B-4B57-951D-4C6F84F34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DBF372-D267-4EE1-9DBE-F95D6F57E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3024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61151-6F7D-4691-8C74-633686319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27CA8-2F7D-4AB4-B5A6-A9EEFE9456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BDFFB3-CA03-4C99-BFEB-383618291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9FA97-F47F-4EA6-A172-1E61EDCA7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E788D-1036-48EF-9BCD-40C3D96F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687219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3EB27-FE93-42CC-A692-3568C1B71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99ED2-D2FB-460D-9AF7-355C1DE57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F9448-1684-4A13-BA8F-1E86B7686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8D45C6-07DA-42CB-819D-A5E3441EA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2E9BE-BB41-4E8B-9292-CD19A9B47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3007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2EE40-B956-461A-97BB-2315AA835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0DBE7-3A98-4D7D-85CD-D01D71C69B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C8DDBA-EE67-4CCA-BBD1-6F4050EF9E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05B4AE-59D4-4835-A19D-F0A680F0D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E2AE83-8C9E-4666-B663-793D6CD7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11B7A7-A2B8-40D7-A346-EE057F118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40296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EC0E0-337B-4572-992F-398960E02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585970-23A0-48B6-AE85-C747D0FE0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DDFA80-05A3-4FFA-8FA7-CF3596829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61BCC1-1520-4A62-932D-C8EDD849CC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6F801D-C0E7-4E98-A916-2FC3A98DC8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311C04-EA76-4C5A-9A7B-B6AA41F6F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21A70C-FCA7-4B05-B8EE-38BDBC535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CA576F-5650-4F5A-A898-2CFB0AF61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398143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BE11C-DE1F-4E49-A356-AEA09768A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6F41A2-09BA-4889-B206-BA2B8D707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0AAAAB-F10B-4B8A-8510-0B6FFCB3E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E65C51-5A96-4BEB-A47B-643E90448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378008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2E3B44-FF88-4B16-A614-60BBBD24F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3EF39C-9C41-43F0-A610-E2F60893F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B86E13-BC90-4576-B469-F6885C0E4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689339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34B08-1018-406C-B656-C818733C7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AB-4C9F-4067-BA01-8FC6186AC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D7972-0CC7-48B6-8B9B-B2C0D2F758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10EBC0-FA98-49FF-AD40-E23DF7DFF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7F005-F73A-4F83-B9DA-D461C8F9C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2F1200-6C7A-4CA3-B5E0-55D14F330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298234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9EE91-4A02-4054-9B1E-6CC297051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A50123-9485-4890-BBAF-D643D3506B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88734A-8A40-4D78-B09A-3760DE5AE9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9FDCA6-54B4-4AF1-BAE3-ABEE184A4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175FF8-9D57-4EC0-A071-0A09202AE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9366D-E511-4ECD-87A8-605F7B6C1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423334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3124B-7B98-4920-90F3-2FBF19F6C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CA1C67-0EE9-4284-BF23-0E5298481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33A4B-562A-4CE6-9C0F-DDB99E977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1095A-7CB9-4508-96AE-1B8D5FB9C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ED45B-9FE3-4BC3-A8CD-C529352A2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63258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A24926-32B2-42D4-BD57-5DC2B7BBB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EC7493-ABC6-468B-BED0-262422B9C6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082464-DC1B-4CE2-A816-D2F627B3A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F795A-5112-481A-9499-B243D3D18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C7EF0E-8782-4ED6-B36F-70C5CB209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68193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D2F6EB-5423-4019-9337-608AC76C8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C7751E-B6E2-4D0C-92B6-CEEE13F159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1EC5F7-3329-45FA-B773-99A510199A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D1C83F-97E6-4BDD-8831-557996ED3B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0FC78-7475-487F-8314-780096C3C9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7855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D2F6EB-5423-4019-9337-608AC76C8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C7751E-B6E2-4D0C-92B6-CEEE13F159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1EC5F7-3329-45FA-B773-99A510199A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D1C83F-97E6-4BDD-8831-557996ED3B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0FC78-7475-487F-8314-780096C3C9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88333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www.ictgames.com/mobilePage/lcwc/index.html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vimeo.com/498297373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play.ttrockstars.com/auth/school/student/78867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Relationship Id="rId5" Type="http://schemas.openxmlformats.org/officeDocument/2006/relationships/hyperlink" Target="https://www.twinkl.co.uk/go" TargetMode="Externa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teach/class-clips-video/religious-education-ks2-my-life-my-religion-muslim-pilgrimage-hajj/zndfcqt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bbc.co.uk/programmes/p02mwk0y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mailto:teacher@kingslandengland.hereford.sch.uk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3967567A-65EF-4D29-8592-92AB5CD2EC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7325547"/>
              </p:ext>
            </p:extLst>
          </p:nvPr>
        </p:nvGraphicFramePr>
        <p:xfrm>
          <a:off x="500136" y="475349"/>
          <a:ext cx="10217427" cy="52238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07444">
                  <a:extLst>
                    <a:ext uri="{9D8B030D-6E8A-4147-A177-3AD203B41FA5}">
                      <a16:colId xmlns:a16="http://schemas.microsoft.com/office/drawing/2014/main" val="909745361"/>
                    </a:ext>
                  </a:extLst>
                </a:gridCol>
                <a:gridCol w="3077737">
                  <a:extLst>
                    <a:ext uri="{9D8B030D-6E8A-4147-A177-3AD203B41FA5}">
                      <a16:colId xmlns:a16="http://schemas.microsoft.com/office/drawing/2014/main" val="3760883491"/>
                    </a:ext>
                  </a:extLst>
                </a:gridCol>
                <a:gridCol w="2152941">
                  <a:extLst>
                    <a:ext uri="{9D8B030D-6E8A-4147-A177-3AD203B41FA5}">
                      <a16:colId xmlns:a16="http://schemas.microsoft.com/office/drawing/2014/main" val="1791884129"/>
                    </a:ext>
                  </a:extLst>
                </a:gridCol>
                <a:gridCol w="3379305">
                  <a:extLst>
                    <a:ext uri="{9D8B030D-6E8A-4147-A177-3AD203B41FA5}">
                      <a16:colId xmlns:a16="http://schemas.microsoft.com/office/drawing/2014/main" val="1377707245"/>
                    </a:ext>
                  </a:extLst>
                </a:gridCol>
              </a:tblGrid>
              <a:tr h="393404">
                <a:tc>
                  <a:txBody>
                    <a:bodyPr/>
                    <a:lstStyle/>
                    <a:p>
                      <a:r>
                        <a:rPr lang="en-GB" dirty="0"/>
                        <a:t>Subject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Subject/Website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Topic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Activity/ Instruction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2989391"/>
                  </a:ext>
                </a:extLst>
              </a:tr>
              <a:tr h="662609">
                <a:tc>
                  <a:txBody>
                    <a:bodyPr/>
                    <a:lstStyle/>
                    <a:p>
                      <a:r>
                        <a:rPr lang="en-GB" sz="1600" dirty="0"/>
                        <a:t>Maths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White Rose </a:t>
                      </a:r>
                    </a:p>
                    <a:p>
                      <a:r>
                        <a:rPr lang="en-GB" sz="1600" dirty="0"/>
                        <a:t>Year 3 Spring Block</a:t>
                      </a:r>
                    </a:p>
                    <a:p>
                      <a:r>
                        <a:rPr lang="en-GB" sz="1600" dirty="0"/>
                        <a:t>Money  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 Subtract Money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White Rose Teaching Video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Related worksheets in today’s folder </a:t>
                      </a:r>
                      <a:endParaRPr 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50158882"/>
                  </a:ext>
                </a:extLst>
              </a:tr>
              <a:tr h="662609"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Twinkle Go!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Times Tables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/>
                        <a:t>Use your login to access the games. </a:t>
                      </a:r>
                      <a:r>
                        <a:rPr lang="en-US" sz="1600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5273325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US" sz="1600" dirty="0"/>
                        <a:t>English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 National Curriculum Word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 ‘material’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Worksheet is in the today’s folder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713289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High Frequency </a:t>
                      </a:r>
                    </a:p>
                    <a:p>
                      <a:r>
                        <a:rPr lang="en-US" sz="1600" dirty="0"/>
                        <a:t>Spelling Words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 Look/ Cover/ Write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/>
                        <a:t>5 High Frequency Words to learn for the week.</a:t>
                      </a:r>
                    </a:p>
                    <a:p>
                      <a:r>
                        <a:rPr lang="en-US" sz="1600" dirty="0"/>
                        <a:t>        Sheet in the folder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2552482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600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/>
                        <a:t> Comprehension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/>
                        <a:t>       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    ‘Two Boys’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Question sheet and </a:t>
                      </a:r>
                    </a:p>
                    <a:p>
                      <a:r>
                        <a:rPr lang="en-US" sz="1600" dirty="0"/>
                        <a:t>Text in the folder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1006576"/>
                  </a:ext>
                </a:extLst>
              </a:tr>
              <a:tr h="662609">
                <a:tc>
                  <a:txBody>
                    <a:bodyPr/>
                    <a:lstStyle/>
                    <a:p>
                      <a:r>
                        <a:rPr lang="en-US" sz="1600" dirty="0"/>
                        <a:t>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 Islam</a:t>
                      </a:r>
                    </a:p>
                    <a:p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   The Muslim Pilgrimage- Hajj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600" dirty="0"/>
                        <a:t>Video links to watch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600" dirty="0"/>
                        <a:t>Twinkle Go resources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600" dirty="0"/>
                        <a:t>Activity sheet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7107258"/>
                  </a:ext>
                </a:extLst>
              </a:tr>
              <a:tr h="662609">
                <a:tc>
                  <a:txBody>
                    <a:bodyPr/>
                    <a:lstStyle/>
                    <a:p>
                      <a:r>
                        <a:rPr lang="en-US" sz="1600" dirty="0"/>
                        <a:t>Worship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Rev Julie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A link can be found in the</a:t>
                      </a:r>
                    </a:p>
                    <a:p>
                      <a:r>
                        <a:rPr lang="en-US" sz="1600" dirty="0"/>
                        <a:t>Whole School Folder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6137581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A6748567-6D2B-4A3A-85CD-633C9CDB100D}"/>
              </a:ext>
            </a:extLst>
          </p:cNvPr>
          <p:cNvSpPr txBox="1"/>
          <p:nvPr/>
        </p:nvSpPr>
        <p:spPr>
          <a:xfrm>
            <a:off x="2491408" y="106017"/>
            <a:ext cx="88922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An Outline of Today’s Work         </a:t>
            </a:r>
            <a:r>
              <a:rPr lang="en-GB" b="1"/>
              <a:t>Monday 1</a:t>
            </a:r>
            <a:r>
              <a:rPr lang="en-GB" b="1" baseline="30000"/>
              <a:t>st</a:t>
            </a:r>
            <a:r>
              <a:rPr lang="en-GB" b="1"/>
              <a:t> March 2021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0315233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48CAE4AE-A9DF-45AF-9A9C-1712BC6341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6C272060-BC98-4C91-A58F-4DFEC566CF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14" name="Freeform 5">
              <a:extLst>
                <a:ext uri="{FF2B5EF4-FFF2-40B4-BE49-F238E27FC236}">
                  <a16:creationId xmlns:a16="http://schemas.microsoft.com/office/drawing/2014/main" id="{8BA2DCB9-0DC0-4109-B2A2-56896E35E6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06513" y="0"/>
              <a:ext cx="3862388" cy="6843713"/>
            </a:xfrm>
            <a:custGeom>
              <a:avLst/>
              <a:gdLst>
                <a:gd name="T0" fmla="*/ 813 w 813"/>
                <a:gd name="T1" fmla="*/ 0 h 1440"/>
                <a:gd name="T2" fmla="*/ 435 w 813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6">
              <a:extLst>
                <a:ext uri="{FF2B5EF4-FFF2-40B4-BE49-F238E27FC236}">
                  <a16:creationId xmlns:a16="http://schemas.microsoft.com/office/drawing/2014/main" id="{64A33555-1142-4AD7-8084-1A99422A11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26725" y="9525"/>
              <a:ext cx="1539875" cy="555625"/>
            </a:xfrm>
            <a:custGeom>
              <a:avLst/>
              <a:gdLst>
                <a:gd name="T0" fmla="*/ 324 w 324"/>
                <a:gd name="T1" fmla="*/ 117 h 117"/>
                <a:gd name="T2" fmla="*/ 0 w 324"/>
                <a:gd name="T3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7">
              <a:extLst>
                <a:ext uri="{FF2B5EF4-FFF2-40B4-BE49-F238E27FC236}">
                  <a16:creationId xmlns:a16="http://schemas.microsoft.com/office/drawing/2014/main" id="{BC6E4081-1A88-453E-8CCF-B97B0CE20D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47313" y="5013325"/>
              <a:ext cx="1919288" cy="1830388"/>
            </a:xfrm>
            <a:custGeom>
              <a:avLst/>
              <a:gdLst>
                <a:gd name="T0" fmla="*/ 0 w 404"/>
                <a:gd name="T1" fmla="*/ 385 h 385"/>
                <a:gd name="T2" fmla="*/ 404 w 404"/>
                <a:gd name="T3" fmla="*/ 0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8">
              <a:extLst>
                <a:ext uri="{FF2B5EF4-FFF2-40B4-BE49-F238E27FC236}">
                  <a16:creationId xmlns:a16="http://schemas.microsoft.com/office/drawing/2014/main" id="{5B7E0935-6EE8-4C61-AED5-09B9A2A99A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775" y="0"/>
              <a:ext cx="3676650" cy="6843713"/>
            </a:xfrm>
            <a:custGeom>
              <a:avLst/>
              <a:gdLst>
                <a:gd name="T0" fmla="*/ 774 w 774"/>
                <a:gd name="T1" fmla="*/ 0 h 1440"/>
                <a:gd name="T2" fmla="*/ 411 w 774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9">
              <a:extLst>
                <a:ext uri="{FF2B5EF4-FFF2-40B4-BE49-F238E27FC236}">
                  <a16:creationId xmlns:a16="http://schemas.microsoft.com/office/drawing/2014/main" id="{EB962BD6-C878-48FF-A75E-DCC7BDA3C33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2988" y="9525"/>
              <a:ext cx="963613" cy="366713"/>
            </a:xfrm>
            <a:custGeom>
              <a:avLst/>
              <a:gdLst>
                <a:gd name="T0" fmla="*/ 203 w 203"/>
                <a:gd name="T1" fmla="*/ 77 h 77"/>
                <a:gd name="T2" fmla="*/ 0 w 203"/>
                <a:gd name="T3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10">
              <a:extLst>
                <a:ext uri="{FF2B5EF4-FFF2-40B4-BE49-F238E27FC236}">
                  <a16:creationId xmlns:a16="http://schemas.microsoft.com/office/drawing/2014/main" id="{CABF3786-BDE1-4FE5-9967-F6B6131A2C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4963" y="5275263"/>
              <a:ext cx="1666875" cy="1577975"/>
            </a:xfrm>
            <a:custGeom>
              <a:avLst/>
              <a:gdLst>
                <a:gd name="T0" fmla="*/ 0 w 351"/>
                <a:gd name="T1" fmla="*/ 332 h 332"/>
                <a:gd name="T2" fmla="*/ 351 w 351"/>
                <a:gd name="T3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11">
              <a:extLst>
                <a:ext uri="{FF2B5EF4-FFF2-40B4-BE49-F238E27FC236}">
                  <a16:creationId xmlns:a16="http://schemas.microsoft.com/office/drawing/2014/main" id="{4969707A-C75E-4F7F-A5C2-2991C65475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621088" cy="6843713"/>
            </a:xfrm>
            <a:custGeom>
              <a:avLst/>
              <a:gdLst>
                <a:gd name="T0" fmla="*/ 762 w 762"/>
                <a:gd name="T1" fmla="*/ 0 h 1440"/>
                <a:gd name="T2" fmla="*/ 403 w 762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12">
              <a:extLst>
                <a:ext uri="{FF2B5EF4-FFF2-40B4-BE49-F238E27FC236}">
                  <a16:creationId xmlns:a16="http://schemas.microsoft.com/office/drawing/2014/main" id="{0E293989-8389-48CD-85D3-CAEFD5E963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501438" y="9525"/>
              <a:ext cx="665163" cy="257175"/>
            </a:xfrm>
            <a:custGeom>
              <a:avLst/>
              <a:gdLst>
                <a:gd name="T0" fmla="*/ 140 w 140"/>
                <a:gd name="T1" fmla="*/ 54 h 54"/>
                <a:gd name="T2" fmla="*/ 0 w 140"/>
                <a:gd name="T3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13">
              <a:extLst>
                <a:ext uri="{FF2B5EF4-FFF2-40B4-BE49-F238E27FC236}">
                  <a16:creationId xmlns:a16="http://schemas.microsoft.com/office/drawing/2014/main" id="{8DCF1E8B-9247-45E2-8641-90DA9F7D52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41013" y="5408613"/>
              <a:ext cx="1525588" cy="1435100"/>
            </a:xfrm>
            <a:custGeom>
              <a:avLst/>
              <a:gdLst>
                <a:gd name="T0" fmla="*/ 0 w 321"/>
                <a:gd name="T1" fmla="*/ 302 h 302"/>
                <a:gd name="T2" fmla="*/ 321 w 321"/>
                <a:gd name="T3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14">
              <a:extLst>
                <a:ext uri="{FF2B5EF4-FFF2-40B4-BE49-F238E27FC236}">
                  <a16:creationId xmlns:a16="http://schemas.microsoft.com/office/drawing/2014/main" id="{48DF418F-91AD-4E55-AF3B-F28FF45961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244850" cy="6843713"/>
            </a:xfrm>
            <a:custGeom>
              <a:avLst/>
              <a:gdLst>
                <a:gd name="T0" fmla="*/ 683 w 683"/>
                <a:gd name="T1" fmla="*/ 0 h 1440"/>
                <a:gd name="T2" fmla="*/ 355 w 683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15">
              <a:extLst>
                <a:ext uri="{FF2B5EF4-FFF2-40B4-BE49-F238E27FC236}">
                  <a16:creationId xmlns:a16="http://schemas.microsoft.com/office/drawing/2014/main" id="{EDBF35BD-D1DA-49B1-AE30-289189DACD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802938" y="5518150"/>
              <a:ext cx="1363663" cy="1325563"/>
            </a:xfrm>
            <a:custGeom>
              <a:avLst/>
              <a:gdLst>
                <a:gd name="T0" fmla="*/ 0 w 287"/>
                <a:gd name="T1" fmla="*/ 279 h 279"/>
                <a:gd name="T2" fmla="*/ 287 w 287"/>
                <a:gd name="T3" fmla="*/ 0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6">
              <a:extLst>
                <a:ext uri="{FF2B5EF4-FFF2-40B4-BE49-F238E27FC236}">
                  <a16:creationId xmlns:a16="http://schemas.microsoft.com/office/drawing/2014/main" id="{69198BEC-A3B6-4562-AB0F-3E7760026C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89000" y="0"/>
              <a:ext cx="3230563" cy="6843713"/>
            </a:xfrm>
            <a:custGeom>
              <a:avLst/>
              <a:gdLst>
                <a:gd name="T0" fmla="*/ 680 w 680"/>
                <a:gd name="T1" fmla="*/ 0 h 1440"/>
                <a:gd name="T2" fmla="*/ 337 w 680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7">
              <a:extLst>
                <a:ext uri="{FF2B5EF4-FFF2-40B4-BE49-F238E27FC236}">
                  <a16:creationId xmlns:a16="http://schemas.microsoft.com/office/drawing/2014/main" id="{9AB30D45-77AB-4323-83A2-1A637D07D5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979150" y="5694363"/>
              <a:ext cx="1187450" cy="1149350"/>
            </a:xfrm>
            <a:custGeom>
              <a:avLst/>
              <a:gdLst>
                <a:gd name="T0" fmla="*/ 0 w 250"/>
                <a:gd name="T1" fmla="*/ 242 h 242"/>
                <a:gd name="T2" fmla="*/ 250 w 250"/>
                <a:gd name="T3" fmla="*/ 0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18">
              <a:extLst>
                <a:ext uri="{FF2B5EF4-FFF2-40B4-BE49-F238E27FC236}">
                  <a16:creationId xmlns:a16="http://schemas.microsoft.com/office/drawing/2014/main" id="{D1AD137E-7B63-434C-9D0D-5A64BB4968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84188" y="0"/>
              <a:ext cx="3421063" cy="6843713"/>
            </a:xfrm>
            <a:custGeom>
              <a:avLst/>
              <a:gdLst>
                <a:gd name="T0" fmla="*/ 720 w 720"/>
                <a:gd name="T1" fmla="*/ 0 h 1440"/>
                <a:gd name="T2" fmla="*/ 362 w 720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19">
              <a:extLst>
                <a:ext uri="{FF2B5EF4-FFF2-40B4-BE49-F238E27FC236}">
                  <a16:creationId xmlns:a16="http://schemas.microsoft.com/office/drawing/2014/main" id="{8B32BE2D-36DC-4BD0-952E-8FE32A70DB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87125" y="6049963"/>
              <a:ext cx="879475" cy="793750"/>
            </a:xfrm>
            <a:custGeom>
              <a:avLst/>
              <a:gdLst>
                <a:gd name="T0" fmla="*/ 0 w 185"/>
                <a:gd name="T1" fmla="*/ 167 h 167"/>
                <a:gd name="T2" fmla="*/ 185 w 185"/>
                <a:gd name="T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20">
              <a:extLst>
                <a:ext uri="{FF2B5EF4-FFF2-40B4-BE49-F238E27FC236}">
                  <a16:creationId xmlns:a16="http://schemas.microsoft.com/office/drawing/2014/main" id="{930295E0-AD01-4DB0-9829-AD91BED608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98488" y="0"/>
              <a:ext cx="2717800" cy="6843713"/>
            </a:xfrm>
            <a:custGeom>
              <a:avLst/>
              <a:gdLst>
                <a:gd name="T0" fmla="*/ 572 w 572"/>
                <a:gd name="T1" fmla="*/ 0 h 1440"/>
                <a:gd name="T2" fmla="*/ 164 w 572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21">
              <a:extLst>
                <a:ext uri="{FF2B5EF4-FFF2-40B4-BE49-F238E27FC236}">
                  <a16:creationId xmlns:a16="http://schemas.microsoft.com/office/drawing/2014/main" id="{29807E74-6BFD-4EA7-B3F3-92C0728A7D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61938" y="0"/>
              <a:ext cx="2944813" cy="6843713"/>
            </a:xfrm>
            <a:custGeom>
              <a:avLst/>
              <a:gdLst>
                <a:gd name="T0" fmla="*/ 620 w 620"/>
                <a:gd name="T1" fmla="*/ 0 h 1440"/>
                <a:gd name="T2" fmla="*/ 186 w 620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22">
              <a:extLst>
                <a:ext uri="{FF2B5EF4-FFF2-40B4-BE49-F238E27FC236}">
                  <a16:creationId xmlns:a16="http://schemas.microsoft.com/office/drawing/2014/main" id="{C9EDBF49-4B87-4B6F-BEE6-DDC4A63CE6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417513" y="0"/>
              <a:ext cx="2403475" cy="6843713"/>
            </a:xfrm>
            <a:custGeom>
              <a:avLst/>
              <a:gdLst>
                <a:gd name="T0" fmla="*/ 506 w 506"/>
                <a:gd name="T1" fmla="*/ 0 h 1440"/>
                <a:gd name="T2" fmla="*/ 171 w 506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23">
              <a:extLst>
                <a:ext uri="{FF2B5EF4-FFF2-40B4-BE49-F238E27FC236}">
                  <a16:creationId xmlns:a16="http://schemas.microsoft.com/office/drawing/2014/main" id="{7738C468-1405-4ED9-8392-F93FA995EE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9525"/>
              <a:ext cx="1771650" cy="3198813"/>
            </a:xfrm>
            <a:custGeom>
              <a:avLst/>
              <a:gdLst>
                <a:gd name="T0" fmla="*/ 373 w 373"/>
                <a:gd name="T1" fmla="*/ 0 h 673"/>
                <a:gd name="T2" fmla="*/ 0 w 373"/>
                <a:gd name="T3" fmla="*/ 673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24">
              <a:extLst>
                <a:ext uri="{FF2B5EF4-FFF2-40B4-BE49-F238E27FC236}">
                  <a16:creationId xmlns:a16="http://schemas.microsoft.com/office/drawing/2014/main" id="{F16402CF-F511-450A-8584-8C8A5B7E9D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63" y="6016625"/>
              <a:ext cx="214313" cy="827088"/>
            </a:xfrm>
            <a:custGeom>
              <a:avLst/>
              <a:gdLst>
                <a:gd name="T0" fmla="*/ 0 w 45"/>
                <a:gd name="T1" fmla="*/ 0 h 174"/>
                <a:gd name="T2" fmla="*/ 45 w 45"/>
                <a:gd name="T3" fmla="*/ 17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Freeform 25">
              <a:extLst>
                <a:ext uri="{FF2B5EF4-FFF2-40B4-BE49-F238E27FC236}">
                  <a16:creationId xmlns:a16="http://schemas.microsoft.com/office/drawing/2014/main" id="{85E5B49A-CFC2-4019-9BA6-528095F788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0"/>
              <a:ext cx="1562100" cy="2228850"/>
            </a:xfrm>
            <a:custGeom>
              <a:avLst/>
              <a:gdLst>
                <a:gd name="T0" fmla="*/ 329 w 329"/>
                <a:gd name="T1" fmla="*/ 0 h 469"/>
                <a:gd name="T2" fmla="*/ 0 w 329"/>
                <a:gd name="T3" fmla="*/ 469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BDD7B1DB-768A-4FE2-A5DB-DEC38BDD3D4B}"/>
              </a:ext>
            </a:extLst>
          </p:cNvPr>
          <p:cNvSpPr txBox="1"/>
          <p:nvPr/>
        </p:nvSpPr>
        <p:spPr>
          <a:xfrm>
            <a:off x="7034212" y="200514"/>
            <a:ext cx="5127625" cy="143332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200" dirty="0">
                <a:latin typeface="+mj-lt"/>
                <a:ea typeface="+mj-ea"/>
                <a:cs typeface="+mj-cs"/>
              </a:rPr>
              <a:t>  Thursday is World  Book Day!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E972DE0D-2E53-4159-ABD3-C601524262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7720" y="795527"/>
            <a:ext cx="5970638" cy="5248847"/>
          </a:xfrm>
          <a:prstGeom prst="rect">
            <a:avLst/>
          </a:prstGeom>
          <a:solidFill>
            <a:schemeClr val="bg1"/>
          </a:solidFill>
          <a:ln w="19050">
            <a:solidFill>
              <a:srgbClr val="EEF416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9993172-7A6B-4AE1-9ABD-392ED184957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5" r="3219" b="-2"/>
          <a:stretch/>
        </p:blipFill>
        <p:spPr>
          <a:xfrm>
            <a:off x="961359" y="795527"/>
            <a:ext cx="5641848" cy="4919472"/>
          </a:xfrm>
          <a:prstGeom prst="rect">
            <a:avLst/>
          </a:prstGeom>
          <a:ln w="12700">
            <a:noFill/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27F98F2-923D-4135-9D8E-8C00723B8639}"/>
              </a:ext>
            </a:extLst>
          </p:cNvPr>
          <p:cNvSpPr txBox="1"/>
          <p:nvPr/>
        </p:nvSpPr>
        <p:spPr>
          <a:xfrm>
            <a:off x="7297055" y="1268413"/>
            <a:ext cx="4099607" cy="36782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  <a:buClr>
                <a:srgbClr val="EEF416"/>
              </a:buClr>
            </a:pPr>
            <a:r>
              <a:rPr lang="en-US" dirty="0"/>
              <a:t>Thursday morning TEAMS:</a:t>
            </a:r>
          </a:p>
          <a:p>
            <a:pPr marL="400050" indent="-342900">
              <a:lnSpc>
                <a:spcPct val="90000"/>
              </a:lnSpc>
              <a:spcAft>
                <a:spcPts val="600"/>
              </a:spcAft>
              <a:buClr>
                <a:srgbClr val="EEF416"/>
              </a:buClr>
              <a:buFont typeface="Wingdings" panose="05000000000000000000" pitchFamily="2" charset="2"/>
              <a:buChar char="Ø"/>
            </a:pPr>
            <a:r>
              <a:rPr lang="en-US" dirty="0"/>
              <a:t>Have your </a:t>
            </a:r>
            <a:r>
              <a:rPr lang="en-US" dirty="0" err="1"/>
              <a:t>favourite</a:t>
            </a:r>
            <a:r>
              <a:rPr lang="en-US" dirty="0"/>
              <a:t> book with you. </a:t>
            </a:r>
          </a:p>
          <a:p>
            <a:pPr marL="400050" indent="-342900">
              <a:lnSpc>
                <a:spcPct val="90000"/>
              </a:lnSpc>
              <a:spcAft>
                <a:spcPts val="600"/>
              </a:spcAft>
              <a:buClr>
                <a:srgbClr val="EEF416"/>
              </a:buClr>
              <a:buFont typeface="Wingdings" panose="05000000000000000000" pitchFamily="2" charset="2"/>
              <a:buChar char="Ø"/>
            </a:pPr>
            <a:r>
              <a:rPr lang="en-US" dirty="0"/>
              <a:t> You will need to tell the class the title , author and the type of book you think it is </a:t>
            </a:r>
            <a:r>
              <a:rPr lang="en-US" dirty="0" err="1"/>
              <a:t>eg</a:t>
            </a:r>
            <a:r>
              <a:rPr lang="en-US" dirty="0"/>
              <a:t>: adventure, non fiction, fantasy, humorous…</a:t>
            </a:r>
          </a:p>
          <a:p>
            <a:pPr marL="400050" indent="-342900">
              <a:lnSpc>
                <a:spcPct val="90000"/>
              </a:lnSpc>
              <a:spcAft>
                <a:spcPts val="600"/>
              </a:spcAft>
              <a:buClr>
                <a:srgbClr val="EEF416"/>
              </a:buClr>
              <a:buFont typeface="Wingdings" panose="05000000000000000000" pitchFamily="2" charset="2"/>
              <a:buChar char="Ø"/>
            </a:pPr>
            <a:r>
              <a:rPr lang="en-US" dirty="0"/>
              <a:t>You may dress up as a book character .This is optional!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Clr>
                <a:srgbClr val="EEF416"/>
              </a:buClr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C00245C-A96F-41DC-B770-314D5A213A08}"/>
              </a:ext>
            </a:extLst>
          </p:cNvPr>
          <p:cNvSpPr txBox="1"/>
          <p:nvPr/>
        </p:nvSpPr>
        <p:spPr>
          <a:xfrm>
            <a:off x="7056555" y="4578718"/>
            <a:ext cx="508293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/>
              <a:t>In the afternoon:</a:t>
            </a:r>
          </a:p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GB" dirty="0"/>
              <a:t>There will be a list of activities for you to choose from in the ‘Whole School Folder’</a:t>
            </a:r>
          </a:p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GB" dirty="0"/>
              <a:t>Please take a photo of an activity you are doing and email it to me.</a:t>
            </a:r>
          </a:p>
        </p:txBody>
      </p:sp>
    </p:spTree>
    <p:extLst>
      <p:ext uri="{BB962C8B-B14F-4D97-AF65-F5344CB8AC3E}">
        <p14:creationId xmlns:p14="http://schemas.microsoft.com/office/powerpoint/2010/main" val="32849132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22F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A6C2014-5B4D-4C38-8BDC-42B7BB0659E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2534856" y="598487"/>
            <a:ext cx="8245221" cy="5661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178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767F3DC-AB5D-44C2-AABC-9B319D87EF6C}"/>
              </a:ext>
            </a:extLst>
          </p:cNvPr>
          <p:cNvSpPr txBox="1"/>
          <p:nvPr/>
        </p:nvSpPr>
        <p:spPr>
          <a:xfrm>
            <a:off x="4438185" y="225436"/>
            <a:ext cx="1137424" cy="36933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SPELLING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3761063-A9AE-4D06-B528-EA21DEE7D4E2}"/>
              </a:ext>
            </a:extLst>
          </p:cNvPr>
          <p:cNvSpPr txBox="1"/>
          <p:nvPr/>
        </p:nvSpPr>
        <p:spPr>
          <a:xfrm>
            <a:off x="2539689" y="6182680"/>
            <a:ext cx="57010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2"/>
              </a:rPr>
              <a:t> http://www.ictgames.com/mobilePage/lcwc/index.html</a:t>
            </a: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A25A550-3DD9-4947-9476-66345CE88AAA}"/>
              </a:ext>
            </a:extLst>
          </p:cNvPr>
          <p:cNvSpPr txBox="1"/>
          <p:nvPr/>
        </p:nvSpPr>
        <p:spPr>
          <a:xfrm>
            <a:off x="2461631" y="5564678"/>
            <a:ext cx="62279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                         </a:t>
            </a:r>
            <a:r>
              <a:rPr lang="en-GB" u="sng" dirty="0"/>
              <a:t>Interactive Spelling Game</a:t>
            </a:r>
          </a:p>
          <a:p>
            <a:r>
              <a:rPr lang="en-GB" dirty="0"/>
              <a:t>National Curriculum Words and Words with Spelling Patterns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48A9419-F754-4023-9134-724B5FE689E2}"/>
              </a:ext>
            </a:extLst>
          </p:cNvPr>
          <p:cNvSpPr txBox="1"/>
          <p:nvPr/>
        </p:nvSpPr>
        <p:spPr>
          <a:xfrm>
            <a:off x="414453" y="706682"/>
            <a:ext cx="1136309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Every Monday I will be setting </a:t>
            </a:r>
            <a:r>
              <a:rPr lang="en-GB" b="1" dirty="0"/>
              <a:t>5 High Frequency Spelling </a:t>
            </a:r>
            <a:r>
              <a:rPr lang="en-GB" dirty="0"/>
              <a:t>Words for you to learn to spell.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They are separate to the National Curriculum words, are words that we use often and </a:t>
            </a:r>
            <a:r>
              <a:rPr lang="en-GB" b="1" dirty="0"/>
              <a:t>MUST</a:t>
            </a:r>
            <a:r>
              <a:rPr lang="en-GB" dirty="0"/>
              <a:t> know how to spell.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I will include some in our weekly dictation and they will be part of our quiz on  a Friday.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There is a </a:t>
            </a:r>
            <a:r>
              <a:rPr lang="en-GB" b="1" dirty="0"/>
              <a:t>‘Look, Cover, Write’  </a:t>
            </a:r>
            <a:r>
              <a:rPr lang="en-GB" dirty="0"/>
              <a:t>check sheet to help you learn theses words.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5736DAA-EB3C-47F1-B2FA-CC8E87D841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9270" y="2018925"/>
            <a:ext cx="6833283" cy="3340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91918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CDA1A2E9-63FE-408D-A803-8E306ECAB4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13970" y="450221"/>
            <a:ext cx="6715972" cy="3918123"/>
          </a:xfrm>
          <a:prstGeom prst="rect">
            <a:avLst/>
          </a:prstGeom>
          <a:solidFill>
            <a:srgbClr val="595959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C7B4D86-31A0-4090-9D17-11C35C2A523E}"/>
              </a:ext>
            </a:extLst>
          </p:cNvPr>
          <p:cNvSpPr txBox="1"/>
          <p:nvPr/>
        </p:nvSpPr>
        <p:spPr>
          <a:xfrm>
            <a:off x="5822553" y="472373"/>
            <a:ext cx="5626099" cy="26238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Comprehension: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    ‘Two Boys’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BE9F90C-C163-435B-9A68-D15C92D1CF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09112" y="4521269"/>
            <a:ext cx="4442445" cy="1886509"/>
          </a:xfrm>
          <a:prstGeom prst="rect">
            <a:avLst/>
          </a:prstGeom>
          <a:solidFill>
            <a:srgbClr val="7F7F7F">
              <a:alpha val="2000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A882A9F-F4E9-4E23-8F0B-20B5DF42EA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14487" y="4521270"/>
            <a:ext cx="2115455" cy="1890204"/>
          </a:xfrm>
          <a:prstGeom prst="rect">
            <a:avLst/>
          </a:prstGeom>
          <a:solidFill>
            <a:srgbClr val="4D5742">
              <a:alpha val="95000"/>
            </a:srgbClr>
          </a:solidFill>
          <a:ln w="25400">
            <a:solidFill>
              <a:srgbClr val="4D5742">
                <a:alpha val="95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9FA4BD7-9435-4C3D-8BCD-A6C71855A742}"/>
              </a:ext>
            </a:extLst>
          </p:cNvPr>
          <p:cNvSpPr txBox="1"/>
          <p:nvPr/>
        </p:nvSpPr>
        <p:spPr>
          <a:xfrm>
            <a:off x="5301855" y="4770120"/>
            <a:ext cx="3870960" cy="101566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2000" dirty="0"/>
              <a:t>Ask an adult to discuss the questions with you if you are  not feeling confident</a:t>
            </a:r>
            <a:r>
              <a:rPr lang="en-GB" dirty="0"/>
              <a:t>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2D3C4B6-4D5C-42FF-ABA9-9491A2450790}"/>
              </a:ext>
            </a:extLst>
          </p:cNvPr>
          <p:cNvSpPr txBox="1"/>
          <p:nvPr/>
        </p:nvSpPr>
        <p:spPr>
          <a:xfrm>
            <a:off x="9768840" y="4770120"/>
            <a:ext cx="184404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Either answer on the printed sheet or lined paper in full sentences where necessary.</a:t>
            </a:r>
          </a:p>
        </p:txBody>
      </p:sp>
      <p:sp>
        <p:nvSpPr>
          <p:cNvPr id="12" name="Speech Bubble: Oval 11">
            <a:extLst>
              <a:ext uri="{FF2B5EF4-FFF2-40B4-BE49-F238E27FC236}">
                <a16:creationId xmlns:a16="http://schemas.microsoft.com/office/drawing/2014/main" id="{BD94DD60-1798-4EEF-B0A8-81C0D44A1226}"/>
              </a:ext>
            </a:extLst>
          </p:cNvPr>
          <p:cNvSpPr/>
          <p:nvPr/>
        </p:nvSpPr>
        <p:spPr>
          <a:xfrm>
            <a:off x="261257" y="4940135"/>
            <a:ext cx="4073237" cy="1307313"/>
          </a:xfrm>
          <a:prstGeom prst="wedgeEllipseCallout">
            <a:avLst>
              <a:gd name="adj1" fmla="val -52316"/>
              <a:gd name="adj2" fmla="val -58819"/>
            </a:avLst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 Remember to make inferences. Use the text and the picture to give you clues.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4ECC21-A70E-446B-A7C2-8EF66CCABF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19" y="298806"/>
            <a:ext cx="4746470" cy="3918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90880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tar: 5 Points 3">
            <a:extLst>
              <a:ext uri="{FF2B5EF4-FFF2-40B4-BE49-F238E27FC236}">
                <a16:creationId xmlns:a16="http://schemas.microsoft.com/office/drawing/2014/main" id="{98AF23E8-310B-4D8E-83E4-8C870CBA18FB}"/>
              </a:ext>
            </a:extLst>
          </p:cNvPr>
          <p:cNvSpPr/>
          <p:nvPr/>
        </p:nvSpPr>
        <p:spPr>
          <a:xfrm>
            <a:off x="425605" y="407018"/>
            <a:ext cx="3735657" cy="3166948"/>
          </a:xfrm>
          <a:prstGeom prst="star5">
            <a:avLst/>
          </a:prstGeom>
          <a:solidFill>
            <a:schemeClr val="accent5">
              <a:lumMod val="20000"/>
              <a:lumOff val="80000"/>
            </a:schemeClr>
          </a:solidFill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F077CFF-B84F-4BEB-9664-41F60D438E3A}"/>
              </a:ext>
            </a:extLst>
          </p:cNvPr>
          <p:cNvSpPr txBox="1"/>
          <p:nvPr/>
        </p:nvSpPr>
        <p:spPr>
          <a:xfrm>
            <a:off x="4259766" y="2854712"/>
            <a:ext cx="38137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accent2">
                    <a:lumMod val="75000"/>
                  </a:schemeClr>
                </a:solidFill>
              </a:rPr>
              <a:t>    Super Work! </a:t>
            </a:r>
          </a:p>
          <a:p>
            <a:pPr algn="ctr"/>
            <a:r>
              <a:rPr lang="en-GB" dirty="0"/>
              <a:t>Have a short break and then start on the Math’s Tasks.</a:t>
            </a:r>
          </a:p>
        </p:txBody>
      </p:sp>
      <p:sp>
        <p:nvSpPr>
          <p:cNvPr id="6" name="Star: 5 Points 5">
            <a:extLst>
              <a:ext uri="{FF2B5EF4-FFF2-40B4-BE49-F238E27FC236}">
                <a16:creationId xmlns:a16="http://schemas.microsoft.com/office/drawing/2014/main" id="{A31160B6-312D-486E-B0C8-7289AC88ACA7}"/>
              </a:ext>
            </a:extLst>
          </p:cNvPr>
          <p:cNvSpPr/>
          <p:nvPr/>
        </p:nvSpPr>
        <p:spPr>
          <a:xfrm>
            <a:off x="8073483" y="3111190"/>
            <a:ext cx="3735657" cy="3166948"/>
          </a:xfrm>
          <a:prstGeom prst="star5">
            <a:avLst/>
          </a:prstGeom>
          <a:solidFill>
            <a:schemeClr val="accent5">
              <a:lumMod val="20000"/>
              <a:lumOff val="80000"/>
            </a:schemeClr>
          </a:solidFill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8044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6CDF695-2724-445D-B22C-04BED297D6A0}"/>
              </a:ext>
            </a:extLst>
          </p:cNvPr>
          <p:cNvSpPr txBox="1"/>
          <p:nvPr/>
        </p:nvSpPr>
        <p:spPr>
          <a:xfrm>
            <a:off x="903249" y="1706138"/>
            <a:ext cx="3313277" cy="269689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3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                                  </a:t>
            </a:r>
            <a:r>
              <a:rPr lang="en-US" sz="3300" b="1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Maths</a:t>
            </a:r>
            <a:r>
              <a:rPr lang="en-US" sz="33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: 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200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 Subtract Money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3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CA6D35C-3822-4D9C-9778-D8A34F0936C6}"/>
              </a:ext>
            </a:extLst>
          </p:cNvPr>
          <p:cNvSpPr txBox="1"/>
          <p:nvPr/>
        </p:nvSpPr>
        <p:spPr>
          <a:xfrm>
            <a:off x="5149658" y="1970175"/>
            <a:ext cx="6769100" cy="1472580"/>
          </a:xfrm>
          <a:prstGeom prst="rect">
            <a:avLst/>
          </a:prstGeom>
          <a:noFill/>
        </p:spPr>
        <p:txBody>
          <a:bodyPr wrap="square" rtlCol="0" anchor="t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GB" sz="2200" dirty="0"/>
              <a:t>Follow this link to the White Rose website to watch the video clip and pause to complete the activities. Have paper, a pencil and rubber ready to jot down your answers. 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GB" sz="2200" dirty="0"/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GB" sz="22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09087ED-1BC5-4EF1-9482-802A4C27DB76}"/>
              </a:ext>
            </a:extLst>
          </p:cNvPr>
          <p:cNvSpPr txBox="1"/>
          <p:nvPr/>
        </p:nvSpPr>
        <p:spPr>
          <a:xfrm>
            <a:off x="5675584" y="5058888"/>
            <a:ext cx="5267093" cy="137083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txBody>
          <a:bodyPr wrap="square" rtlCol="0" anchor="t">
            <a:normAutofit fontScale="92500" lnSpcReduction="10000"/>
          </a:bodyPr>
          <a:lstStyle/>
          <a:p>
            <a:pPr algn="just">
              <a:lnSpc>
                <a:spcPct val="90000"/>
              </a:lnSpc>
              <a:spcAft>
                <a:spcPts val="600"/>
              </a:spcAft>
            </a:pPr>
            <a:endParaRPr lang="en-GB" sz="2400" dirty="0"/>
          </a:p>
          <a:p>
            <a:pPr algn="just">
              <a:lnSpc>
                <a:spcPct val="90000"/>
              </a:lnSpc>
              <a:spcAft>
                <a:spcPts val="600"/>
              </a:spcAft>
            </a:pPr>
            <a:r>
              <a:rPr lang="en-GB" sz="2400" dirty="0"/>
              <a:t>  Although there are no White Rose sheets you will find related worksheets in the math’s folder on the Kingsland Website.   </a:t>
            </a:r>
          </a:p>
          <a:p>
            <a:pPr algn="just">
              <a:lnSpc>
                <a:spcPct val="90000"/>
              </a:lnSpc>
              <a:spcAft>
                <a:spcPts val="600"/>
              </a:spcAft>
            </a:pPr>
            <a:endParaRPr lang="en-GB" sz="24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2CACE69-8A32-4634-ADE0-DEAC7607E9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0695" y="128410"/>
            <a:ext cx="7804936" cy="127786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D53C210-7EE5-4527-B95B-C04E4A6D2BAB}"/>
              </a:ext>
            </a:extLst>
          </p:cNvPr>
          <p:cNvSpPr txBox="1"/>
          <p:nvPr/>
        </p:nvSpPr>
        <p:spPr>
          <a:xfrm>
            <a:off x="4930589" y="3442755"/>
            <a:ext cx="4068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3"/>
              </a:rPr>
              <a:t>https://vimeo.com/498297373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189776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EAD99A87-D640-48CF-B6B1-BE3B37D2111F}"/>
              </a:ext>
            </a:extLst>
          </p:cNvPr>
          <p:cNvSpPr txBox="1"/>
          <p:nvPr/>
        </p:nvSpPr>
        <p:spPr>
          <a:xfrm>
            <a:off x="970716" y="5250953"/>
            <a:ext cx="13492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8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AC9747-DD41-4BD2-94A9-CF9A27D66698}"/>
              </a:ext>
            </a:extLst>
          </p:cNvPr>
          <p:cNvSpPr txBox="1"/>
          <p:nvPr/>
        </p:nvSpPr>
        <p:spPr>
          <a:xfrm>
            <a:off x="5697597" y="169221"/>
            <a:ext cx="1911927" cy="3693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Times Tables Rock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003C155-7C7D-42CB-86A6-6F2243EF30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35151" y="707774"/>
            <a:ext cx="10236820" cy="1251547"/>
          </a:xfrm>
          <a:prstGeom prst="rect">
            <a:avLst/>
          </a:prstGeom>
        </p:spPr>
      </p:pic>
      <p:sp>
        <p:nvSpPr>
          <p:cNvPr id="11" name="Arrow: Right 10">
            <a:extLst>
              <a:ext uri="{FF2B5EF4-FFF2-40B4-BE49-F238E27FC236}">
                <a16:creationId xmlns:a16="http://schemas.microsoft.com/office/drawing/2014/main" id="{2123099F-39F6-4B5C-BC55-1B0E70FCF8B5}"/>
              </a:ext>
            </a:extLst>
          </p:cNvPr>
          <p:cNvSpPr/>
          <p:nvPr/>
        </p:nvSpPr>
        <p:spPr>
          <a:xfrm rot="1118204">
            <a:off x="1501932" y="1502468"/>
            <a:ext cx="2754352" cy="839770"/>
          </a:xfrm>
          <a:prstGeom prst="rightArrow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8DFFF81-7A98-4C79-836D-22A326FA1CD3}"/>
              </a:ext>
            </a:extLst>
          </p:cNvPr>
          <p:cNvSpPr txBox="1"/>
          <p:nvPr/>
        </p:nvSpPr>
        <p:spPr>
          <a:xfrm>
            <a:off x="4285500" y="2235489"/>
            <a:ext cx="5965903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https://play.ttrockstars.com/auth/school/student/78867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24DB10F-B00C-4196-997F-91D4816B4FC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99932" y="3124423"/>
            <a:ext cx="3992136" cy="212653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BD16F9B1-1C75-422E-AE63-4C00F42257A6}"/>
              </a:ext>
            </a:extLst>
          </p:cNvPr>
          <p:cNvSpPr txBox="1"/>
          <p:nvPr/>
        </p:nvSpPr>
        <p:spPr>
          <a:xfrm>
            <a:off x="4498298" y="5827060"/>
            <a:ext cx="43780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Use your login details to access the games.</a:t>
            </a:r>
          </a:p>
          <a:p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PINCODE: QC3571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DD9CF3C-72BA-4BB8-9696-E9C3906B6708}"/>
              </a:ext>
            </a:extLst>
          </p:cNvPr>
          <p:cNvSpPr txBox="1"/>
          <p:nvPr/>
        </p:nvSpPr>
        <p:spPr>
          <a:xfrm>
            <a:off x="4498298" y="5302228"/>
            <a:ext cx="48011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Lato"/>
                <a:ea typeface="+mn-ea"/>
                <a:cs typeface="+mn-cs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https://www.twinkl.co.uk/go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604567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50528A1-AD30-422E-8747-BA43C3B6FDB3}"/>
              </a:ext>
            </a:extLst>
          </p:cNvPr>
          <p:cNvSpPr/>
          <p:nvPr/>
        </p:nvSpPr>
        <p:spPr>
          <a:xfrm>
            <a:off x="1304693" y="1750741"/>
            <a:ext cx="10158761" cy="37802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latin typeface="Abadi" panose="020B0604020104020204" pitchFamily="34" charset="0"/>
              </a:rPr>
              <a:t>Have a lunch break!</a:t>
            </a:r>
          </a:p>
        </p:txBody>
      </p:sp>
    </p:spTree>
    <p:extLst>
      <p:ext uri="{BB962C8B-B14F-4D97-AF65-F5344CB8AC3E}">
        <p14:creationId xmlns:p14="http://schemas.microsoft.com/office/powerpoint/2010/main" val="2134920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462812B-6D94-4953-868A-B44ED8F99E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502" y="602808"/>
            <a:ext cx="1971605" cy="158093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A78CAAE-1678-43C9-928C-D6838D0463E5}"/>
              </a:ext>
            </a:extLst>
          </p:cNvPr>
          <p:cNvSpPr txBox="1"/>
          <p:nvPr/>
        </p:nvSpPr>
        <p:spPr>
          <a:xfrm>
            <a:off x="4776485" y="617972"/>
            <a:ext cx="4888376" cy="523220"/>
          </a:xfrm>
          <a:prstGeom prst="rect">
            <a:avLst/>
          </a:prstGeom>
          <a:solidFill>
            <a:srgbClr val="CC6600"/>
          </a:solidFill>
        </p:spPr>
        <p:txBody>
          <a:bodyPr wrap="square" rtlCol="0">
            <a:spAutoFit/>
          </a:bodyPr>
          <a:lstStyle/>
          <a:p>
            <a:r>
              <a:rPr lang="en-GB" sz="2800" dirty="0"/>
              <a:t>The Muslim Pilgrimage- Hajj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675C5D0-5866-4E6E-A689-F16A14AA12CC}"/>
              </a:ext>
            </a:extLst>
          </p:cNvPr>
          <p:cNvSpPr txBox="1"/>
          <p:nvPr/>
        </p:nvSpPr>
        <p:spPr>
          <a:xfrm>
            <a:off x="3171596" y="1192783"/>
            <a:ext cx="78701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Below are two video clips to watch as well as  PPTs and activities in the ‘Twinkle Go’ folder you could choose from.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425801C-A1DE-492C-87C6-7D8153ED3003}"/>
              </a:ext>
            </a:extLst>
          </p:cNvPr>
          <p:cNvSpPr txBox="1"/>
          <p:nvPr/>
        </p:nvSpPr>
        <p:spPr>
          <a:xfrm>
            <a:off x="646802" y="4845374"/>
            <a:ext cx="4683481" cy="120032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If you login in to </a:t>
            </a:r>
            <a:r>
              <a:rPr lang="en-GB" dirty="0">
                <a:solidFill>
                  <a:srgbClr val="0070C0"/>
                </a:solidFill>
              </a:rPr>
              <a:t>Twinkle Go</a:t>
            </a:r>
            <a:r>
              <a:rPr lang="en-GB" dirty="0"/>
              <a:t>, you will find:</a:t>
            </a:r>
          </a:p>
          <a:p>
            <a:r>
              <a:rPr lang="en-GB" dirty="0"/>
              <a:t>                    PPT guide</a:t>
            </a:r>
          </a:p>
          <a:p>
            <a:r>
              <a:rPr lang="en-GB" dirty="0"/>
              <a:t>                    Photo display                   </a:t>
            </a:r>
          </a:p>
          <a:p>
            <a:r>
              <a:rPr lang="en-GB" dirty="0"/>
              <a:t>                                                                                  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F58D72A-C576-4D04-A7FC-F4E1C579496D}"/>
              </a:ext>
            </a:extLst>
          </p:cNvPr>
          <p:cNvSpPr txBox="1"/>
          <p:nvPr/>
        </p:nvSpPr>
        <p:spPr>
          <a:xfrm>
            <a:off x="5800346" y="5045428"/>
            <a:ext cx="1960904" cy="80021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70C0"/>
                </a:solidFill>
              </a:rPr>
              <a:t>Twinkle Go-PIN:</a:t>
            </a:r>
          </a:p>
          <a:p>
            <a:r>
              <a:rPr lang="en-GB" dirty="0">
                <a:solidFill>
                  <a:srgbClr val="0070C0"/>
                </a:solidFill>
              </a:rPr>
              <a:t>MF5087        </a:t>
            </a:r>
            <a:r>
              <a:rPr lang="en-GB" sz="2800" dirty="0"/>
              <a:t> </a:t>
            </a:r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1AD07E6-265E-4C74-AFFC-BE569AE64BAE}"/>
              </a:ext>
            </a:extLst>
          </p:cNvPr>
          <p:cNvSpPr txBox="1"/>
          <p:nvPr/>
        </p:nvSpPr>
        <p:spPr>
          <a:xfrm>
            <a:off x="3171596" y="2269575"/>
            <a:ext cx="52574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0DB6137-FC7F-4582-9468-76B349EAE06A}"/>
              </a:ext>
            </a:extLst>
          </p:cNvPr>
          <p:cNvSpPr txBox="1"/>
          <p:nvPr/>
        </p:nvSpPr>
        <p:spPr>
          <a:xfrm>
            <a:off x="3171596" y="3062239"/>
            <a:ext cx="49266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13C1107-69D3-45EE-8A97-E374D75F34A5}"/>
              </a:ext>
            </a:extLst>
          </p:cNvPr>
          <p:cNvSpPr txBox="1"/>
          <p:nvPr/>
        </p:nvSpPr>
        <p:spPr>
          <a:xfrm>
            <a:off x="2810107" y="2488557"/>
            <a:ext cx="70399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3"/>
              </a:rPr>
              <a:t>https://www.bbc.co.uk/teach/class-clips-video/religious-education-ks2-my-life-my-religion-muslim-pilgrimage-hajj/zndfcqt</a:t>
            </a: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D729370-CF51-458C-81A0-9302895479B6}"/>
              </a:ext>
            </a:extLst>
          </p:cNvPr>
          <p:cNvSpPr txBox="1"/>
          <p:nvPr/>
        </p:nvSpPr>
        <p:spPr>
          <a:xfrm>
            <a:off x="3444949" y="3710763"/>
            <a:ext cx="49841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4"/>
              </a:rPr>
              <a:t>https://www.bbc.co.uk/programmes/p02mwk0y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915878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E4B459-17D7-49B1-BA21-EC9D9CD4E7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6411" y="602166"/>
            <a:ext cx="5525368" cy="517398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A69F821-5FA8-44D5-A3B4-35BCDB929095}"/>
              </a:ext>
            </a:extLst>
          </p:cNvPr>
          <p:cNvSpPr txBox="1"/>
          <p:nvPr/>
        </p:nvSpPr>
        <p:spPr>
          <a:xfrm>
            <a:off x="606931" y="1605775"/>
            <a:ext cx="5129561" cy="286232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Imagine you have been to Mecca on Hajj.</a:t>
            </a:r>
          </a:p>
          <a:p>
            <a:r>
              <a:rPr lang="en-GB" dirty="0"/>
              <a:t>Write a postcard about your experience </a:t>
            </a:r>
          </a:p>
          <a:p>
            <a:r>
              <a:rPr lang="en-GB" dirty="0"/>
              <a:t>Address it to Class 3 </a:t>
            </a:r>
          </a:p>
          <a:p>
            <a:endParaRPr lang="en-GB" dirty="0"/>
          </a:p>
          <a:p>
            <a:r>
              <a:rPr lang="en-GB" dirty="0"/>
              <a:t>         Include: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Where you are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Why you are there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Something you saw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What impressed you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How it made you feel</a:t>
            </a:r>
          </a:p>
        </p:txBody>
      </p:sp>
    </p:spTree>
    <p:extLst>
      <p:ext uri="{BB962C8B-B14F-4D97-AF65-F5344CB8AC3E}">
        <p14:creationId xmlns:p14="http://schemas.microsoft.com/office/powerpoint/2010/main" val="5231041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F828D28-8E09-41CC-8229-3070B5467A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231DE0B-C58B-4B44-939C-2B61D289851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730"/>
          <a:stretch/>
        </p:blipFill>
        <p:spPr>
          <a:xfrm>
            <a:off x="20" y="-22"/>
            <a:ext cx="12191977" cy="6858022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D5B012D8-7F27-4758-9AC6-C889B154BD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103377" y="1100316"/>
            <a:ext cx="6858003" cy="4657347"/>
          </a:xfrm>
          <a:prstGeom prst="rect">
            <a:avLst/>
          </a:prstGeom>
          <a:gradFill flip="none" rotWithShape="1">
            <a:gsLst>
              <a:gs pos="48000">
                <a:srgbClr val="000000">
                  <a:alpha val="24000"/>
                </a:srgbClr>
              </a:gs>
              <a:gs pos="85000">
                <a:srgbClr val="000000">
                  <a:alpha val="45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45E3FF3-96F8-4354-9B73-81EF19A2E30A}"/>
              </a:ext>
            </a:extLst>
          </p:cNvPr>
          <p:cNvSpPr txBox="1"/>
          <p:nvPr/>
        </p:nvSpPr>
        <p:spPr>
          <a:xfrm>
            <a:off x="1260088" y="643468"/>
            <a:ext cx="5591974" cy="170944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70000" lnSpcReduction="20000"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 b="1" dirty="0"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 Follow the link for Today’s Worship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 b="1" dirty="0"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In the Whole School Folder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063B759-00FC-46D1-9898-8E8625268F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40187" y="2206184"/>
            <a:ext cx="6858003" cy="2445624"/>
          </a:xfrm>
          <a:prstGeom prst="rect">
            <a:avLst/>
          </a:prstGeom>
          <a:gradFill flip="none" rotWithShape="1">
            <a:gsLst>
              <a:gs pos="48000">
                <a:srgbClr val="000000">
                  <a:alpha val="24000"/>
                </a:srgbClr>
              </a:gs>
              <a:gs pos="85000">
                <a:srgbClr val="000000">
                  <a:alpha val="45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42815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5A9CF4D-11B1-42B9-B7F8-52C81A038B60}"/>
              </a:ext>
            </a:extLst>
          </p:cNvPr>
          <p:cNvSpPr txBox="1"/>
          <p:nvPr/>
        </p:nvSpPr>
        <p:spPr>
          <a:xfrm>
            <a:off x="747823" y="1052623"/>
            <a:ext cx="10696354" cy="532453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Have a super day, give of your best and please send me an e mail this afternoon with examples of your work.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sz="28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teacher@kingslandengland.hereford.sch.uk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en-GB" dirty="0"/>
          </a:p>
          <a:p>
            <a:pPr algn="ctr"/>
            <a:r>
              <a:rPr lang="en-GB" dirty="0"/>
              <a:t>In the subject line could you have :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     </a:t>
            </a:r>
            <a:r>
              <a:rPr lang="en-GB" sz="2400" b="1" dirty="0">
                <a:solidFill>
                  <a:srgbClr val="0070C0"/>
                </a:solidFill>
              </a:rPr>
              <a:t>Year 3  and  name of  your child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dirty="0"/>
              <a:t>Please only send </a:t>
            </a:r>
            <a:r>
              <a:rPr lang="en-GB" b="1" dirty="0"/>
              <a:t>one email a day </a:t>
            </a:r>
            <a:r>
              <a:rPr lang="en-GB" dirty="0"/>
              <a:t>with either attachments or a photo of work completed. </a:t>
            </a:r>
          </a:p>
          <a:p>
            <a:pPr algn="ctr"/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987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594</TotalTime>
  <Words>738</Words>
  <Application>Microsoft Office PowerPoint</Application>
  <PresentationFormat>Widescreen</PresentationFormat>
  <Paragraphs>118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13</vt:i4>
      </vt:variant>
    </vt:vector>
  </HeadingPairs>
  <TitlesOfParts>
    <vt:vector size="21" baseType="lpstr">
      <vt:lpstr>Abadi</vt:lpstr>
      <vt:lpstr>Arial</vt:lpstr>
      <vt:lpstr>Calibri</vt:lpstr>
      <vt:lpstr>Calibri Light</vt:lpstr>
      <vt:lpstr>Lato</vt:lpstr>
      <vt:lpstr>Wingdings</vt:lpstr>
      <vt:lpstr>Office Theme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Smith</dc:creator>
  <cp:lastModifiedBy>Caroline Smith</cp:lastModifiedBy>
  <cp:revision>44</cp:revision>
  <dcterms:created xsi:type="dcterms:W3CDTF">2021-01-31T09:41:36Z</dcterms:created>
  <dcterms:modified xsi:type="dcterms:W3CDTF">2021-02-28T09:56:55Z</dcterms:modified>
</cp:coreProperties>
</file>