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78" r:id="rId3"/>
    <p:sldId id="264" r:id="rId4"/>
    <p:sldId id="268" r:id="rId5"/>
    <p:sldId id="269" r:id="rId6"/>
    <p:sldId id="270" r:id="rId7"/>
    <p:sldId id="271" r:id="rId8"/>
    <p:sldId id="272" r:id="rId9"/>
    <p:sldId id="273" r:id="rId10"/>
    <p:sldId id="274" r:id="rId11"/>
    <p:sldId id="275" r:id="rId12"/>
    <p:sldId id="276" r:id="rId13"/>
    <p:sldId id="277" r:id="rId14"/>
    <p:sldId id="279" r:id="rId15"/>
    <p:sldId id="280"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Twinkl" panose="020B0604020202020204" charset="0"/>
      <p:regular r:id="rId23"/>
      <p:bold r:id="rId24"/>
    </p:embeddedFont>
    <p:embeddedFont>
      <p:font typeface="Twinkl SemiBold" charset="0"/>
      <p:bold r:id="rId25"/>
    </p:embeddedFont>
  </p:embeddedFontLst>
  <p:defaultTextStyle>
    <a:defPPr>
      <a:defRPr lang="en-US"/>
    </a:defPPr>
    <a:lvl1pPr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1pPr>
    <a:lvl2pPr marL="4572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2pPr>
    <a:lvl3pPr marL="9144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5pPr>
    <a:lvl6pPr marL="2286000" algn="l" defTabSz="914400" rtl="0" eaLnBrk="1" latinLnBrk="0" hangingPunct="1">
      <a:defRPr kern="1200">
        <a:solidFill>
          <a:schemeClr val="tx1"/>
        </a:solidFill>
        <a:latin typeface="Twinkl" panose="020B0604020202020204" pitchFamily="2" charset="0"/>
        <a:ea typeface="+mn-ea"/>
        <a:cs typeface="+mn-cs"/>
      </a:defRPr>
    </a:lvl6pPr>
    <a:lvl7pPr marL="2743200" algn="l" defTabSz="914400" rtl="0" eaLnBrk="1" latinLnBrk="0" hangingPunct="1">
      <a:defRPr kern="1200">
        <a:solidFill>
          <a:schemeClr val="tx1"/>
        </a:solidFill>
        <a:latin typeface="Twinkl" panose="020B0604020202020204" pitchFamily="2" charset="0"/>
        <a:ea typeface="+mn-ea"/>
        <a:cs typeface="+mn-cs"/>
      </a:defRPr>
    </a:lvl7pPr>
    <a:lvl8pPr marL="3200400" algn="l" defTabSz="914400" rtl="0" eaLnBrk="1" latinLnBrk="0" hangingPunct="1">
      <a:defRPr kern="1200">
        <a:solidFill>
          <a:schemeClr val="tx1"/>
        </a:solidFill>
        <a:latin typeface="Twinkl" panose="020B0604020202020204" pitchFamily="2" charset="0"/>
        <a:ea typeface="+mn-ea"/>
        <a:cs typeface="+mn-cs"/>
      </a:defRPr>
    </a:lvl8pPr>
    <a:lvl9pPr marL="3657600" algn="l" defTabSz="914400" rtl="0" eaLnBrk="1" latinLnBrk="0" hangingPunct="1">
      <a:defRPr kern="1200">
        <a:solidFill>
          <a:schemeClr val="tx1"/>
        </a:solidFill>
        <a:latin typeface="Twinkl" panose="020B0604020202020204"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18A0DB"/>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p:cViewPr varScale="1">
        <p:scale>
          <a:sx n="86" d="100"/>
          <a:sy n="86" d="100"/>
        </p:scale>
        <p:origin x="1326" y="9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26C75CB-7408-4894-87B4-8DF7DAD798F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222D6CCB-F6E6-4742-BCB0-F95694080BC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E210E20-827C-47CC-897B-B7D2705E9903}" type="datetimeFigureOut">
              <a:rPr lang="en-GB"/>
              <a:pPr>
                <a:defRPr/>
              </a:pPr>
              <a:t>26/01/2021</a:t>
            </a:fld>
            <a:endParaRPr lang="en-GB"/>
          </a:p>
        </p:txBody>
      </p:sp>
      <p:sp>
        <p:nvSpPr>
          <p:cNvPr id="4" name="Footer Placeholder 3">
            <a:extLst>
              <a:ext uri="{FF2B5EF4-FFF2-40B4-BE49-F238E27FC236}">
                <a16:creationId xmlns:a16="http://schemas.microsoft.com/office/drawing/2014/main" id="{13C58926-05E1-4561-9A4B-99A080541F5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9DA77069-7CE6-4BAA-A929-D730F1DD521C}"/>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1487758A-C4E1-42C1-ABF3-9CBB7DC99CA3}"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8448F86-F916-467A-8270-99DFCE5BBD1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257CA636-037C-4ACC-9F2F-49C7DB7F2652}"/>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F70D7C1-3B2F-4888-B7CF-4D513815EA26}" type="datetimeFigureOut">
              <a:rPr lang="en-GB"/>
              <a:pPr>
                <a:defRPr/>
              </a:pPr>
              <a:t>26/01/2021</a:t>
            </a:fld>
            <a:endParaRPr lang="en-GB"/>
          </a:p>
        </p:txBody>
      </p:sp>
      <p:sp>
        <p:nvSpPr>
          <p:cNvPr id="4" name="Slide Image Placeholder 3">
            <a:extLst>
              <a:ext uri="{FF2B5EF4-FFF2-40B4-BE49-F238E27FC236}">
                <a16:creationId xmlns:a16="http://schemas.microsoft.com/office/drawing/2014/main" id="{324D49BB-D0F1-444A-B274-423C03D5A68E}"/>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23581851-B3CA-4DCD-B7F9-7738381E0F4C}"/>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6BAA831-03E1-4C17-95DF-1677011B5217}"/>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744A2A62-1BAD-4A11-AACF-A699502D2164}"/>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424762BE-D4C3-4892-B464-3AD50D83AA4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0FFB8564-4C68-4B8A-9EDC-67D3D31F870B}"/>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4843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0D64EA44-B7D1-4C77-8691-16604C05ED5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AF96BD42-6FDF-4A02-9071-D67A6DE9891D}"/>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7445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6A44E04F-E944-4452-9B1A-95725FA39F1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1602511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3A286A8E-9610-4685-BD5B-ECA874907AB8}"/>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65152318-BBA9-4611-9E51-40DFEB6A8B44}"/>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24FA5C43-44AF-4CD2-AA6D-109F3DDF98B1}"/>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A1176E96-DD8E-4FFF-95B7-27011B80FDDA}"/>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86EA38B4-7CF8-4003-8B16-359160CDC3F1}"/>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319697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E2B5F73F-708B-42D9-AEF9-6BCD79E3736C}"/>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68810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6BB5F695-1265-479D-8B84-A420441D669D}"/>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C3D2D1ED-63EC-49A6-8BB1-DD0E81FE56DA}"/>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Ob8zzXjDfc4"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hyperlink" Target="https://www.natgeokids.com/uk/home-is-good/save-our-polar-habitats/" TargetMode="Externa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bbc.co.uk/iplayer/episode/b00zj39j/frozen-planet-7-on-thin-ice" TargetMode="External"/><Relationship Id="rId2" Type="http://schemas.openxmlformats.org/officeDocument/2006/relationships/image" Target="../media/image22.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
            <a:extLst>
              <a:ext uri="{FF2B5EF4-FFF2-40B4-BE49-F238E27FC236}">
                <a16:creationId xmlns:a16="http://schemas.microsoft.com/office/drawing/2014/main" id="{9BA3C8CF-F80C-434C-921B-CD2430D613EB}"/>
              </a:ext>
            </a:extLst>
          </p:cNvPr>
          <p:cNvSpPr txBox="1">
            <a:spLocks noChangeArrowheads="1"/>
          </p:cNvSpPr>
          <p:nvPr/>
        </p:nvSpPr>
        <p:spPr bwMode="auto">
          <a:xfrm>
            <a:off x="747713" y="736600"/>
            <a:ext cx="75374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If you have a world globe or map of the world, look at where the North Pole ( Arctic  ) and  South Pole (Antarctic ) are.</a:t>
            </a:r>
          </a:p>
        </p:txBody>
      </p:sp>
      <p:sp>
        <p:nvSpPr>
          <p:cNvPr id="9219" name="TextBox 4">
            <a:extLst>
              <a:ext uri="{FF2B5EF4-FFF2-40B4-BE49-F238E27FC236}">
                <a16:creationId xmlns:a16="http://schemas.microsoft.com/office/drawing/2014/main" id="{F1C7267E-9CC6-41DD-9A9C-76A6BEEBBABE}"/>
              </a:ext>
            </a:extLst>
          </p:cNvPr>
          <p:cNvSpPr txBox="1">
            <a:spLocks noChangeArrowheads="1"/>
          </p:cNvSpPr>
          <p:nvPr/>
        </p:nvSpPr>
        <p:spPr bwMode="auto">
          <a:xfrm>
            <a:off x="1684338" y="3562350"/>
            <a:ext cx="52736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nSpc>
                <a:spcPct val="100000"/>
              </a:lnSpc>
              <a:spcBef>
                <a:spcPct val="0"/>
              </a:spcBef>
              <a:buFontTx/>
              <a:buNone/>
            </a:pPr>
            <a:r>
              <a:rPr lang="en-GB" altLang="en-US">
                <a:solidFill>
                  <a:schemeClr val="tx1"/>
                </a:solidFill>
                <a:hlinkClick r:id="rId2"/>
              </a:rPr>
              <a:t>https://www.youtube.com/watch?v=Ob8zzXjDfc4</a:t>
            </a:r>
            <a:endParaRPr lang="en-GB" altLang="en-US">
              <a:solidFill>
                <a:schemeClr val="tx1"/>
              </a:solidFill>
            </a:endParaRPr>
          </a:p>
        </p:txBody>
      </p:sp>
      <p:sp>
        <p:nvSpPr>
          <p:cNvPr id="9220" name="TextBox 5">
            <a:extLst>
              <a:ext uri="{FF2B5EF4-FFF2-40B4-BE49-F238E27FC236}">
                <a16:creationId xmlns:a16="http://schemas.microsoft.com/office/drawing/2014/main" id="{CCDD6E29-6356-4966-88BB-B17F352D843E}"/>
              </a:ext>
            </a:extLst>
          </p:cNvPr>
          <p:cNvSpPr txBox="1">
            <a:spLocks noChangeArrowheads="1"/>
          </p:cNvSpPr>
          <p:nvPr/>
        </p:nvSpPr>
        <p:spPr bwMode="auto">
          <a:xfrm>
            <a:off x="2765425" y="3192463"/>
            <a:ext cx="2921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Looking at Climate Zones</a:t>
            </a:r>
          </a:p>
        </p:txBody>
      </p:sp>
      <p:sp>
        <p:nvSpPr>
          <p:cNvPr id="7" name="TextBox 6">
            <a:extLst>
              <a:ext uri="{FF2B5EF4-FFF2-40B4-BE49-F238E27FC236}">
                <a16:creationId xmlns:a16="http://schemas.microsoft.com/office/drawing/2014/main" id="{B338EADF-3C21-4292-B99F-6110896B7EC0}"/>
              </a:ext>
            </a:extLst>
          </p:cNvPr>
          <p:cNvSpPr txBox="1"/>
          <p:nvPr/>
        </p:nvSpPr>
        <p:spPr>
          <a:xfrm>
            <a:off x="1560513" y="2063750"/>
            <a:ext cx="5119687" cy="368300"/>
          </a:xfrm>
          <a:prstGeom prst="rect">
            <a:avLst/>
          </a:prstGeom>
          <a:solidFill>
            <a:schemeClr val="tx2">
              <a:lumMod val="20000"/>
              <a:lumOff val="80000"/>
            </a:schemeClr>
          </a:solidFill>
        </p:spPr>
        <p:txBody>
          <a:bodyPr>
            <a:spAutoFit/>
          </a:bodyPr>
          <a:lstStyle/>
          <a:p>
            <a:pPr>
              <a:defRPr/>
            </a:pPr>
            <a:r>
              <a:rPr lang="en-GB" dirty="0"/>
              <a:t>Watch the first video and go through the PPT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1F626D6E-BC45-4B6D-A32D-8448D0F1957E}"/>
              </a:ext>
            </a:extLst>
          </p:cNvPr>
          <p:cNvSpPr>
            <a:spLocks noGrp="1"/>
          </p:cNvSpPr>
          <p:nvPr>
            <p:ph type="title"/>
          </p:nvPr>
        </p:nvSpPr>
        <p:spPr>
          <a:xfrm>
            <a:off x="457200" y="479425"/>
            <a:ext cx="8220075" cy="993775"/>
          </a:xfrm>
        </p:spPr>
        <p:txBody>
          <a:bodyPr/>
          <a:lstStyle/>
          <a:p>
            <a:pPr eaLnBrk="1" hangingPunct="1"/>
            <a:r>
              <a:rPr lang="en-GB" altLang="en-US" sz="2800">
                <a:latin typeface="Twinkl" panose="020B0604020202020204" pitchFamily="2" charset="0"/>
              </a:rPr>
              <a:t>Where Are the Polar Regions?</a:t>
            </a:r>
            <a:endParaRPr lang="en-GB" altLang="en-US" sz="2800"/>
          </a:p>
        </p:txBody>
      </p:sp>
      <p:sp>
        <p:nvSpPr>
          <p:cNvPr id="10243" name="Rectangle 4">
            <a:extLst>
              <a:ext uri="{FF2B5EF4-FFF2-40B4-BE49-F238E27FC236}">
                <a16:creationId xmlns:a16="http://schemas.microsoft.com/office/drawing/2014/main" id="{21C96589-9430-4AD0-9F00-6C1272131E9D}"/>
              </a:ext>
            </a:extLst>
          </p:cNvPr>
          <p:cNvSpPr>
            <a:spLocks noChangeArrowheads="1"/>
          </p:cNvSpPr>
          <p:nvPr/>
        </p:nvSpPr>
        <p:spPr bwMode="auto">
          <a:xfrm>
            <a:off x="755650" y="1246188"/>
            <a:ext cx="7632700"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106363">
              <a:lnSpc>
                <a:spcPct val="90000"/>
              </a:lnSpc>
              <a:spcBef>
                <a:spcPts val="10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9pPr>
          </a:lstStyle>
          <a:p>
            <a:pPr eaLnBrk="1">
              <a:lnSpc>
                <a:spcPct val="100000"/>
              </a:lnSpc>
              <a:spcBef>
                <a:spcPct val="0"/>
              </a:spcBef>
              <a:buSzPct val="45000"/>
              <a:buFontTx/>
              <a:buNone/>
            </a:pPr>
            <a:r>
              <a:rPr lang="en-GB" altLang="en-US">
                <a:solidFill>
                  <a:schemeClr val="tx1"/>
                </a:solidFill>
              </a:rPr>
              <a:t>Over 20,000 years ago, most of the world was covered in ice. Now, these huge sheets of ice are found only in the Antarctic and Arctic.</a:t>
            </a:r>
          </a:p>
        </p:txBody>
      </p:sp>
      <p:pic>
        <p:nvPicPr>
          <p:cNvPr id="10244" name="Picture 1">
            <a:extLst>
              <a:ext uri="{FF2B5EF4-FFF2-40B4-BE49-F238E27FC236}">
                <a16:creationId xmlns:a16="http://schemas.microsoft.com/office/drawing/2014/main" id="{0462C05C-111F-4292-86EC-120A47847B2D}"/>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755650" y="2030413"/>
            <a:ext cx="7632700" cy="406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4">
            <a:extLst>
              <a:ext uri="{FF2B5EF4-FFF2-40B4-BE49-F238E27FC236}">
                <a16:creationId xmlns:a16="http://schemas.microsoft.com/office/drawing/2014/main" id="{DE557B04-8828-4792-A664-0C9268338D84}"/>
              </a:ext>
            </a:extLst>
          </p:cNvPr>
          <p:cNvSpPr>
            <a:spLocks noChangeArrowheads="1"/>
          </p:cNvSpPr>
          <p:nvPr/>
        </p:nvSpPr>
        <p:spPr bwMode="auto">
          <a:xfrm>
            <a:off x="755650" y="5670550"/>
            <a:ext cx="7632700" cy="422275"/>
          </a:xfrm>
          <a:prstGeom prst="rect">
            <a:avLst/>
          </a:prstGeom>
          <a:solidFill>
            <a:schemeClr val="accent5">
              <a:lumMod val="40000"/>
              <a:lumOff val="60000"/>
            </a:schemeClr>
          </a:solidFill>
          <a:ln>
            <a:noFill/>
          </a:ln>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marL="106363" algn="ctr" eaLnBrk="1">
              <a:buSzPct val="45000"/>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pPr>
            <a:r>
              <a:rPr lang="en-GB" altLang="en-US" dirty="0"/>
              <a:t>They are called the polar regions. </a:t>
            </a:r>
          </a:p>
        </p:txBody>
      </p:sp>
      <p:sp>
        <p:nvSpPr>
          <p:cNvPr id="10246" name="TextBox 8">
            <a:extLst>
              <a:ext uri="{FF2B5EF4-FFF2-40B4-BE49-F238E27FC236}">
                <a16:creationId xmlns:a16="http://schemas.microsoft.com/office/drawing/2014/main" id="{F1E7E96D-5260-4A8D-872B-AFD1983E0625}"/>
              </a:ext>
            </a:extLst>
          </p:cNvPr>
          <p:cNvSpPr txBox="1">
            <a:spLocks noChangeArrowheads="1"/>
          </p:cNvSpPr>
          <p:nvPr/>
        </p:nvSpPr>
        <p:spPr bwMode="auto">
          <a:xfrm>
            <a:off x="755650" y="6138863"/>
            <a:ext cx="7632700"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rPr>
              <a:t>Photo courtesy of londoncyclist (@flickr.com) - granted under creative commons licence - attribution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EDF0D15E-7A1B-442D-A13B-92E1345786D0}"/>
              </a:ext>
            </a:extLst>
          </p:cNvPr>
          <p:cNvSpPr>
            <a:spLocks noGrp="1"/>
          </p:cNvSpPr>
          <p:nvPr>
            <p:ph type="title"/>
          </p:nvPr>
        </p:nvSpPr>
        <p:spPr>
          <a:xfrm>
            <a:off x="457200" y="479425"/>
            <a:ext cx="8220075" cy="993775"/>
          </a:xfrm>
        </p:spPr>
        <p:txBody>
          <a:bodyPr/>
          <a:lstStyle/>
          <a:p>
            <a:pPr eaLnBrk="1" hangingPunct="1"/>
            <a:r>
              <a:rPr lang="en-GB" altLang="en-US" sz="2800">
                <a:latin typeface="Twinkl" panose="020B0604020202020204" pitchFamily="2" charset="0"/>
              </a:rPr>
              <a:t>Who Lives in the Polar Regions?</a:t>
            </a:r>
            <a:endParaRPr lang="en-GB" altLang="en-US" sz="2800"/>
          </a:p>
        </p:txBody>
      </p:sp>
      <p:sp>
        <p:nvSpPr>
          <p:cNvPr id="11267" name="Rectangle 4">
            <a:extLst>
              <a:ext uri="{FF2B5EF4-FFF2-40B4-BE49-F238E27FC236}">
                <a16:creationId xmlns:a16="http://schemas.microsoft.com/office/drawing/2014/main" id="{D3FDA71A-D9A1-4BD6-9995-83BC235DC449}"/>
              </a:ext>
            </a:extLst>
          </p:cNvPr>
          <p:cNvSpPr>
            <a:spLocks noChangeArrowheads="1"/>
          </p:cNvSpPr>
          <p:nvPr/>
        </p:nvSpPr>
        <p:spPr bwMode="auto">
          <a:xfrm>
            <a:off x="755650" y="1246188"/>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106363">
              <a:lnSpc>
                <a:spcPct val="90000"/>
              </a:lnSpc>
              <a:spcBef>
                <a:spcPts val="10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9pPr>
          </a:lstStyle>
          <a:p>
            <a:pPr eaLnBrk="1">
              <a:lnSpc>
                <a:spcPct val="100000"/>
              </a:lnSpc>
              <a:spcBef>
                <a:spcPct val="0"/>
              </a:spcBef>
              <a:buSzPct val="45000"/>
              <a:buFontTx/>
              <a:buNone/>
            </a:pPr>
            <a:r>
              <a:rPr lang="en-GB" altLang="en-US">
                <a:solidFill>
                  <a:schemeClr val="tx1"/>
                </a:solidFill>
              </a:rPr>
              <a:t>What people and animals do you think live in these places?</a:t>
            </a:r>
          </a:p>
        </p:txBody>
      </p:sp>
      <p:pic>
        <p:nvPicPr>
          <p:cNvPr id="11268" name="Picture 3">
            <a:extLst>
              <a:ext uri="{FF2B5EF4-FFF2-40B4-BE49-F238E27FC236}">
                <a16:creationId xmlns:a16="http://schemas.microsoft.com/office/drawing/2014/main" id="{5B35AE57-2800-463D-9249-4B7101B3A478}"/>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755650" y="1798638"/>
            <a:ext cx="5580063" cy="298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4">
            <a:extLst>
              <a:ext uri="{FF2B5EF4-FFF2-40B4-BE49-F238E27FC236}">
                <a16:creationId xmlns:a16="http://schemas.microsoft.com/office/drawing/2014/main" id="{65B52EA8-E50E-4348-8129-485B49478B2C}"/>
              </a:ext>
            </a:extLst>
          </p:cNvPr>
          <p:cNvSpPr>
            <a:spLocks noChangeArrowheads="1"/>
          </p:cNvSpPr>
          <p:nvPr/>
        </p:nvSpPr>
        <p:spPr bwMode="auto">
          <a:xfrm>
            <a:off x="6500813" y="1798638"/>
            <a:ext cx="1887537" cy="2711450"/>
          </a:xfrm>
          <a:prstGeom prst="rect">
            <a:avLst/>
          </a:prstGeom>
          <a:solidFill>
            <a:schemeClr val="accent5">
              <a:lumMod val="40000"/>
              <a:lumOff val="60000"/>
            </a:schemeClr>
          </a:solidFill>
          <a:ln>
            <a:noFill/>
          </a:ln>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a:buSzPct val="45000"/>
              <a:defRPr/>
            </a:pPr>
            <a:r>
              <a:rPr lang="en-GB" altLang="en-US" dirty="0"/>
              <a:t>Even though it is so cold, over four million people live in the Arctic!</a:t>
            </a:r>
          </a:p>
          <a:p>
            <a:pPr algn="ctr" eaLnBrk="1">
              <a:buSzPct val="45000"/>
              <a:defRPr/>
            </a:pPr>
            <a:r>
              <a:rPr lang="en-GB" altLang="en-US" dirty="0"/>
              <a:t>Many of these are Inuit; they are indigenous to the Arctic.</a:t>
            </a:r>
          </a:p>
        </p:txBody>
      </p:sp>
      <p:sp>
        <p:nvSpPr>
          <p:cNvPr id="13" name="Rectangle 4">
            <a:extLst>
              <a:ext uri="{FF2B5EF4-FFF2-40B4-BE49-F238E27FC236}">
                <a16:creationId xmlns:a16="http://schemas.microsoft.com/office/drawing/2014/main" id="{4B93EB7A-63A5-4E7C-83BE-44F878FB2CC5}"/>
              </a:ext>
            </a:extLst>
          </p:cNvPr>
          <p:cNvSpPr>
            <a:spLocks noChangeArrowheads="1"/>
          </p:cNvSpPr>
          <p:nvPr/>
        </p:nvSpPr>
        <p:spPr bwMode="auto">
          <a:xfrm>
            <a:off x="755650" y="4914900"/>
            <a:ext cx="76327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106363">
              <a:lnSpc>
                <a:spcPct val="90000"/>
              </a:lnSpc>
              <a:spcBef>
                <a:spcPts val="10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9pPr>
          </a:lstStyle>
          <a:p>
            <a:pPr algn="ctr" eaLnBrk="1">
              <a:lnSpc>
                <a:spcPct val="100000"/>
              </a:lnSpc>
              <a:spcBef>
                <a:spcPct val="0"/>
              </a:spcBef>
              <a:buSzPct val="45000"/>
              <a:buFontTx/>
              <a:buNone/>
            </a:pPr>
            <a:r>
              <a:rPr lang="en-GB" altLang="en-US">
                <a:solidFill>
                  <a:schemeClr val="tx1"/>
                </a:solidFill>
              </a:rPr>
              <a:t>What do you think </a:t>
            </a:r>
            <a:r>
              <a:rPr lang="en-GB" altLang="en-US" b="1">
                <a:solidFill>
                  <a:schemeClr val="tx1"/>
                </a:solidFill>
              </a:rPr>
              <a:t>indigenous</a:t>
            </a:r>
            <a:r>
              <a:rPr lang="en-GB" altLang="en-US">
                <a:solidFill>
                  <a:schemeClr val="tx1"/>
                </a:solidFill>
              </a:rPr>
              <a:t> means?</a:t>
            </a:r>
          </a:p>
          <a:p>
            <a:pPr algn="ctr" eaLnBrk="1">
              <a:lnSpc>
                <a:spcPct val="100000"/>
              </a:lnSpc>
              <a:spcBef>
                <a:spcPct val="0"/>
              </a:spcBef>
              <a:buSzPct val="45000"/>
              <a:buFontTx/>
              <a:buNone/>
            </a:pPr>
            <a:r>
              <a:rPr lang="en-GB" altLang="en-US">
                <a:solidFill>
                  <a:schemeClr val="tx1"/>
                </a:solidFill>
              </a:rPr>
              <a:t>They have adapted to live in these cold conditions.</a:t>
            </a:r>
          </a:p>
          <a:p>
            <a:pPr algn="ctr" eaLnBrk="1">
              <a:lnSpc>
                <a:spcPct val="100000"/>
              </a:lnSpc>
              <a:spcBef>
                <a:spcPct val="0"/>
              </a:spcBef>
              <a:buSzPct val="45000"/>
              <a:buFontTx/>
              <a:buNone/>
            </a:pPr>
            <a:endParaRPr lang="en-GB" altLang="en-US">
              <a:solidFill>
                <a:schemeClr val="tx1"/>
              </a:solidFill>
            </a:endParaRPr>
          </a:p>
          <a:p>
            <a:pPr algn="ctr" eaLnBrk="1">
              <a:lnSpc>
                <a:spcPct val="100000"/>
              </a:lnSpc>
              <a:spcBef>
                <a:spcPct val="0"/>
              </a:spcBef>
              <a:buSzPct val="45000"/>
              <a:buFontTx/>
              <a:buNone/>
            </a:pPr>
            <a:r>
              <a:rPr lang="en-GB" altLang="en-US">
                <a:solidFill>
                  <a:schemeClr val="tx1"/>
                </a:solidFill>
              </a:rPr>
              <a:t>What do you think they do to make sure they can live there?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animEffect transition="in" filter="fade">
                                      <p:cBhvr>
                                        <p:cTn id="7" dur="500"/>
                                        <p:tgtEl>
                                          <p:spTgt spid="1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xEl>
                                              <p:pRg st="3" end="3"/>
                                            </p:txEl>
                                          </p:spTgt>
                                        </p:tgtEl>
                                        <p:attrNameLst>
                                          <p:attrName>style.visibility</p:attrName>
                                        </p:attrNameLst>
                                      </p:cBhvr>
                                      <p:to>
                                        <p:strVal val="visible"/>
                                      </p:to>
                                    </p:set>
                                    <p:animEffect transition="in" filter="fade">
                                      <p:cBhvr>
                                        <p:cTn id="12" dur="500"/>
                                        <p:tgtEl>
                                          <p:spTgt spid="1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86D44BD2-1149-4B66-BCA9-ADE6A4AB2ECF}"/>
              </a:ext>
            </a:extLst>
          </p:cNvPr>
          <p:cNvSpPr>
            <a:spLocks noGrp="1"/>
          </p:cNvSpPr>
          <p:nvPr>
            <p:ph type="title"/>
          </p:nvPr>
        </p:nvSpPr>
        <p:spPr>
          <a:xfrm>
            <a:off x="457200" y="479425"/>
            <a:ext cx="8220075" cy="993775"/>
          </a:xfrm>
        </p:spPr>
        <p:txBody>
          <a:bodyPr/>
          <a:lstStyle/>
          <a:p>
            <a:pPr eaLnBrk="1" hangingPunct="1"/>
            <a:r>
              <a:rPr lang="en-GB" altLang="en-US" sz="2800">
                <a:latin typeface="Twinkl" panose="020B0604020202020204" pitchFamily="2" charset="0"/>
              </a:rPr>
              <a:t>Which Animals Live in the Polar Regions?</a:t>
            </a:r>
            <a:endParaRPr lang="en-GB" altLang="en-US" sz="2800"/>
          </a:p>
        </p:txBody>
      </p:sp>
      <p:grpSp>
        <p:nvGrpSpPr>
          <p:cNvPr id="2" name="Group 1">
            <a:extLst>
              <a:ext uri="{FF2B5EF4-FFF2-40B4-BE49-F238E27FC236}">
                <a16:creationId xmlns:a16="http://schemas.microsoft.com/office/drawing/2014/main" id="{8499BB5B-B1B4-4456-88DB-A1A633F0D5BC}"/>
              </a:ext>
            </a:extLst>
          </p:cNvPr>
          <p:cNvGrpSpPr>
            <a:grpSpLocks/>
          </p:cNvGrpSpPr>
          <p:nvPr/>
        </p:nvGrpSpPr>
        <p:grpSpPr bwMode="auto">
          <a:xfrm>
            <a:off x="755650" y="1417638"/>
            <a:ext cx="2424113" cy="1457325"/>
            <a:chOff x="755650" y="1417638"/>
            <a:chExt cx="2424113" cy="1457325"/>
          </a:xfrm>
        </p:grpSpPr>
        <p:sp>
          <p:nvSpPr>
            <p:cNvPr id="29" name="Rectangle 28">
              <a:extLst>
                <a:ext uri="{FF2B5EF4-FFF2-40B4-BE49-F238E27FC236}">
                  <a16:creationId xmlns:a16="http://schemas.microsoft.com/office/drawing/2014/main" id="{CE78ACA3-59F7-4DAC-83AF-BB80F626F79D}"/>
                </a:ext>
              </a:extLst>
            </p:cNvPr>
            <p:cNvSpPr/>
            <p:nvPr/>
          </p:nvSpPr>
          <p:spPr>
            <a:xfrm>
              <a:off x="755650" y="1417638"/>
              <a:ext cx="2424113" cy="145732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72000" bIns="72000" anchor="b"/>
            <a:lstStyle/>
            <a:p>
              <a:pPr marL="431800" indent="-322263" eaLnBrk="1">
                <a:buSzPct val="45000"/>
                <a:tabLst>
                  <a:tab pos="431800" algn="l"/>
                  <a:tab pos="536575" algn="l"/>
                  <a:tab pos="985838" algn="l"/>
                  <a:tab pos="1435100" algn="l"/>
                  <a:tab pos="1884363" algn="l"/>
                  <a:tab pos="2333625" algn="l"/>
                  <a:tab pos="2782888" algn="l"/>
                  <a:tab pos="3232150" algn="l"/>
                  <a:tab pos="3681413" algn="l"/>
                  <a:tab pos="4130675" algn="l"/>
                  <a:tab pos="4579938" algn="l"/>
                  <a:tab pos="5029200" algn="l"/>
                  <a:tab pos="5478463" algn="l"/>
                  <a:tab pos="5927725" algn="l"/>
                  <a:tab pos="6376988" algn="l"/>
                  <a:tab pos="6826250" algn="l"/>
                  <a:tab pos="7275513" algn="l"/>
                  <a:tab pos="7724775" algn="l"/>
                  <a:tab pos="8174038" algn="l"/>
                  <a:tab pos="8623300" algn="l"/>
                  <a:tab pos="9072563" algn="l"/>
                </a:tabLst>
                <a:defRPr/>
              </a:pPr>
              <a:r>
                <a:rPr lang="en-GB" altLang="en-US" sz="2000" dirty="0">
                  <a:solidFill>
                    <a:schemeClr val="tx1"/>
                  </a:solidFill>
                  <a:latin typeface="Twinkl SemiBold" pitchFamily="2" charset="0"/>
                </a:rPr>
                <a:t>penguins</a:t>
              </a:r>
            </a:p>
          </p:txBody>
        </p:sp>
        <p:pic>
          <p:nvPicPr>
            <p:cNvPr id="12317" name="Picture 2">
              <a:extLst>
                <a:ext uri="{FF2B5EF4-FFF2-40B4-BE49-F238E27FC236}">
                  <a16:creationId xmlns:a16="http://schemas.microsoft.com/office/drawing/2014/main" id="{A958D200-ACEC-4044-93DA-A2CDC9D7DEE3}"/>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98613" y="1519238"/>
              <a:ext cx="14589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 name="Group 2">
            <a:extLst>
              <a:ext uri="{FF2B5EF4-FFF2-40B4-BE49-F238E27FC236}">
                <a16:creationId xmlns:a16="http://schemas.microsoft.com/office/drawing/2014/main" id="{038C3D5E-C07E-4756-9363-A3EA7C5BE569}"/>
              </a:ext>
            </a:extLst>
          </p:cNvPr>
          <p:cNvGrpSpPr>
            <a:grpSpLocks/>
          </p:cNvGrpSpPr>
          <p:nvPr/>
        </p:nvGrpSpPr>
        <p:grpSpPr bwMode="auto">
          <a:xfrm>
            <a:off x="3354388" y="1417638"/>
            <a:ext cx="2425700" cy="1457325"/>
            <a:chOff x="3354388" y="1417638"/>
            <a:chExt cx="2425700" cy="1457325"/>
          </a:xfrm>
        </p:grpSpPr>
        <p:sp>
          <p:nvSpPr>
            <p:cNvPr id="36" name="Rectangle 35">
              <a:extLst>
                <a:ext uri="{FF2B5EF4-FFF2-40B4-BE49-F238E27FC236}">
                  <a16:creationId xmlns:a16="http://schemas.microsoft.com/office/drawing/2014/main" id="{B899E136-CF62-4A90-A152-A9E759038129}"/>
                </a:ext>
              </a:extLst>
            </p:cNvPr>
            <p:cNvSpPr/>
            <p:nvPr/>
          </p:nvSpPr>
          <p:spPr>
            <a:xfrm>
              <a:off x="3354388" y="1417638"/>
              <a:ext cx="2425700" cy="145732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72000" bIns="72000" anchor="b"/>
            <a:lstStyle/>
            <a:p>
              <a:pPr marL="431800" indent="-322263" eaLnBrk="1">
                <a:buSzPct val="45000"/>
                <a:tabLst>
                  <a:tab pos="431800" algn="l"/>
                  <a:tab pos="536575" algn="l"/>
                  <a:tab pos="985838" algn="l"/>
                  <a:tab pos="1435100" algn="l"/>
                  <a:tab pos="1884363" algn="l"/>
                  <a:tab pos="2333625" algn="l"/>
                  <a:tab pos="2782888" algn="l"/>
                  <a:tab pos="3232150" algn="l"/>
                  <a:tab pos="3681413" algn="l"/>
                  <a:tab pos="4130675" algn="l"/>
                  <a:tab pos="4579938" algn="l"/>
                  <a:tab pos="5029200" algn="l"/>
                  <a:tab pos="5478463" algn="l"/>
                  <a:tab pos="5927725" algn="l"/>
                  <a:tab pos="6376988" algn="l"/>
                  <a:tab pos="6826250" algn="l"/>
                  <a:tab pos="7275513" algn="l"/>
                  <a:tab pos="7724775" algn="l"/>
                  <a:tab pos="8174038" algn="l"/>
                  <a:tab pos="8623300" algn="l"/>
                  <a:tab pos="9072563" algn="l"/>
                </a:tabLst>
                <a:defRPr/>
              </a:pPr>
              <a:r>
                <a:rPr lang="en-GB" altLang="en-US" sz="2000" dirty="0">
                  <a:solidFill>
                    <a:schemeClr val="tx1"/>
                  </a:solidFill>
                  <a:latin typeface="Twinkl SemiBold" pitchFamily="2" charset="0"/>
                </a:rPr>
                <a:t>walruses</a:t>
              </a:r>
            </a:p>
          </p:txBody>
        </p:sp>
        <p:pic>
          <p:nvPicPr>
            <p:cNvPr id="12315" name="Picture 4">
              <a:extLst>
                <a:ext uri="{FF2B5EF4-FFF2-40B4-BE49-F238E27FC236}">
                  <a16:creationId xmlns:a16="http://schemas.microsoft.com/office/drawing/2014/main" id="{9717E355-3E9A-487F-80C2-6285B0008B01}"/>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246563" y="1519238"/>
              <a:ext cx="1533525" cy="114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 name="Group 3">
            <a:extLst>
              <a:ext uri="{FF2B5EF4-FFF2-40B4-BE49-F238E27FC236}">
                <a16:creationId xmlns:a16="http://schemas.microsoft.com/office/drawing/2014/main" id="{79A929EC-63AA-4DF0-8A5C-4EA35F5B9F31}"/>
              </a:ext>
            </a:extLst>
          </p:cNvPr>
          <p:cNvGrpSpPr>
            <a:grpSpLocks/>
          </p:cNvGrpSpPr>
          <p:nvPr/>
        </p:nvGrpSpPr>
        <p:grpSpPr bwMode="auto">
          <a:xfrm>
            <a:off x="5964238" y="1417638"/>
            <a:ext cx="2424112" cy="1457325"/>
            <a:chOff x="5964238" y="1417638"/>
            <a:chExt cx="2424112" cy="1457325"/>
          </a:xfrm>
        </p:grpSpPr>
        <p:sp>
          <p:nvSpPr>
            <p:cNvPr id="37" name="Rectangle 36">
              <a:extLst>
                <a:ext uri="{FF2B5EF4-FFF2-40B4-BE49-F238E27FC236}">
                  <a16:creationId xmlns:a16="http://schemas.microsoft.com/office/drawing/2014/main" id="{A7531B7A-3C47-43A7-BE4E-CD5B6FBAC1F7}"/>
                </a:ext>
              </a:extLst>
            </p:cNvPr>
            <p:cNvSpPr/>
            <p:nvPr/>
          </p:nvSpPr>
          <p:spPr>
            <a:xfrm>
              <a:off x="5964238" y="1417638"/>
              <a:ext cx="2424112" cy="145732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72000" bIns="72000" anchor="b"/>
            <a:lstStyle/>
            <a:p>
              <a:pPr marL="431800" indent="-322263" eaLnBrk="1">
                <a:buSzPct val="45000"/>
                <a:tabLst>
                  <a:tab pos="431800" algn="l"/>
                  <a:tab pos="536575" algn="l"/>
                  <a:tab pos="985838" algn="l"/>
                  <a:tab pos="1435100" algn="l"/>
                  <a:tab pos="1884363" algn="l"/>
                  <a:tab pos="2333625" algn="l"/>
                  <a:tab pos="2782888" algn="l"/>
                  <a:tab pos="3232150" algn="l"/>
                  <a:tab pos="3681413" algn="l"/>
                  <a:tab pos="4130675" algn="l"/>
                  <a:tab pos="4579938" algn="l"/>
                  <a:tab pos="5029200" algn="l"/>
                  <a:tab pos="5478463" algn="l"/>
                  <a:tab pos="5927725" algn="l"/>
                  <a:tab pos="6376988" algn="l"/>
                  <a:tab pos="6826250" algn="l"/>
                  <a:tab pos="7275513" algn="l"/>
                  <a:tab pos="7724775" algn="l"/>
                  <a:tab pos="8174038" algn="l"/>
                  <a:tab pos="8623300" algn="l"/>
                  <a:tab pos="9072563" algn="l"/>
                </a:tabLst>
                <a:defRPr/>
              </a:pPr>
              <a:r>
                <a:rPr lang="en-GB" altLang="en-US" sz="2000" dirty="0">
                  <a:solidFill>
                    <a:schemeClr val="tx1"/>
                  </a:solidFill>
                  <a:latin typeface="Twinkl SemiBold" pitchFamily="2" charset="0"/>
                </a:rPr>
                <a:t>Arctic foxes</a:t>
              </a:r>
            </a:p>
          </p:txBody>
        </p:sp>
        <p:pic>
          <p:nvPicPr>
            <p:cNvPr id="12313" name="Picture 5">
              <a:extLst>
                <a:ext uri="{FF2B5EF4-FFF2-40B4-BE49-F238E27FC236}">
                  <a16:creationId xmlns:a16="http://schemas.microsoft.com/office/drawing/2014/main" id="{8016B726-17E5-42A9-95CA-FF3FA8D515A0}"/>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994525" y="1519238"/>
              <a:ext cx="13938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Group 4">
            <a:extLst>
              <a:ext uri="{FF2B5EF4-FFF2-40B4-BE49-F238E27FC236}">
                <a16:creationId xmlns:a16="http://schemas.microsoft.com/office/drawing/2014/main" id="{C1A514E5-DDE3-4871-9C94-AD9A48802957}"/>
              </a:ext>
            </a:extLst>
          </p:cNvPr>
          <p:cNvGrpSpPr>
            <a:grpSpLocks/>
          </p:cNvGrpSpPr>
          <p:nvPr/>
        </p:nvGrpSpPr>
        <p:grpSpPr bwMode="auto">
          <a:xfrm>
            <a:off x="755650" y="3011488"/>
            <a:ext cx="2424113" cy="1457325"/>
            <a:chOff x="755649" y="3011488"/>
            <a:chExt cx="2424113" cy="1457325"/>
          </a:xfrm>
        </p:grpSpPr>
        <p:sp>
          <p:nvSpPr>
            <p:cNvPr id="38" name="Rectangle 37">
              <a:extLst>
                <a:ext uri="{FF2B5EF4-FFF2-40B4-BE49-F238E27FC236}">
                  <a16:creationId xmlns:a16="http://schemas.microsoft.com/office/drawing/2014/main" id="{BA817A42-0383-4885-A776-CF230E321CA6}"/>
                </a:ext>
              </a:extLst>
            </p:cNvPr>
            <p:cNvSpPr/>
            <p:nvPr/>
          </p:nvSpPr>
          <p:spPr>
            <a:xfrm>
              <a:off x="755649" y="3011488"/>
              <a:ext cx="2424113" cy="145732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72000" bIns="72000" anchor="b"/>
            <a:lstStyle/>
            <a:p>
              <a:pPr marL="431800" indent="-322263" eaLnBrk="1">
                <a:buSzPct val="45000"/>
                <a:tabLst>
                  <a:tab pos="431800" algn="l"/>
                  <a:tab pos="536575" algn="l"/>
                  <a:tab pos="985838" algn="l"/>
                  <a:tab pos="1435100" algn="l"/>
                  <a:tab pos="1884363" algn="l"/>
                  <a:tab pos="2333625" algn="l"/>
                  <a:tab pos="2782888" algn="l"/>
                  <a:tab pos="3232150" algn="l"/>
                  <a:tab pos="3681413" algn="l"/>
                  <a:tab pos="4130675" algn="l"/>
                  <a:tab pos="4579938" algn="l"/>
                  <a:tab pos="5029200" algn="l"/>
                  <a:tab pos="5478463" algn="l"/>
                  <a:tab pos="5927725" algn="l"/>
                  <a:tab pos="6376988" algn="l"/>
                  <a:tab pos="6826250" algn="l"/>
                  <a:tab pos="7275513" algn="l"/>
                  <a:tab pos="7724775" algn="l"/>
                  <a:tab pos="8174038" algn="l"/>
                  <a:tab pos="8623300" algn="l"/>
                  <a:tab pos="9072563" algn="l"/>
                </a:tabLst>
                <a:defRPr/>
              </a:pPr>
              <a:r>
                <a:rPr lang="en-GB" altLang="en-US" sz="2000" dirty="0">
                  <a:solidFill>
                    <a:schemeClr val="tx1"/>
                  </a:solidFill>
                  <a:latin typeface="Twinkl SemiBold" pitchFamily="2" charset="0"/>
                </a:rPr>
                <a:t>seals</a:t>
              </a:r>
            </a:p>
          </p:txBody>
        </p:sp>
        <p:pic>
          <p:nvPicPr>
            <p:cNvPr id="12311" name="Picture 6">
              <a:extLst>
                <a:ext uri="{FF2B5EF4-FFF2-40B4-BE49-F238E27FC236}">
                  <a16:creationId xmlns:a16="http://schemas.microsoft.com/office/drawing/2014/main" id="{C1E98764-F43D-45DB-86FE-6CD8623DA877}"/>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1249363" y="3162300"/>
              <a:ext cx="1930399"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 name="Group 5">
            <a:extLst>
              <a:ext uri="{FF2B5EF4-FFF2-40B4-BE49-F238E27FC236}">
                <a16:creationId xmlns:a16="http://schemas.microsoft.com/office/drawing/2014/main" id="{254D50AD-52D7-436D-ACEF-3BE79BD38888}"/>
              </a:ext>
            </a:extLst>
          </p:cNvPr>
          <p:cNvGrpSpPr>
            <a:grpSpLocks/>
          </p:cNvGrpSpPr>
          <p:nvPr/>
        </p:nvGrpSpPr>
        <p:grpSpPr bwMode="auto">
          <a:xfrm>
            <a:off x="3359150" y="3011488"/>
            <a:ext cx="2425700" cy="1457325"/>
            <a:chOff x="3359150" y="3011488"/>
            <a:chExt cx="2425700" cy="1457325"/>
          </a:xfrm>
        </p:grpSpPr>
        <p:sp>
          <p:nvSpPr>
            <p:cNvPr id="39" name="Rectangle 38">
              <a:extLst>
                <a:ext uri="{FF2B5EF4-FFF2-40B4-BE49-F238E27FC236}">
                  <a16:creationId xmlns:a16="http://schemas.microsoft.com/office/drawing/2014/main" id="{40D8EC83-BDF7-4002-8A14-13604DCFCF7C}"/>
                </a:ext>
              </a:extLst>
            </p:cNvPr>
            <p:cNvSpPr/>
            <p:nvPr/>
          </p:nvSpPr>
          <p:spPr>
            <a:xfrm>
              <a:off x="3359150" y="3011488"/>
              <a:ext cx="2425700" cy="145732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72000" bIns="72000" anchor="b"/>
            <a:lstStyle/>
            <a:p>
              <a:pPr marL="431800" indent="-322263" eaLnBrk="1">
                <a:buSzPct val="45000"/>
                <a:tabLst>
                  <a:tab pos="431800" algn="l"/>
                  <a:tab pos="536575" algn="l"/>
                  <a:tab pos="985838" algn="l"/>
                  <a:tab pos="1435100" algn="l"/>
                  <a:tab pos="1884363" algn="l"/>
                  <a:tab pos="2333625" algn="l"/>
                  <a:tab pos="2782888" algn="l"/>
                  <a:tab pos="3232150" algn="l"/>
                  <a:tab pos="3681413" algn="l"/>
                  <a:tab pos="4130675" algn="l"/>
                  <a:tab pos="4579938" algn="l"/>
                  <a:tab pos="5029200" algn="l"/>
                  <a:tab pos="5478463" algn="l"/>
                  <a:tab pos="5927725" algn="l"/>
                  <a:tab pos="6376988" algn="l"/>
                  <a:tab pos="6826250" algn="l"/>
                  <a:tab pos="7275513" algn="l"/>
                  <a:tab pos="7724775" algn="l"/>
                  <a:tab pos="8174038" algn="l"/>
                  <a:tab pos="8623300" algn="l"/>
                  <a:tab pos="9072563" algn="l"/>
                </a:tabLst>
                <a:defRPr/>
              </a:pPr>
              <a:r>
                <a:rPr lang="en-GB" altLang="en-US" sz="2000" dirty="0">
                  <a:solidFill>
                    <a:schemeClr val="tx1"/>
                  </a:solidFill>
                  <a:latin typeface="Twinkl SemiBold" pitchFamily="2" charset="0"/>
                </a:rPr>
                <a:t>polar bears</a:t>
              </a:r>
            </a:p>
          </p:txBody>
        </p:sp>
        <p:pic>
          <p:nvPicPr>
            <p:cNvPr id="12309" name="Picture 19">
              <a:extLst>
                <a:ext uri="{FF2B5EF4-FFF2-40B4-BE49-F238E27FC236}">
                  <a16:creationId xmlns:a16="http://schemas.microsoft.com/office/drawing/2014/main" id="{920250D3-9189-4522-87C0-EACF8888BEE4}"/>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4246563" y="3125788"/>
              <a:ext cx="1533525" cy="90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Group 6">
            <a:extLst>
              <a:ext uri="{FF2B5EF4-FFF2-40B4-BE49-F238E27FC236}">
                <a16:creationId xmlns:a16="http://schemas.microsoft.com/office/drawing/2014/main" id="{49CD5DBA-673A-4664-B3DD-35FEB515C06C}"/>
              </a:ext>
            </a:extLst>
          </p:cNvPr>
          <p:cNvGrpSpPr>
            <a:grpSpLocks/>
          </p:cNvGrpSpPr>
          <p:nvPr/>
        </p:nvGrpSpPr>
        <p:grpSpPr bwMode="auto">
          <a:xfrm>
            <a:off x="5964238" y="3011488"/>
            <a:ext cx="2424112" cy="1457325"/>
            <a:chOff x="5964238" y="3011488"/>
            <a:chExt cx="2424112" cy="1457325"/>
          </a:xfrm>
        </p:grpSpPr>
        <p:sp>
          <p:nvSpPr>
            <p:cNvPr id="40" name="Rectangle 39">
              <a:extLst>
                <a:ext uri="{FF2B5EF4-FFF2-40B4-BE49-F238E27FC236}">
                  <a16:creationId xmlns:a16="http://schemas.microsoft.com/office/drawing/2014/main" id="{D33B34D6-2726-48B6-ACDC-FCD40686558A}"/>
                </a:ext>
              </a:extLst>
            </p:cNvPr>
            <p:cNvSpPr/>
            <p:nvPr/>
          </p:nvSpPr>
          <p:spPr>
            <a:xfrm>
              <a:off x="5964238" y="3011488"/>
              <a:ext cx="2424112" cy="145732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72000" bIns="72000" anchor="b"/>
            <a:lstStyle/>
            <a:p>
              <a:pPr marL="431800" indent="-322263" eaLnBrk="1">
                <a:buSzPct val="45000"/>
                <a:tabLst>
                  <a:tab pos="431800" algn="l"/>
                  <a:tab pos="536575" algn="l"/>
                  <a:tab pos="985838" algn="l"/>
                  <a:tab pos="1435100" algn="l"/>
                  <a:tab pos="1884363" algn="l"/>
                  <a:tab pos="2333625" algn="l"/>
                  <a:tab pos="2782888" algn="l"/>
                  <a:tab pos="3232150" algn="l"/>
                  <a:tab pos="3681413" algn="l"/>
                  <a:tab pos="4130675" algn="l"/>
                  <a:tab pos="4579938" algn="l"/>
                  <a:tab pos="5029200" algn="l"/>
                  <a:tab pos="5478463" algn="l"/>
                  <a:tab pos="5927725" algn="l"/>
                  <a:tab pos="6376988" algn="l"/>
                  <a:tab pos="6826250" algn="l"/>
                  <a:tab pos="7275513" algn="l"/>
                  <a:tab pos="7724775" algn="l"/>
                  <a:tab pos="8174038" algn="l"/>
                  <a:tab pos="8623300" algn="l"/>
                  <a:tab pos="9072563" algn="l"/>
                </a:tabLst>
                <a:defRPr/>
              </a:pPr>
              <a:r>
                <a:rPr lang="en-GB" altLang="en-US" sz="2000" dirty="0">
                  <a:solidFill>
                    <a:schemeClr val="tx1"/>
                  </a:solidFill>
                  <a:latin typeface="Twinkl SemiBold" pitchFamily="2" charset="0"/>
                </a:rPr>
                <a:t>huskies</a:t>
              </a:r>
            </a:p>
          </p:txBody>
        </p:sp>
        <p:pic>
          <p:nvPicPr>
            <p:cNvPr id="12307" name="Picture 20">
              <a:extLst>
                <a:ext uri="{FF2B5EF4-FFF2-40B4-BE49-F238E27FC236}">
                  <a16:creationId xmlns:a16="http://schemas.microsoft.com/office/drawing/2014/main" id="{7D5716AF-A4E1-43E7-91F0-5730DA97C5FB}"/>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6884988" y="3125788"/>
              <a:ext cx="1503362" cy="134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 name="Group 7">
            <a:extLst>
              <a:ext uri="{FF2B5EF4-FFF2-40B4-BE49-F238E27FC236}">
                <a16:creationId xmlns:a16="http://schemas.microsoft.com/office/drawing/2014/main" id="{3D84966E-F9E6-4F40-8A13-38FB359D8458}"/>
              </a:ext>
            </a:extLst>
          </p:cNvPr>
          <p:cNvGrpSpPr>
            <a:grpSpLocks/>
          </p:cNvGrpSpPr>
          <p:nvPr/>
        </p:nvGrpSpPr>
        <p:grpSpPr bwMode="auto">
          <a:xfrm>
            <a:off x="755650" y="4619625"/>
            <a:ext cx="2424113" cy="1473200"/>
            <a:chOff x="755650" y="4619625"/>
            <a:chExt cx="2424113" cy="1473200"/>
          </a:xfrm>
        </p:grpSpPr>
        <p:sp>
          <p:nvSpPr>
            <p:cNvPr id="41" name="Rectangle 40">
              <a:extLst>
                <a:ext uri="{FF2B5EF4-FFF2-40B4-BE49-F238E27FC236}">
                  <a16:creationId xmlns:a16="http://schemas.microsoft.com/office/drawing/2014/main" id="{0406D0EC-A09D-42A8-8EB7-74DB789409D4}"/>
                </a:ext>
              </a:extLst>
            </p:cNvPr>
            <p:cNvSpPr/>
            <p:nvPr/>
          </p:nvSpPr>
          <p:spPr>
            <a:xfrm>
              <a:off x="755650" y="4619625"/>
              <a:ext cx="2424113" cy="145732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72000" bIns="72000" anchor="b"/>
            <a:lstStyle/>
            <a:p>
              <a:pPr marL="431800" indent="-322263" eaLnBrk="1">
                <a:buSzPct val="45000"/>
                <a:tabLst>
                  <a:tab pos="431800" algn="l"/>
                  <a:tab pos="536575" algn="l"/>
                  <a:tab pos="985838" algn="l"/>
                  <a:tab pos="1435100" algn="l"/>
                  <a:tab pos="1884363" algn="l"/>
                  <a:tab pos="2333625" algn="l"/>
                  <a:tab pos="2782888" algn="l"/>
                  <a:tab pos="3232150" algn="l"/>
                  <a:tab pos="3681413" algn="l"/>
                  <a:tab pos="4130675" algn="l"/>
                  <a:tab pos="4579938" algn="l"/>
                  <a:tab pos="5029200" algn="l"/>
                  <a:tab pos="5478463" algn="l"/>
                  <a:tab pos="5927725" algn="l"/>
                  <a:tab pos="6376988" algn="l"/>
                  <a:tab pos="6826250" algn="l"/>
                  <a:tab pos="7275513" algn="l"/>
                  <a:tab pos="7724775" algn="l"/>
                  <a:tab pos="8174038" algn="l"/>
                  <a:tab pos="8623300" algn="l"/>
                  <a:tab pos="9072563" algn="l"/>
                </a:tabLst>
                <a:defRPr/>
              </a:pPr>
              <a:r>
                <a:rPr lang="en-GB" altLang="en-US" sz="2000" dirty="0">
                  <a:solidFill>
                    <a:schemeClr val="tx1"/>
                  </a:solidFill>
                  <a:latin typeface="Twinkl SemiBold" pitchFamily="2" charset="0"/>
                </a:rPr>
                <a:t>reindeer</a:t>
              </a:r>
            </a:p>
          </p:txBody>
        </p:sp>
        <p:pic>
          <p:nvPicPr>
            <p:cNvPr id="12305" name="Picture 21">
              <a:extLst>
                <a:ext uri="{FF2B5EF4-FFF2-40B4-BE49-F238E27FC236}">
                  <a16:creationId xmlns:a16="http://schemas.microsoft.com/office/drawing/2014/main" id="{170FF995-7926-408E-81F3-B77AA7656C5E}"/>
                </a:ext>
              </a:extLst>
            </p:cNvPr>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bwMode="auto">
            <a:xfrm>
              <a:off x="1604963" y="4732338"/>
              <a:ext cx="1574800"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roup 8">
            <a:extLst>
              <a:ext uri="{FF2B5EF4-FFF2-40B4-BE49-F238E27FC236}">
                <a16:creationId xmlns:a16="http://schemas.microsoft.com/office/drawing/2014/main" id="{B574F07B-7EEC-4F2A-9B83-3ABEE03E1E21}"/>
              </a:ext>
            </a:extLst>
          </p:cNvPr>
          <p:cNvGrpSpPr>
            <a:grpSpLocks/>
          </p:cNvGrpSpPr>
          <p:nvPr/>
        </p:nvGrpSpPr>
        <p:grpSpPr bwMode="auto">
          <a:xfrm>
            <a:off x="3359150" y="4635500"/>
            <a:ext cx="2425700" cy="1457325"/>
            <a:chOff x="3359150" y="4635500"/>
            <a:chExt cx="2425700" cy="1457325"/>
          </a:xfrm>
        </p:grpSpPr>
        <p:sp>
          <p:nvSpPr>
            <p:cNvPr id="42" name="Rectangle 41">
              <a:extLst>
                <a:ext uri="{FF2B5EF4-FFF2-40B4-BE49-F238E27FC236}">
                  <a16:creationId xmlns:a16="http://schemas.microsoft.com/office/drawing/2014/main" id="{1763481D-AE26-43ED-A035-AEE6D9BA8DC3}"/>
                </a:ext>
              </a:extLst>
            </p:cNvPr>
            <p:cNvSpPr/>
            <p:nvPr/>
          </p:nvSpPr>
          <p:spPr>
            <a:xfrm>
              <a:off x="3359150" y="4635500"/>
              <a:ext cx="2425700" cy="145732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72000" bIns="72000" anchor="b"/>
            <a:lstStyle/>
            <a:p>
              <a:pPr marL="431800" indent="-322263" eaLnBrk="1">
                <a:buSzPct val="45000"/>
                <a:tabLst>
                  <a:tab pos="431800" algn="l"/>
                  <a:tab pos="536575" algn="l"/>
                  <a:tab pos="985838" algn="l"/>
                  <a:tab pos="1435100" algn="l"/>
                  <a:tab pos="1884363" algn="l"/>
                  <a:tab pos="2333625" algn="l"/>
                  <a:tab pos="2782888" algn="l"/>
                  <a:tab pos="3232150" algn="l"/>
                  <a:tab pos="3681413" algn="l"/>
                  <a:tab pos="4130675" algn="l"/>
                  <a:tab pos="4579938" algn="l"/>
                  <a:tab pos="5029200" algn="l"/>
                  <a:tab pos="5478463" algn="l"/>
                  <a:tab pos="5927725" algn="l"/>
                  <a:tab pos="6376988" algn="l"/>
                  <a:tab pos="6826250" algn="l"/>
                  <a:tab pos="7275513" algn="l"/>
                  <a:tab pos="7724775" algn="l"/>
                  <a:tab pos="8174038" algn="l"/>
                  <a:tab pos="8623300" algn="l"/>
                  <a:tab pos="9072563" algn="l"/>
                </a:tabLst>
                <a:defRPr/>
              </a:pPr>
              <a:r>
                <a:rPr lang="en-GB" altLang="en-US" sz="2000" dirty="0">
                  <a:solidFill>
                    <a:schemeClr val="tx1"/>
                  </a:solidFill>
                  <a:latin typeface="Twinkl SemiBold" pitchFamily="2" charset="0"/>
                </a:rPr>
                <a:t>sea lions</a:t>
              </a:r>
            </a:p>
          </p:txBody>
        </p:sp>
        <p:pic>
          <p:nvPicPr>
            <p:cNvPr id="12303" name="Picture 22">
              <a:extLst>
                <a:ext uri="{FF2B5EF4-FFF2-40B4-BE49-F238E27FC236}">
                  <a16:creationId xmlns:a16="http://schemas.microsoft.com/office/drawing/2014/main" id="{60CB35C2-09BE-40FB-882C-6F8DBA6D4C9B}"/>
                </a:ext>
              </a:extLst>
            </p:cNvPr>
            <p:cNvPicPr>
              <a:picLocks noChangeAspect="1"/>
            </p:cNvPicPr>
            <p:nvPr/>
          </p:nvPicPr>
          <p:blipFill>
            <a:blip r:embed="rId9" cstate="email">
              <a:extLst>
                <a:ext uri="{28A0092B-C50C-407E-A947-70E740481C1C}">
                  <a14:useLocalDpi xmlns:a14="http://schemas.microsoft.com/office/drawing/2010/main"/>
                </a:ext>
              </a:extLst>
            </a:blip>
            <a:srcRect t="-1421"/>
            <a:stretch>
              <a:fillRect/>
            </a:stretch>
          </p:blipFill>
          <p:spPr bwMode="auto">
            <a:xfrm>
              <a:off x="4352925" y="4732338"/>
              <a:ext cx="1427163"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 name="Group 9">
            <a:extLst>
              <a:ext uri="{FF2B5EF4-FFF2-40B4-BE49-F238E27FC236}">
                <a16:creationId xmlns:a16="http://schemas.microsoft.com/office/drawing/2014/main" id="{A7980B69-7E47-44E6-9F6C-A1503C7DA382}"/>
              </a:ext>
            </a:extLst>
          </p:cNvPr>
          <p:cNvGrpSpPr>
            <a:grpSpLocks/>
          </p:cNvGrpSpPr>
          <p:nvPr/>
        </p:nvGrpSpPr>
        <p:grpSpPr bwMode="auto">
          <a:xfrm>
            <a:off x="5964238" y="4635500"/>
            <a:ext cx="2424112" cy="1457325"/>
            <a:chOff x="5964238" y="4635500"/>
            <a:chExt cx="2424112" cy="1457325"/>
          </a:xfrm>
        </p:grpSpPr>
        <p:sp>
          <p:nvSpPr>
            <p:cNvPr id="43" name="Rectangle 42">
              <a:extLst>
                <a:ext uri="{FF2B5EF4-FFF2-40B4-BE49-F238E27FC236}">
                  <a16:creationId xmlns:a16="http://schemas.microsoft.com/office/drawing/2014/main" id="{032F0A70-834D-449D-9F6B-F0331D5F0377}"/>
                </a:ext>
              </a:extLst>
            </p:cNvPr>
            <p:cNvSpPr/>
            <p:nvPr/>
          </p:nvSpPr>
          <p:spPr>
            <a:xfrm>
              <a:off x="5964238" y="4635500"/>
              <a:ext cx="2424112" cy="145732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72000" bIns="72000" anchor="b"/>
            <a:lstStyle/>
            <a:p>
              <a:pPr marL="431800" indent="-322263" eaLnBrk="1">
                <a:buSzPct val="45000"/>
                <a:tabLst>
                  <a:tab pos="431800" algn="l"/>
                  <a:tab pos="536575" algn="l"/>
                  <a:tab pos="985838" algn="l"/>
                  <a:tab pos="1435100" algn="l"/>
                  <a:tab pos="1884363" algn="l"/>
                  <a:tab pos="2333625" algn="l"/>
                  <a:tab pos="2782888" algn="l"/>
                  <a:tab pos="3232150" algn="l"/>
                  <a:tab pos="3681413" algn="l"/>
                  <a:tab pos="4130675" algn="l"/>
                  <a:tab pos="4579938" algn="l"/>
                  <a:tab pos="5029200" algn="l"/>
                  <a:tab pos="5478463" algn="l"/>
                  <a:tab pos="5927725" algn="l"/>
                  <a:tab pos="6376988" algn="l"/>
                  <a:tab pos="6826250" algn="l"/>
                  <a:tab pos="7275513" algn="l"/>
                  <a:tab pos="7724775" algn="l"/>
                  <a:tab pos="8174038" algn="l"/>
                  <a:tab pos="8623300" algn="l"/>
                  <a:tab pos="9072563" algn="l"/>
                </a:tabLst>
                <a:defRPr/>
              </a:pPr>
              <a:r>
                <a:rPr lang="en-GB" altLang="en-US" sz="2000" dirty="0">
                  <a:solidFill>
                    <a:schemeClr val="tx1"/>
                  </a:solidFill>
                  <a:latin typeface="Twinkl SemiBold" pitchFamily="2" charset="0"/>
                </a:rPr>
                <a:t>Arctic hares</a:t>
              </a:r>
            </a:p>
          </p:txBody>
        </p:sp>
        <p:pic>
          <p:nvPicPr>
            <p:cNvPr id="12301" name="Picture 23">
              <a:extLst>
                <a:ext uri="{FF2B5EF4-FFF2-40B4-BE49-F238E27FC236}">
                  <a16:creationId xmlns:a16="http://schemas.microsoft.com/office/drawing/2014/main" id="{A8998433-5B09-47E8-8D97-A934956E429D}"/>
                </a:ext>
              </a:extLst>
            </p:cNvPr>
            <p:cNvPicPr>
              <a:picLocks noChangeAspect="1"/>
            </p:cNvPicPr>
            <p:nvPr/>
          </p:nvPicPr>
          <p:blipFill>
            <a:blip r:embed="rId10" cstate="email">
              <a:extLst>
                <a:ext uri="{28A0092B-C50C-407E-A947-70E740481C1C}">
                  <a14:useLocalDpi xmlns:a14="http://schemas.microsoft.com/office/drawing/2010/main"/>
                </a:ext>
              </a:extLst>
            </a:blip>
            <a:srcRect/>
            <a:stretch>
              <a:fillRect/>
            </a:stretch>
          </p:blipFill>
          <p:spPr bwMode="auto">
            <a:xfrm>
              <a:off x="7572375" y="4732338"/>
              <a:ext cx="815975"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9392171-5A30-46DA-BD6A-F3E2896CE86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55650" y="2528888"/>
            <a:ext cx="7632700" cy="3563937"/>
          </a:xfrm>
          <a:prstGeom prst="rect">
            <a:avLst/>
          </a:prstGeom>
          <a:solidFill>
            <a:schemeClr val="accent5">
              <a:lumMod val="20000"/>
              <a:lumOff val="80000"/>
            </a:schemeClr>
          </a:solidFill>
        </p:spPr>
      </p:pic>
      <p:sp>
        <p:nvSpPr>
          <p:cNvPr id="13315" name="Title 20">
            <a:extLst>
              <a:ext uri="{FF2B5EF4-FFF2-40B4-BE49-F238E27FC236}">
                <a16:creationId xmlns:a16="http://schemas.microsoft.com/office/drawing/2014/main" id="{C89D0972-0C52-407C-9501-AD6CB684D62E}"/>
              </a:ext>
            </a:extLst>
          </p:cNvPr>
          <p:cNvSpPr>
            <a:spLocks noGrp="1"/>
          </p:cNvSpPr>
          <p:nvPr>
            <p:ph type="title"/>
          </p:nvPr>
        </p:nvSpPr>
        <p:spPr>
          <a:xfrm>
            <a:off x="457200" y="479425"/>
            <a:ext cx="8220075" cy="993775"/>
          </a:xfrm>
        </p:spPr>
        <p:txBody>
          <a:bodyPr/>
          <a:lstStyle/>
          <a:p>
            <a:pPr eaLnBrk="1" hangingPunct="1"/>
            <a:r>
              <a:rPr lang="en-GB" altLang="en-US" sz="2800">
                <a:latin typeface="Twinkl" panose="020B0604020202020204" pitchFamily="2" charset="0"/>
              </a:rPr>
              <a:t>What Is Climate?</a:t>
            </a:r>
            <a:endParaRPr lang="en-GB" altLang="en-US" sz="2800"/>
          </a:p>
        </p:txBody>
      </p:sp>
      <p:sp>
        <p:nvSpPr>
          <p:cNvPr id="13316" name="Rectangle 4">
            <a:extLst>
              <a:ext uri="{FF2B5EF4-FFF2-40B4-BE49-F238E27FC236}">
                <a16:creationId xmlns:a16="http://schemas.microsoft.com/office/drawing/2014/main" id="{96F1AD39-1BF0-4CBA-B6D6-6AA7F73FBAE7}"/>
              </a:ext>
            </a:extLst>
          </p:cNvPr>
          <p:cNvSpPr>
            <a:spLocks noChangeArrowheads="1"/>
          </p:cNvSpPr>
          <p:nvPr/>
        </p:nvSpPr>
        <p:spPr bwMode="auto">
          <a:xfrm>
            <a:off x="755650" y="1246188"/>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106363">
              <a:lnSpc>
                <a:spcPct val="90000"/>
              </a:lnSpc>
              <a:spcBef>
                <a:spcPts val="10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9pPr>
          </a:lstStyle>
          <a:p>
            <a:pPr algn="ctr" eaLnBrk="1">
              <a:lnSpc>
                <a:spcPct val="100000"/>
              </a:lnSpc>
              <a:spcBef>
                <a:spcPct val="0"/>
              </a:spcBef>
              <a:buSzPct val="45000"/>
              <a:buFontTx/>
              <a:buNone/>
            </a:pPr>
            <a:r>
              <a:rPr lang="en-GB" altLang="en-US">
                <a:solidFill>
                  <a:schemeClr val="tx1"/>
                </a:solidFill>
              </a:rPr>
              <a:t>What do you think the word climate means?</a:t>
            </a:r>
          </a:p>
        </p:txBody>
      </p:sp>
      <p:sp>
        <p:nvSpPr>
          <p:cNvPr id="13317" name="Rectangle 4">
            <a:extLst>
              <a:ext uri="{FF2B5EF4-FFF2-40B4-BE49-F238E27FC236}">
                <a16:creationId xmlns:a16="http://schemas.microsoft.com/office/drawing/2014/main" id="{607E909F-CD71-4770-945D-80A9752BA1E7}"/>
              </a:ext>
            </a:extLst>
          </p:cNvPr>
          <p:cNvSpPr>
            <a:spLocks noChangeArrowheads="1"/>
          </p:cNvSpPr>
          <p:nvPr/>
        </p:nvSpPr>
        <p:spPr bwMode="auto">
          <a:xfrm>
            <a:off x="755650" y="1716088"/>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106363">
              <a:lnSpc>
                <a:spcPct val="90000"/>
              </a:lnSpc>
              <a:spcBef>
                <a:spcPts val="10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9pPr>
          </a:lstStyle>
          <a:p>
            <a:pPr algn="ctr" eaLnBrk="1">
              <a:lnSpc>
                <a:spcPct val="100000"/>
              </a:lnSpc>
              <a:spcBef>
                <a:spcPct val="0"/>
              </a:spcBef>
              <a:buSzPct val="45000"/>
              <a:buFontTx/>
              <a:buNone/>
            </a:pPr>
            <a:r>
              <a:rPr lang="en-GB" altLang="en-US"/>
              <a:t>'Climate' is the type of weather a place has; the temperature,</a:t>
            </a:r>
            <a:br>
              <a:rPr lang="en-GB" altLang="en-US"/>
            </a:br>
            <a:r>
              <a:rPr lang="en-GB" altLang="en-US"/>
              <a:t>the amount of rainfall and the amount of sunlight.</a:t>
            </a:r>
            <a:endParaRPr lang="en-GB" altLang="en-US">
              <a:solidFill>
                <a:schemeClr val="tx1"/>
              </a:solidFill>
            </a:endParaRPr>
          </a:p>
        </p:txBody>
      </p:sp>
      <p:sp>
        <p:nvSpPr>
          <p:cNvPr id="10" name="Rectangle 4">
            <a:extLst>
              <a:ext uri="{FF2B5EF4-FFF2-40B4-BE49-F238E27FC236}">
                <a16:creationId xmlns:a16="http://schemas.microsoft.com/office/drawing/2014/main" id="{974D22CB-0BD5-4C02-A70B-EAE8A7737433}"/>
              </a:ext>
            </a:extLst>
          </p:cNvPr>
          <p:cNvSpPr>
            <a:spLocks noChangeArrowheads="1"/>
          </p:cNvSpPr>
          <p:nvPr/>
        </p:nvSpPr>
        <p:spPr bwMode="auto">
          <a:xfrm>
            <a:off x="755650" y="5043488"/>
            <a:ext cx="7632700" cy="1049337"/>
          </a:xfrm>
          <a:prstGeom prst="rect">
            <a:avLst/>
          </a:prstGeom>
          <a:solidFill>
            <a:schemeClr val="accent5">
              <a:lumMod val="40000"/>
              <a:lumOff val="60000"/>
            </a:schemeClr>
          </a:solidFill>
          <a:ln>
            <a:noFill/>
          </a:ln>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marL="106363" algn="ctr" eaLnBrk="1">
              <a:buSzPct val="45000"/>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pPr>
            <a:r>
              <a:rPr lang="en-GB" altLang="en-US" dirty="0"/>
              <a:t>The polar regions have very cold weather all year round and there is lots and lots of ice! They have long periods of time where they are in complete sunlight or complete darkness.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7"/>
                                        </p:tgtEl>
                                        <p:attrNameLst>
                                          <p:attrName>style.visibility</p:attrName>
                                        </p:attrNameLst>
                                      </p:cBhvr>
                                      <p:to>
                                        <p:strVal val="visible"/>
                                      </p:to>
                                    </p:set>
                                    <p:animEffect transition="in" filter="fade">
                                      <p:cBhvr>
                                        <p:cTn id="7" dur="500"/>
                                        <p:tgtEl>
                                          <p:spTgt spid="1331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11867F9B-90EE-4539-B54A-E19D66B82E97}"/>
              </a:ext>
            </a:extLst>
          </p:cNvPr>
          <p:cNvSpPr>
            <a:spLocks noGrp="1"/>
          </p:cNvSpPr>
          <p:nvPr>
            <p:ph type="title"/>
          </p:nvPr>
        </p:nvSpPr>
        <p:spPr>
          <a:xfrm>
            <a:off x="457200" y="479425"/>
            <a:ext cx="8220075" cy="993775"/>
          </a:xfrm>
        </p:spPr>
        <p:txBody>
          <a:bodyPr/>
          <a:lstStyle/>
          <a:p>
            <a:pPr eaLnBrk="1" hangingPunct="1"/>
            <a:r>
              <a:rPr lang="en-GB" altLang="en-US" sz="2800">
                <a:latin typeface="Twinkl" panose="020B0604020202020204" pitchFamily="2" charset="0"/>
              </a:rPr>
              <a:t>What Is Climate Change?</a:t>
            </a:r>
            <a:endParaRPr lang="en-GB" altLang="en-US" sz="2800"/>
          </a:p>
        </p:txBody>
      </p:sp>
      <p:sp>
        <p:nvSpPr>
          <p:cNvPr id="14339" name="Rectangle 4">
            <a:extLst>
              <a:ext uri="{FF2B5EF4-FFF2-40B4-BE49-F238E27FC236}">
                <a16:creationId xmlns:a16="http://schemas.microsoft.com/office/drawing/2014/main" id="{0EA86E45-2273-49E4-9398-68EE6DD46D11}"/>
              </a:ext>
            </a:extLst>
          </p:cNvPr>
          <p:cNvSpPr>
            <a:spLocks noChangeArrowheads="1"/>
          </p:cNvSpPr>
          <p:nvPr/>
        </p:nvSpPr>
        <p:spPr bwMode="auto">
          <a:xfrm>
            <a:off x="755650" y="1309688"/>
            <a:ext cx="7632700"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106363">
              <a:lnSpc>
                <a:spcPct val="90000"/>
              </a:lnSpc>
              <a:spcBef>
                <a:spcPts val="10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9pPr>
          </a:lstStyle>
          <a:p>
            <a:pPr algn="ctr" eaLnBrk="1">
              <a:lnSpc>
                <a:spcPct val="100000"/>
              </a:lnSpc>
              <a:spcBef>
                <a:spcPct val="0"/>
              </a:spcBef>
              <a:buSzPct val="45000"/>
              <a:buFontTx/>
              <a:buNone/>
            </a:pPr>
            <a:r>
              <a:rPr lang="en-GB" altLang="en-US">
                <a:solidFill>
                  <a:schemeClr val="tx1"/>
                </a:solidFill>
              </a:rPr>
              <a:t>Planet Earth is surrounded by a layer we call the atmosphere, which contains a layer of gas. This gas enables the Sun's rays to get through and heat up the earth.</a:t>
            </a:r>
          </a:p>
        </p:txBody>
      </p:sp>
      <p:grpSp>
        <p:nvGrpSpPr>
          <p:cNvPr id="3" name="Group 2">
            <a:extLst>
              <a:ext uri="{FF2B5EF4-FFF2-40B4-BE49-F238E27FC236}">
                <a16:creationId xmlns:a16="http://schemas.microsoft.com/office/drawing/2014/main" id="{E444A451-BFF7-481B-B252-24906FE3EBD0}"/>
              </a:ext>
            </a:extLst>
          </p:cNvPr>
          <p:cNvGrpSpPr>
            <a:grpSpLocks/>
          </p:cNvGrpSpPr>
          <p:nvPr/>
        </p:nvGrpSpPr>
        <p:grpSpPr bwMode="auto">
          <a:xfrm>
            <a:off x="755650" y="3429000"/>
            <a:ext cx="7632700" cy="2663825"/>
            <a:chOff x="755651" y="3429000"/>
            <a:chExt cx="7632699" cy="2663825"/>
          </a:xfrm>
        </p:grpSpPr>
        <p:sp>
          <p:nvSpPr>
            <p:cNvPr id="9" name="Rectangle 4">
              <a:extLst>
                <a:ext uri="{FF2B5EF4-FFF2-40B4-BE49-F238E27FC236}">
                  <a16:creationId xmlns:a16="http://schemas.microsoft.com/office/drawing/2014/main" id="{74A8AE37-99BD-484B-9579-199DDB4DBB56}"/>
                </a:ext>
              </a:extLst>
            </p:cNvPr>
            <p:cNvSpPr>
              <a:spLocks noChangeArrowheads="1"/>
            </p:cNvSpPr>
            <p:nvPr/>
          </p:nvSpPr>
          <p:spPr bwMode="auto">
            <a:xfrm>
              <a:off x="755651" y="3429000"/>
              <a:ext cx="3260725" cy="2663825"/>
            </a:xfrm>
            <a:prstGeom prst="rect">
              <a:avLst/>
            </a:prstGeom>
            <a:solidFill>
              <a:schemeClr val="accent5">
                <a:lumMod val="40000"/>
                <a:lumOff val="60000"/>
              </a:schemeClr>
            </a:solidFill>
            <a:ln>
              <a:noFill/>
            </a:ln>
          </p:spPr>
          <p:txBody>
            <a:bodyPr lIns="108000" tIns="108000" rIns="108000" bIns="108000" anchor="ctr">
              <a:norm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marL="106363" algn="ctr" eaLnBrk="1">
                <a:buSzPct val="45000"/>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pPr>
              <a:r>
                <a:rPr lang="en-GB" altLang="en-US" dirty="0"/>
                <a:t>It acts like a protective blanket! But unfortunately, our protective blanket is being damaged causing something called</a:t>
              </a:r>
              <a:br>
                <a:rPr lang="en-GB" altLang="en-US" dirty="0"/>
              </a:br>
              <a:r>
                <a:rPr lang="en-GB" altLang="en-US" dirty="0"/>
                <a:t>climate change.</a:t>
              </a:r>
            </a:p>
          </p:txBody>
        </p:sp>
        <p:pic>
          <p:nvPicPr>
            <p:cNvPr id="14343" name="Picture 1">
              <a:extLst>
                <a:ext uri="{FF2B5EF4-FFF2-40B4-BE49-F238E27FC236}">
                  <a16:creationId xmlns:a16="http://schemas.microsoft.com/office/drawing/2014/main" id="{4B943134-7326-450A-A424-A8C7B35A8B67}"/>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4016523" y="3429000"/>
              <a:ext cx="4371827"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 name="Rectangle 4">
            <a:extLst>
              <a:ext uri="{FF2B5EF4-FFF2-40B4-BE49-F238E27FC236}">
                <a16:creationId xmlns:a16="http://schemas.microsoft.com/office/drawing/2014/main" id="{B1B9AFD2-6DF3-4C8F-B1A5-DAC20F3D0D23}"/>
              </a:ext>
            </a:extLst>
          </p:cNvPr>
          <p:cNvSpPr>
            <a:spLocks noChangeArrowheads="1"/>
          </p:cNvSpPr>
          <p:nvPr/>
        </p:nvSpPr>
        <p:spPr bwMode="auto">
          <a:xfrm>
            <a:off x="755650" y="2228850"/>
            <a:ext cx="7632700" cy="104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marL="106363">
              <a:lnSpc>
                <a:spcPct val="90000"/>
              </a:lnSpc>
              <a:spcBef>
                <a:spcPts val="10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sz="1400">
                <a:solidFill>
                  <a:srgbClr val="1C1C1C"/>
                </a:solidFill>
                <a:latin typeface="Twinkl" panose="020B0604020202020204" pitchFamily="2" charset="0"/>
                <a:cs typeface="Sassoon Infant Rg" panose="02000503030000020003" pitchFamily="50" charset="0"/>
              </a:defRPr>
            </a:lvl9pPr>
          </a:lstStyle>
          <a:p>
            <a:pPr algn="ctr" eaLnBrk="1">
              <a:lnSpc>
                <a:spcPct val="100000"/>
              </a:lnSpc>
              <a:spcBef>
                <a:spcPct val="0"/>
              </a:spcBef>
              <a:buSzPct val="45000"/>
              <a:buFontTx/>
              <a:buNone/>
            </a:pPr>
            <a:r>
              <a:rPr lang="en-GB" altLang="en-US">
                <a:solidFill>
                  <a:schemeClr val="tx1"/>
                </a:solidFill>
              </a:rPr>
              <a:t>This gas is incredibly important, as it also allows some of the heat from the Sun, to go back into space, so that Earth does not get too hot, and we are not damaged by the strong rays from the Sun.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FA4C20F6-5EA9-4764-97B9-CDC8210C6235}"/>
              </a:ext>
            </a:extLst>
          </p:cNvPr>
          <p:cNvSpPr>
            <a:spLocks noGrp="1"/>
          </p:cNvSpPr>
          <p:nvPr>
            <p:ph type="title"/>
          </p:nvPr>
        </p:nvSpPr>
        <p:spPr>
          <a:xfrm>
            <a:off x="457200" y="479425"/>
            <a:ext cx="8220075" cy="993775"/>
          </a:xfrm>
        </p:spPr>
        <p:txBody>
          <a:bodyPr/>
          <a:lstStyle/>
          <a:p>
            <a:pPr eaLnBrk="1" hangingPunct="1"/>
            <a:r>
              <a:rPr lang="en-GB" altLang="en-US" sz="2800">
                <a:latin typeface="Twinkl" panose="020B0604020202020204" pitchFamily="2" charset="0"/>
              </a:rPr>
              <a:t>What Are Greenhouse Gases?</a:t>
            </a:r>
            <a:endParaRPr lang="en-GB" altLang="en-US" sz="2800"/>
          </a:p>
        </p:txBody>
      </p:sp>
      <p:sp>
        <p:nvSpPr>
          <p:cNvPr id="15364" name="Rectangle 4">
            <a:extLst>
              <a:ext uri="{FF2B5EF4-FFF2-40B4-BE49-F238E27FC236}">
                <a16:creationId xmlns:a16="http://schemas.microsoft.com/office/drawing/2014/main" id="{572F7B3E-34B8-418B-8B5C-8870B859CD94}"/>
              </a:ext>
            </a:extLst>
          </p:cNvPr>
          <p:cNvSpPr>
            <a:spLocks noChangeArrowheads="1"/>
          </p:cNvSpPr>
          <p:nvPr/>
        </p:nvSpPr>
        <p:spPr bwMode="auto">
          <a:xfrm>
            <a:off x="755650" y="1473200"/>
            <a:ext cx="7632700" cy="208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indent="-339725">
              <a:lnSpc>
                <a:spcPct val="90000"/>
              </a:lnSpc>
              <a:spcBef>
                <a:spcPts val="10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Greenhouse gases are substances such as methane, carbon dioxide</a:t>
            </a:r>
            <a:br>
              <a:rPr lang="en-GB" altLang="en-US">
                <a:solidFill>
                  <a:schemeClr val="tx1"/>
                </a:solidFill>
              </a:rPr>
            </a:br>
            <a:r>
              <a:rPr lang="en-GB" altLang="en-US">
                <a:solidFill>
                  <a:schemeClr val="tx1"/>
                </a:solidFill>
              </a:rPr>
              <a:t>and water vapour.</a:t>
            </a:r>
          </a:p>
          <a:p>
            <a:pPr algn="ctr">
              <a:lnSpc>
                <a:spcPct val="100000"/>
              </a:lnSpc>
              <a:spcBef>
                <a:spcPct val="0"/>
              </a:spcBef>
              <a:buFontTx/>
              <a:buNone/>
            </a:pPr>
            <a:endParaRPr lang="en-GB" altLang="en-US">
              <a:solidFill>
                <a:schemeClr val="tx1"/>
              </a:solidFill>
            </a:endParaRPr>
          </a:p>
          <a:p>
            <a:pPr algn="ctr">
              <a:lnSpc>
                <a:spcPct val="100000"/>
              </a:lnSpc>
              <a:spcBef>
                <a:spcPct val="0"/>
              </a:spcBef>
              <a:buFontTx/>
              <a:buNone/>
            </a:pPr>
            <a:r>
              <a:rPr lang="en-GB" altLang="en-US">
                <a:solidFill>
                  <a:schemeClr val="tx1"/>
                </a:solidFill>
              </a:rPr>
              <a:t>These gases stop heat from getting back from the Earth's</a:t>
            </a:r>
            <a:br>
              <a:rPr lang="en-GB" altLang="en-US">
                <a:solidFill>
                  <a:schemeClr val="tx1"/>
                </a:solidFill>
              </a:rPr>
            </a:br>
            <a:r>
              <a:rPr lang="en-GB" altLang="en-US">
                <a:solidFill>
                  <a:schemeClr val="tx1"/>
                </a:solidFill>
              </a:rPr>
              <a:t>atmosphere into space.</a:t>
            </a:r>
          </a:p>
          <a:p>
            <a:pPr algn="ctr">
              <a:lnSpc>
                <a:spcPct val="100000"/>
              </a:lnSpc>
              <a:spcBef>
                <a:spcPct val="0"/>
              </a:spcBef>
              <a:buFontTx/>
              <a:buNone/>
            </a:pPr>
            <a:r>
              <a:rPr lang="en-GB" altLang="en-US">
                <a:solidFill>
                  <a:schemeClr val="tx1"/>
                </a:solidFill>
              </a:rPr>
              <a:t>  </a:t>
            </a:r>
          </a:p>
          <a:p>
            <a:pPr algn="ctr">
              <a:lnSpc>
                <a:spcPct val="100000"/>
              </a:lnSpc>
              <a:spcBef>
                <a:spcPct val="0"/>
              </a:spcBef>
              <a:buFontTx/>
              <a:buNone/>
            </a:pPr>
            <a:r>
              <a:rPr lang="en-GB" altLang="en-US">
                <a:solidFill>
                  <a:schemeClr val="tx1"/>
                </a:solidFill>
              </a:rPr>
              <a:t>This means the Earth is slowly getting warmer.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364">
                                            <p:txEl>
                                              <p:pRg st="0" end="0"/>
                                            </p:txEl>
                                          </p:spTgt>
                                        </p:tgtEl>
                                        <p:attrNameLst>
                                          <p:attrName>style.visibility</p:attrName>
                                        </p:attrNameLst>
                                      </p:cBhvr>
                                      <p:to>
                                        <p:strVal val="visible"/>
                                      </p:to>
                                    </p:set>
                                    <p:animEffect transition="in" filter="fade">
                                      <p:cBhvr>
                                        <p:cTn id="7" dur="500"/>
                                        <p:tgtEl>
                                          <p:spTgt spid="1536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5364">
                                            <p:txEl>
                                              <p:pRg st="2" end="2"/>
                                            </p:txEl>
                                          </p:spTgt>
                                        </p:tgtEl>
                                        <p:attrNameLst>
                                          <p:attrName>style.visibility</p:attrName>
                                        </p:attrNameLst>
                                      </p:cBhvr>
                                      <p:to>
                                        <p:strVal val="visible"/>
                                      </p:to>
                                    </p:set>
                                    <p:animEffect transition="in" filter="fade">
                                      <p:cBhvr>
                                        <p:cTn id="12" dur="500"/>
                                        <p:tgtEl>
                                          <p:spTgt spid="15364">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5364">
                                            <p:txEl>
                                              <p:pRg st="4" end="4"/>
                                            </p:txEl>
                                          </p:spTgt>
                                        </p:tgtEl>
                                        <p:attrNameLst>
                                          <p:attrName>style.visibility</p:attrName>
                                        </p:attrNameLst>
                                      </p:cBhvr>
                                      <p:to>
                                        <p:strVal val="visible"/>
                                      </p:to>
                                    </p:set>
                                    <p:animEffect transition="in" filter="fade">
                                      <p:cBhvr>
                                        <p:cTn id="17" dur="500"/>
                                        <p:tgtEl>
                                          <p:spTgt spid="1536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a:extLst>
              <a:ext uri="{FF2B5EF4-FFF2-40B4-BE49-F238E27FC236}">
                <a16:creationId xmlns:a16="http://schemas.microsoft.com/office/drawing/2014/main" id="{46D756F6-9FF2-4A71-BCB5-1A7EB99F8FE2}"/>
              </a:ext>
            </a:extLst>
          </p:cNvPr>
          <p:cNvSpPr>
            <a:spLocks noGrp="1"/>
          </p:cNvSpPr>
          <p:nvPr>
            <p:ph type="title"/>
          </p:nvPr>
        </p:nvSpPr>
        <p:spPr>
          <a:xfrm>
            <a:off x="457200" y="479425"/>
            <a:ext cx="8220075" cy="993775"/>
          </a:xfrm>
        </p:spPr>
        <p:txBody>
          <a:bodyPr/>
          <a:lstStyle/>
          <a:p>
            <a:pPr eaLnBrk="1" hangingPunct="1"/>
            <a:r>
              <a:rPr lang="en-GB" altLang="en-US" sz="2800">
                <a:latin typeface="Twinkl" panose="020B0604020202020204" pitchFamily="2" charset="0"/>
              </a:rPr>
              <a:t>What Are Greenhouse Gases?</a:t>
            </a:r>
            <a:endParaRPr lang="en-GB" altLang="en-US" sz="2800"/>
          </a:p>
        </p:txBody>
      </p:sp>
      <p:pic>
        <p:nvPicPr>
          <p:cNvPr id="16387" name="Picture 1">
            <a:extLst>
              <a:ext uri="{FF2B5EF4-FFF2-40B4-BE49-F238E27FC236}">
                <a16:creationId xmlns:a16="http://schemas.microsoft.com/office/drawing/2014/main" id="{FA66FA6A-E639-4B1D-96F1-24EF1EBDA585}"/>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1085850" y="1363663"/>
            <a:ext cx="6972300" cy="494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
            <a:extLst>
              <a:ext uri="{FF2B5EF4-FFF2-40B4-BE49-F238E27FC236}">
                <a16:creationId xmlns:a16="http://schemas.microsoft.com/office/drawing/2014/main" id="{3F5D8269-A5A0-487C-B4F1-76336FB6443D}"/>
              </a:ext>
            </a:extLst>
          </p:cNvPr>
          <p:cNvSpPr>
            <a:spLocks noChangeArrowheads="1"/>
          </p:cNvSpPr>
          <p:nvPr/>
        </p:nvSpPr>
        <p:spPr bwMode="auto">
          <a:xfrm>
            <a:off x="2857500" y="1592263"/>
            <a:ext cx="2444750" cy="884237"/>
          </a:xfrm>
          <a:prstGeom prst="rect">
            <a:avLst/>
          </a:prstGeom>
          <a:solidFill>
            <a:schemeClr val="bg1">
              <a:alpha val="7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000" tIns="72000" rIns="72000" bIns="72000">
            <a:spAutoFit/>
          </a:bodyPr>
          <a:lstStyle>
            <a:lvl1pPr indent="-339725">
              <a:lnSpc>
                <a:spcPct val="90000"/>
              </a:lnSpc>
              <a:spcBef>
                <a:spcPts val="10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9pPr>
          </a:lstStyle>
          <a:p>
            <a:pPr algn="ctr">
              <a:lnSpc>
                <a:spcPct val="100000"/>
              </a:lnSpc>
              <a:spcBef>
                <a:spcPct val="0"/>
              </a:spcBef>
              <a:buFontTx/>
              <a:buNone/>
            </a:pPr>
            <a:r>
              <a:rPr lang="en-GB" altLang="en-US" sz="1600">
                <a:solidFill>
                  <a:schemeClr val="tx1"/>
                </a:solidFill>
              </a:rPr>
              <a:t>The Sun's rays penetrate the atmosphere, which warms the Earth.</a:t>
            </a:r>
          </a:p>
        </p:txBody>
      </p:sp>
      <p:sp>
        <p:nvSpPr>
          <p:cNvPr id="7" name="Rectangle 4">
            <a:extLst>
              <a:ext uri="{FF2B5EF4-FFF2-40B4-BE49-F238E27FC236}">
                <a16:creationId xmlns:a16="http://schemas.microsoft.com/office/drawing/2014/main" id="{2A86A1A0-B541-4238-976E-9FD0B240B47B}"/>
              </a:ext>
            </a:extLst>
          </p:cNvPr>
          <p:cNvSpPr>
            <a:spLocks noChangeArrowheads="1"/>
          </p:cNvSpPr>
          <p:nvPr/>
        </p:nvSpPr>
        <p:spPr bwMode="auto">
          <a:xfrm>
            <a:off x="1293813" y="3508375"/>
            <a:ext cx="2165350" cy="884238"/>
          </a:xfrm>
          <a:prstGeom prst="rect">
            <a:avLst/>
          </a:prstGeom>
          <a:solidFill>
            <a:schemeClr val="bg1">
              <a:alpha val="7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000" tIns="72000" rIns="72000" bIns="72000">
            <a:spAutoFit/>
          </a:bodyPr>
          <a:lstStyle>
            <a:lvl1pPr indent="-339725">
              <a:lnSpc>
                <a:spcPct val="90000"/>
              </a:lnSpc>
              <a:spcBef>
                <a:spcPts val="10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9pPr>
          </a:lstStyle>
          <a:p>
            <a:pPr algn="ctr">
              <a:lnSpc>
                <a:spcPct val="100000"/>
              </a:lnSpc>
              <a:spcBef>
                <a:spcPct val="0"/>
              </a:spcBef>
              <a:buFontTx/>
              <a:buNone/>
            </a:pPr>
            <a:r>
              <a:rPr lang="en-GB" altLang="en-US" sz="1600">
                <a:solidFill>
                  <a:schemeClr val="tx1"/>
                </a:solidFill>
              </a:rPr>
              <a:t>Some radiation is absorbed by the earth and it warms up.</a:t>
            </a:r>
          </a:p>
        </p:txBody>
      </p:sp>
      <p:sp>
        <p:nvSpPr>
          <p:cNvPr id="8" name="Rectangle 4">
            <a:extLst>
              <a:ext uri="{FF2B5EF4-FFF2-40B4-BE49-F238E27FC236}">
                <a16:creationId xmlns:a16="http://schemas.microsoft.com/office/drawing/2014/main" id="{BDF246F5-EAD9-47C5-A4C9-F52C4E159AB5}"/>
              </a:ext>
            </a:extLst>
          </p:cNvPr>
          <p:cNvSpPr>
            <a:spLocks noChangeArrowheads="1"/>
          </p:cNvSpPr>
          <p:nvPr/>
        </p:nvSpPr>
        <p:spPr bwMode="auto">
          <a:xfrm>
            <a:off x="5772150" y="3346450"/>
            <a:ext cx="2165350" cy="1868488"/>
          </a:xfrm>
          <a:prstGeom prst="rect">
            <a:avLst/>
          </a:prstGeom>
          <a:solidFill>
            <a:schemeClr val="bg1">
              <a:alpha val="7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000" tIns="72000" rIns="72000" bIns="72000">
            <a:spAutoFit/>
          </a:bodyPr>
          <a:lstStyle>
            <a:lvl1pPr indent="-339725">
              <a:lnSpc>
                <a:spcPct val="90000"/>
              </a:lnSpc>
              <a:spcBef>
                <a:spcPts val="10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9pPr>
          </a:lstStyle>
          <a:p>
            <a:pPr algn="ctr">
              <a:lnSpc>
                <a:spcPct val="100000"/>
              </a:lnSpc>
              <a:spcBef>
                <a:spcPct val="0"/>
              </a:spcBef>
              <a:buFontTx/>
              <a:buNone/>
            </a:pPr>
            <a:r>
              <a:rPr lang="en-GB" altLang="en-US" sz="1600">
                <a:solidFill>
                  <a:schemeClr val="tx1"/>
                </a:solidFill>
              </a:rPr>
              <a:t>The greenhouse gases have thickened the layer of the atmosphere so less gases can be released back into space. This is climate change.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id="{B7DC2B54-F776-4E11-BED4-555411D92971}"/>
              </a:ext>
            </a:extLst>
          </p:cNvPr>
          <p:cNvSpPr>
            <a:spLocks noGrp="1"/>
          </p:cNvSpPr>
          <p:nvPr>
            <p:ph type="title"/>
          </p:nvPr>
        </p:nvSpPr>
        <p:spPr>
          <a:xfrm>
            <a:off x="457200" y="479425"/>
            <a:ext cx="8220075" cy="993775"/>
          </a:xfrm>
        </p:spPr>
        <p:txBody>
          <a:bodyPr/>
          <a:lstStyle/>
          <a:p>
            <a:pPr eaLnBrk="1" hangingPunct="1"/>
            <a:r>
              <a:rPr lang="en-GB" altLang="en-US" sz="2800">
                <a:latin typeface="Twinkl" panose="020B0604020202020204" pitchFamily="2" charset="0"/>
              </a:rPr>
              <a:t>What Is Causing These Greenhouse Gases?</a:t>
            </a:r>
            <a:endParaRPr lang="en-GB" altLang="en-US" sz="2800"/>
          </a:p>
        </p:txBody>
      </p:sp>
      <p:graphicFrame>
        <p:nvGraphicFramePr>
          <p:cNvPr id="2" name="Table 1">
            <a:extLst>
              <a:ext uri="{FF2B5EF4-FFF2-40B4-BE49-F238E27FC236}">
                <a16:creationId xmlns:a16="http://schemas.microsoft.com/office/drawing/2014/main" id="{22E0F6E9-E2D4-4DAF-AF32-F58F8DF4C0A8}"/>
              </a:ext>
            </a:extLst>
          </p:cNvPr>
          <p:cNvGraphicFramePr>
            <a:graphicFrameLocks noGrp="1"/>
          </p:cNvGraphicFramePr>
          <p:nvPr/>
        </p:nvGraphicFramePr>
        <p:xfrm>
          <a:off x="755650" y="1473200"/>
          <a:ext cx="7632700" cy="4156075"/>
        </p:xfrm>
        <a:graphic>
          <a:graphicData uri="http://schemas.openxmlformats.org/drawingml/2006/table">
            <a:tbl>
              <a:tblPr firstRow="1" bandRow="1">
                <a:tableStyleId>{00A15C55-8517-42AA-B614-E9B94910E393}</a:tableStyleId>
              </a:tblPr>
              <a:tblGrid>
                <a:gridCol w="2544233">
                  <a:extLst>
                    <a:ext uri="{9D8B030D-6E8A-4147-A177-3AD203B41FA5}">
                      <a16:colId xmlns:a16="http://schemas.microsoft.com/office/drawing/2014/main" val="20000"/>
                    </a:ext>
                  </a:extLst>
                </a:gridCol>
                <a:gridCol w="2544233">
                  <a:extLst>
                    <a:ext uri="{9D8B030D-6E8A-4147-A177-3AD203B41FA5}">
                      <a16:colId xmlns:a16="http://schemas.microsoft.com/office/drawing/2014/main" val="20001"/>
                    </a:ext>
                  </a:extLst>
                </a:gridCol>
                <a:gridCol w="2544233">
                  <a:extLst>
                    <a:ext uri="{9D8B030D-6E8A-4147-A177-3AD203B41FA5}">
                      <a16:colId xmlns:a16="http://schemas.microsoft.com/office/drawing/2014/main" val="20002"/>
                    </a:ext>
                  </a:extLst>
                </a:gridCol>
              </a:tblGrid>
              <a:tr h="454863">
                <a:tc>
                  <a:txBody>
                    <a:bodyPr/>
                    <a:lstStyle/>
                    <a:p>
                      <a:pPr algn="ctr"/>
                      <a:r>
                        <a:rPr lang="en-GB" sz="1800" dirty="0"/>
                        <a:t>Greenhouse</a:t>
                      </a:r>
                      <a:r>
                        <a:rPr lang="en-GB" sz="1800" baseline="0" dirty="0"/>
                        <a:t> Gas</a:t>
                      </a:r>
                      <a:endParaRPr lang="en-GB" sz="1800" dirty="0"/>
                    </a:p>
                  </a:txBody>
                  <a:tcPr anchor="ctr"/>
                </a:tc>
                <a:tc>
                  <a:txBody>
                    <a:bodyPr/>
                    <a:lstStyle/>
                    <a:p>
                      <a:pPr algn="ctr"/>
                      <a:r>
                        <a:rPr lang="en-GB" sz="1800" dirty="0"/>
                        <a:t>Natural Cause</a:t>
                      </a:r>
                    </a:p>
                  </a:txBody>
                  <a:tcPr anchor="ctr"/>
                </a:tc>
                <a:tc>
                  <a:txBody>
                    <a:bodyPr/>
                    <a:lstStyle/>
                    <a:p>
                      <a:pPr algn="ctr"/>
                      <a:r>
                        <a:rPr lang="en-GB" sz="1800" dirty="0"/>
                        <a:t>Man-made Cause</a:t>
                      </a:r>
                    </a:p>
                  </a:txBody>
                  <a:tcPr anchor="ctr"/>
                </a:tc>
                <a:extLst>
                  <a:ext uri="{0D108BD9-81ED-4DB2-BD59-A6C34878D82A}">
                    <a16:rowId xmlns:a16="http://schemas.microsoft.com/office/drawing/2014/main" val="10000"/>
                  </a:ext>
                </a:extLst>
              </a:tr>
              <a:tr h="1121579">
                <a:tc>
                  <a:txBody>
                    <a:bodyPr/>
                    <a:lstStyle/>
                    <a:p>
                      <a:pPr algn="ctr"/>
                      <a:r>
                        <a:rPr lang="en-GB" sz="1800" dirty="0"/>
                        <a:t>Methane</a:t>
                      </a:r>
                    </a:p>
                  </a:txBody>
                  <a:tcPr anchor="ctr"/>
                </a:tc>
                <a:tc>
                  <a:txBody>
                    <a:bodyPr/>
                    <a:lstStyle/>
                    <a:p>
                      <a:pPr algn="ctr"/>
                      <a:r>
                        <a:rPr lang="en-GB" sz="1800" dirty="0"/>
                        <a:t>Plants decomposing</a:t>
                      </a:r>
                    </a:p>
                  </a:txBody>
                  <a:tcPr anchor="ctr"/>
                </a:tc>
                <a:tc>
                  <a:txBody>
                    <a:bodyPr/>
                    <a:lstStyle/>
                    <a:p>
                      <a:pPr algn="ctr"/>
                      <a:r>
                        <a:rPr lang="en-GB" sz="1800" dirty="0"/>
                        <a:t>Cows, coal, mines, some</a:t>
                      </a:r>
                      <a:r>
                        <a:rPr lang="en-GB" sz="1800" baseline="0" dirty="0"/>
                        <a:t> types of rice fields</a:t>
                      </a:r>
                      <a:endParaRPr lang="en-GB" sz="1800" dirty="0"/>
                    </a:p>
                  </a:txBody>
                  <a:tcPr anchor="ctr"/>
                </a:tc>
                <a:extLst>
                  <a:ext uri="{0D108BD9-81ED-4DB2-BD59-A6C34878D82A}">
                    <a16:rowId xmlns:a16="http://schemas.microsoft.com/office/drawing/2014/main" val="10001"/>
                  </a:ext>
                </a:extLst>
              </a:tr>
              <a:tr h="1121579">
                <a:tc>
                  <a:txBody>
                    <a:bodyPr/>
                    <a:lstStyle/>
                    <a:p>
                      <a:pPr algn="ctr"/>
                      <a:r>
                        <a:rPr lang="en-GB" sz="1800" dirty="0"/>
                        <a:t>Water vapour</a:t>
                      </a:r>
                    </a:p>
                  </a:txBody>
                  <a:tcPr anchor="ctr"/>
                </a:tc>
                <a:tc>
                  <a:txBody>
                    <a:bodyPr/>
                    <a:lstStyle/>
                    <a:p>
                      <a:pPr algn="ctr"/>
                      <a:r>
                        <a:rPr lang="en-GB" sz="1800" dirty="0"/>
                        <a:t>Evaporating water within lakes, oceans and rivers</a:t>
                      </a:r>
                    </a:p>
                  </a:txBody>
                  <a:tcPr anchor="ctr"/>
                </a:tc>
                <a:tc>
                  <a:txBody>
                    <a:bodyPr/>
                    <a:lstStyle/>
                    <a:p>
                      <a:pPr algn="ctr"/>
                      <a:r>
                        <a:rPr lang="en-GB" sz="1800" dirty="0"/>
                        <a:t>Burning of hydrocarbon fuels</a:t>
                      </a:r>
                    </a:p>
                  </a:txBody>
                  <a:tcPr anchor="ctr"/>
                </a:tc>
                <a:extLst>
                  <a:ext uri="{0D108BD9-81ED-4DB2-BD59-A6C34878D82A}">
                    <a16:rowId xmlns:a16="http://schemas.microsoft.com/office/drawing/2014/main" val="10002"/>
                  </a:ext>
                </a:extLst>
              </a:tr>
              <a:tr h="1458053">
                <a:tc>
                  <a:txBody>
                    <a:bodyPr/>
                    <a:lstStyle/>
                    <a:p>
                      <a:pPr algn="ctr"/>
                      <a:r>
                        <a:rPr lang="en-GB" sz="1800" dirty="0"/>
                        <a:t>Carbon dioxide</a:t>
                      </a:r>
                    </a:p>
                  </a:txBody>
                  <a:tcPr anchor="ctr"/>
                </a:tc>
                <a:tc>
                  <a:txBody>
                    <a:bodyPr/>
                    <a:lstStyle/>
                    <a:p>
                      <a:pPr algn="ctr"/>
                      <a:r>
                        <a:rPr lang="en-GB" sz="1800" dirty="0"/>
                        <a:t>Respiration of plants and animals;</a:t>
                      </a:r>
                      <a:r>
                        <a:rPr lang="en-GB" sz="1800" baseline="0" dirty="0"/>
                        <a:t> volcanoes and forest fires</a:t>
                      </a:r>
                      <a:endParaRPr lang="en-GB" sz="1800" dirty="0"/>
                    </a:p>
                  </a:txBody>
                  <a:tcPr anchor="ctr"/>
                </a:tc>
                <a:tc>
                  <a:txBody>
                    <a:bodyPr/>
                    <a:lstStyle/>
                    <a:p>
                      <a:pPr algn="ctr"/>
                      <a:r>
                        <a:rPr lang="en-GB" sz="1800" dirty="0"/>
                        <a:t>Cement-making,</a:t>
                      </a:r>
                      <a:r>
                        <a:rPr lang="en-GB" sz="1800" baseline="0" dirty="0"/>
                        <a:t> burning fossil fuels and cutting down trees (deforestation)</a:t>
                      </a:r>
                      <a:endParaRPr lang="en-GB" sz="1800" dirty="0"/>
                    </a:p>
                  </a:txBody>
                  <a:tcPr anchor="ctr"/>
                </a:tc>
                <a:extLst>
                  <a:ext uri="{0D108BD9-81ED-4DB2-BD59-A6C34878D82A}">
                    <a16:rowId xmlns:a16="http://schemas.microsoft.com/office/drawing/2014/main" val="10003"/>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a:extLst>
              <a:ext uri="{FF2B5EF4-FFF2-40B4-BE49-F238E27FC236}">
                <a16:creationId xmlns:a16="http://schemas.microsoft.com/office/drawing/2014/main" id="{7787D38A-B958-4F05-9E4F-FADE48E657B9}"/>
              </a:ext>
            </a:extLst>
          </p:cNvPr>
          <p:cNvSpPr>
            <a:spLocks noGrp="1"/>
          </p:cNvSpPr>
          <p:nvPr>
            <p:ph type="title"/>
          </p:nvPr>
        </p:nvSpPr>
        <p:spPr>
          <a:xfrm>
            <a:off x="457200" y="479425"/>
            <a:ext cx="8220075" cy="993775"/>
          </a:xfrm>
        </p:spPr>
        <p:txBody>
          <a:bodyPr/>
          <a:lstStyle/>
          <a:p>
            <a:pPr eaLnBrk="1" hangingPunct="1"/>
            <a:r>
              <a:rPr lang="en-GB" altLang="en-US" sz="2800">
                <a:latin typeface="Twinkl" panose="020B0604020202020204" pitchFamily="2" charset="0"/>
              </a:rPr>
              <a:t>What Is Happening in the Polar Regions?</a:t>
            </a:r>
            <a:endParaRPr lang="en-GB" altLang="en-US" sz="2800"/>
          </a:p>
        </p:txBody>
      </p:sp>
      <p:sp>
        <p:nvSpPr>
          <p:cNvPr id="18435" name="Rectangle 4">
            <a:extLst>
              <a:ext uri="{FF2B5EF4-FFF2-40B4-BE49-F238E27FC236}">
                <a16:creationId xmlns:a16="http://schemas.microsoft.com/office/drawing/2014/main" id="{80B6F284-1102-42CF-9E1B-F5146341FBEA}"/>
              </a:ext>
            </a:extLst>
          </p:cNvPr>
          <p:cNvSpPr>
            <a:spLocks noChangeArrowheads="1"/>
          </p:cNvSpPr>
          <p:nvPr/>
        </p:nvSpPr>
        <p:spPr bwMode="auto">
          <a:xfrm>
            <a:off x="755650" y="1239838"/>
            <a:ext cx="7632700"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indent="-339725">
              <a:lnSpc>
                <a:spcPct val="90000"/>
              </a:lnSpc>
              <a:spcBef>
                <a:spcPts val="10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1C1C1C"/>
                </a:solidFill>
                <a:latin typeface="Twinkl" panose="020B0604020202020204" pitchFamily="2"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Due to climate change, the polar ice caps are melting as the regions become warmer. </a:t>
            </a:r>
          </a:p>
        </p:txBody>
      </p:sp>
      <p:pic>
        <p:nvPicPr>
          <p:cNvPr id="18436" name="Picture 1">
            <a:extLst>
              <a:ext uri="{FF2B5EF4-FFF2-40B4-BE49-F238E27FC236}">
                <a16:creationId xmlns:a16="http://schemas.microsoft.com/office/drawing/2014/main" id="{B831C365-B782-44A0-B03B-AF577F331F17}"/>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755650" y="2068513"/>
            <a:ext cx="7632700" cy="402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
            <a:extLst>
              <a:ext uri="{FF2B5EF4-FFF2-40B4-BE49-F238E27FC236}">
                <a16:creationId xmlns:a16="http://schemas.microsoft.com/office/drawing/2014/main" id="{2B4D1833-9210-416F-8AE0-FBFD865009CC}"/>
              </a:ext>
            </a:extLst>
          </p:cNvPr>
          <p:cNvSpPr>
            <a:spLocks noChangeArrowheads="1"/>
          </p:cNvSpPr>
          <p:nvPr/>
        </p:nvSpPr>
        <p:spPr bwMode="auto">
          <a:xfrm>
            <a:off x="755650" y="5597525"/>
            <a:ext cx="7632700" cy="495300"/>
          </a:xfrm>
          <a:prstGeom prst="rect">
            <a:avLst/>
          </a:prstGeom>
          <a:solidFill>
            <a:schemeClr val="accent5">
              <a:lumMod val="40000"/>
              <a:lumOff val="60000"/>
            </a:schemeClr>
          </a:solidFill>
          <a:ln>
            <a:noFill/>
          </a:ln>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marL="106363" eaLnBrk="1">
              <a:buSzPct val="45000"/>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defRPr/>
            </a:pPr>
            <a:r>
              <a:rPr lang="en-GB" altLang="en-US" dirty="0"/>
              <a:t>How do you think this is affecting the people and animals living there?</a:t>
            </a:r>
          </a:p>
        </p:txBody>
      </p:sp>
      <p:sp>
        <p:nvSpPr>
          <p:cNvPr id="18438" name="TextBox 6">
            <a:extLst>
              <a:ext uri="{FF2B5EF4-FFF2-40B4-BE49-F238E27FC236}">
                <a16:creationId xmlns:a16="http://schemas.microsoft.com/office/drawing/2014/main" id="{608D882F-2AAA-4C13-B610-F6F796DD9D18}"/>
              </a:ext>
            </a:extLst>
          </p:cNvPr>
          <p:cNvSpPr txBox="1">
            <a:spLocks noChangeArrowheads="1"/>
          </p:cNvSpPr>
          <p:nvPr/>
        </p:nvSpPr>
        <p:spPr bwMode="auto">
          <a:xfrm>
            <a:off x="755650" y="6138863"/>
            <a:ext cx="7632700"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rPr>
              <a:t>Photo courtesy of Gerald Simmons (@flickr.com) - granted under creative commons licence - attribution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0">
            <a:extLst>
              <a:ext uri="{FF2B5EF4-FFF2-40B4-BE49-F238E27FC236}">
                <a16:creationId xmlns:a16="http://schemas.microsoft.com/office/drawing/2014/main" id="{26D16AFE-E830-4419-AC9D-41F1E068B6B8}"/>
              </a:ext>
            </a:extLst>
          </p:cNvPr>
          <p:cNvSpPr>
            <a:spLocks noGrp="1"/>
          </p:cNvSpPr>
          <p:nvPr>
            <p:ph type="title"/>
          </p:nvPr>
        </p:nvSpPr>
        <p:spPr>
          <a:xfrm>
            <a:off x="457200" y="479425"/>
            <a:ext cx="8220075" cy="993775"/>
          </a:xfrm>
        </p:spPr>
        <p:txBody>
          <a:bodyPr/>
          <a:lstStyle/>
          <a:p>
            <a:pPr eaLnBrk="1" hangingPunct="1"/>
            <a:r>
              <a:rPr lang="en-GB" altLang="en-US" sz="2800" b="0"/>
              <a:t> How Are Animals Affected?</a:t>
            </a:r>
            <a:endParaRPr lang="en-GB" altLang="en-US" sz="2800"/>
          </a:p>
        </p:txBody>
      </p:sp>
      <p:sp>
        <p:nvSpPr>
          <p:cNvPr id="19459" name="Rectangle 4">
            <a:extLst>
              <a:ext uri="{FF2B5EF4-FFF2-40B4-BE49-F238E27FC236}">
                <a16:creationId xmlns:a16="http://schemas.microsoft.com/office/drawing/2014/main" id="{1C25E5F5-9268-458D-8CDA-DC2E9AE0DC02}"/>
              </a:ext>
            </a:extLst>
          </p:cNvPr>
          <p:cNvSpPr>
            <a:spLocks noChangeArrowheads="1"/>
          </p:cNvSpPr>
          <p:nvPr/>
        </p:nvSpPr>
        <p:spPr bwMode="auto">
          <a:xfrm>
            <a:off x="755650" y="1303338"/>
            <a:ext cx="7632700" cy="1049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marL="104775">
              <a:lnSpc>
                <a:spcPct val="90000"/>
              </a:lnSpc>
              <a:spcBef>
                <a:spcPts val="1000"/>
              </a:spcBef>
              <a:buFont typeface="Arial" panose="020B0604020202020204" pitchFamily="34" charset="0"/>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sz="1400">
                <a:solidFill>
                  <a:srgbClr val="1C1C1C"/>
                </a:solidFill>
                <a:latin typeface="Twinkl" panose="020B0604020202020204" pitchFamily="2" charset="0"/>
                <a:cs typeface="Sassoon Infant Rg" panose="02000503030000020003" pitchFamily="50" charset="0"/>
              </a:defRPr>
            </a:lvl9pPr>
          </a:lstStyle>
          <a:p>
            <a:pPr algn="ctr">
              <a:lnSpc>
                <a:spcPct val="100000"/>
              </a:lnSpc>
              <a:spcBef>
                <a:spcPct val="0"/>
              </a:spcBef>
              <a:buSzPct val="45000"/>
              <a:buFontTx/>
              <a:buNone/>
            </a:pPr>
            <a:r>
              <a:rPr lang="en-GB" altLang="en-US">
                <a:solidFill>
                  <a:schemeClr val="tx1"/>
                </a:solidFill>
              </a:rPr>
              <a:t>Animals in these areas have adapted to live in the cold weather</a:t>
            </a:r>
            <a:br>
              <a:rPr lang="en-GB" altLang="en-US">
                <a:solidFill>
                  <a:schemeClr val="tx1"/>
                </a:solidFill>
              </a:rPr>
            </a:br>
            <a:r>
              <a:rPr lang="en-GB" altLang="en-US">
                <a:solidFill>
                  <a:schemeClr val="tx1"/>
                </a:solidFill>
              </a:rPr>
              <a:t>and they rely on the ice cover and having cold and</a:t>
            </a:r>
            <a:br>
              <a:rPr lang="en-GB" altLang="en-US">
                <a:solidFill>
                  <a:schemeClr val="tx1"/>
                </a:solidFill>
              </a:rPr>
            </a:br>
            <a:r>
              <a:rPr lang="en-GB" altLang="en-US">
                <a:solidFill>
                  <a:schemeClr val="tx1"/>
                </a:solidFill>
              </a:rPr>
              <a:t>warm seasons to survive.</a:t>
            </a:r>
          </a:p>
        </p:txBody>
      </p:sp>
      <p:sp>
        <p:nvSpPr>
          <p:cNvPr id="4" name="Rectangle 4">
            <a:extLst>
              <a:ext uri="{FF2B5EF4-FFF2-40B4-BE49-F238E27FC236}">
                <a16:creationId xmlns:a16="http://schemas.microsoft.com/office/drawing/2014/main" id="{87DAFE3B-F38F-4B1B-965D-E44ECB81D7A5}"/>
              </a:ext>
            </a:extLst>
          </p:cNvPr>
          <p:cNvSpPr>
            <a:spLocks noChangeArrowheads="1"/>
          </p:cNvSpPr>
          <p:nvPr/>
        </p:nvSpPr>
        <p:spPr bwMode="auto">
          <a:xfrm>
            <a:off x="755650" y="2708275"/>
            <a:ext cx="7632700" cy="3265488"/>
          </a:xfrm>
          <a:prstGeom prst="rect">
            <a:avLst/>
          </a:prstGeom>
          <a:solidFill>
            <a:schemeClr val="accent5">
              <a:lumMod val="20000"/>
              <a:lumOff val="80000"/>
            </a:schemeClr>
          </a:solidFill>
          <a:ln>
            <a:noFill/>
          </a:ln>
        </p:spPr>
        <p:txBody>
          <a:bodyPr lIns="108000" tIns="108000" rIns="316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marL="104775">
              <a:buSzPct val="45000"/>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a:pPr>
            <a:r>
              <a:rPr lang="en-GB" altLang="en-US" dirty="0">
                <a:latin typeface="Twinkl" pitchFamily="50" charset="0"/>
              </a:rPr>
              <a:t>For example, the polar bear is most active during winter and spring because this is when there is the most ice. But because the weather is warmer, the cold season is now shorter.  If the warm season lasts longer, the polar bears have to survive for longer without food.  Lots of polar bears have lost weight and there are now less polar bear cubs to carry on the species. There are approximately only 20,000 polar bears left in the world.</a:t>
            </a:r>
          </a:p>
        </p:txBody>
      </p:sp>
      <p:pic>
        <p:nvPicPr>
          <p:cNvPr id="19461" name="Picture 1">
            <a:extLst>
              <a:ext uri="{FF2B5EF4-FFF2-40B4-BE49-F238E27FC236}">
                <a16:creationId xmlns:a16="http://schemas.microsoft.com/office/drawing/2014/main" id="{14EC45B3-0298-47A1-AFAD-7693C2A6B88A}"/>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5641975" y="2297113"/>
            <a:ext cx="2279650" cy="349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6">
            <a:extLst>
              <a:ext uri="{FF2B5EF4-FFF2-40B4-BE49-F238E27FC236}">
                <a16:creationId xmlns:a16="http://schemas.microsoft.com/office/drawing/2014/main" id="{EAA73042-FAD8-4511-9A9A-713CC41F4426}"/>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755650" y="2417763"/>
            <a:ext cx="7632700" cy="367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itle 20">
            <a:extLst>
              <a:ext uri="{FF2B5EF4-FFF2-40B4-BE49-F238E27FC236}">
                <a16:creationId xmlns:a16="http://schemas.microsoft.com/office/drawing/2014/main" id="{07B2DEE2-86A4-4480-88AA-F34B086FF771}"/>
              </a:ext>
            </a:extLst>
          </p:cNvPr>
          <p:cNvSpPr>
            <a:spLocks noGrp="1"/>
          </p:cNvSpPr>
          <p:nvPr>
            <p:ph type="title"/>
          </p:nvPr>
        </p:nvSpPr>
        <p:spPr>
          <a:xfrm>
            <a:off x="457200" y="479425"/>
            <a:ext cx="8220075" cy="993775"/>
          </a:xfrm>
        </p:spPr>
        <p:txBody>
          <a:bodyPr/>
          <a:lstStyle/>
          <a:p>
            <a:pPr eaLnBrk="1" hangingPunct="1"/>
            <a:r>
              <a:rPr lang="en-GB" altLang="en-US" sz="2800" b="0"/>
              <a:t>How Are People Affected?</a:t>
            </a:r>
            <a:endParaRPr lang="en-GB" altLang="en-US" sz="2800"/>
          </a:p>
        </p:txBody>
      </p:sp>
      <p:sp>
        <p:nvSpPr>
          <p:cNvPr id="20484" name="Rectangle 4">
            <a:extLst>
              <a:ext uri="{FF2B5EF4-FFF2-40B4-BE49-F238E27FC236}">
                <a16:creationId xmlns:a16="http://schemas.microsoft.com/office/drawing/2014/main" id="{18DCB916-D583-4CEA-816F-7D8032A5872B}"/>
              </a:ext>
            </a:extLst>
          </p:cNvPr>
          <p:cNvSpPr>
            <a:spLocks noChangeArrowheads="1"/>
          </p:cNvSpPr>
          <p:nvPr/>
        </p:nvSpPr>
        <p:spPr bwMode="auto">
          <a:xfrm>
            <a:off x="755650" y="1303338"/>
            <a:ext cx="7632700" cy="1049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marL="104775">
              <a:lnSpc>
                <a:spcPct val="90000"/>
              </a:lnSpc>
              <a:spcBef>
                <a:spcPts val="1000"/>
              </a:spcBef>
              <a:buFont typeface="Arial" panose="020B0604020202020204" pitchFamily="34" charset="0"/>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sz="1400">
                <a:solidFill>
                  <a:srgbClr val="1C1C1C"/>
                </a:solidFill>
                <a:latin typeface="Twinkl" panose="020B0604020202020204" pitchFamily="2" charset="0"/>
                <a:cs typeface="Sassoon Infant Rg" panose="02000503030000020003" pitchFamily="50" charset="0"/>
              </a:defRPr>
            </a:lvl9pPr>
          </a:lstStyle>
          <a:p>
            <a:pPr algn="ctr">
              <a:lnSpc>
                <a:spcPct val="100000"/>
              </a:lnSpc>
              <a:spcBef>
                <a:spcPct val="0"/>
              </a:spcBef>
              <a:buSzPct val="45000"/>
              <a:buFontTx/>
              <a:buNone/>
            </a:pPr>
            <a:r>
              <a:rPr lang="en-GB" altLang="en-US">
                <a:solidFill>
                  <a:schemeClr val="tx1"/>
                </a:solidFill>
              </a:rPr>
              <a:t>Many indigenous people rely on local wildlife, like fish and reindeer, as the main part of their diet. As the number of animals decreases, the amount of available food also goes down. </a:t>
            </a:r>
          </a:p>
        </p:txBody>
      </p:sp>
      <p:sp>
        <p:nvSpPr>
          <p:cNvPr id="8" name="Rectangle 4">
            <a:extLst>
              <a:ext uri="{FF2B5EF4-FFF2-40B4-BE49-F238E27FC236}">
                <a16:creationId xmlns:a16="http://schemas.microsoft.com/office/drawing/2014/main" id="{F0A3661B-6DDE-473F-AA11-9C5226F6EF0C}"/>
              </a:ext>
            </a:extLst>
          </p:cNvPr>
          <p:cNvSpPr>
            <a:spLocks noChangeArrowheads="1"/>
          </p:cNvSpPr>
          <p:nvPr/>
        </p:nvSpPr>
        <p:spPr bwMode="auto">
          <a:xfrm>
            <a:off x="755650" y="5321300"/>
            <a:ext cx="7632700" cy="771525"/>
          </a:xfrm>
          <a:prstGeom prst="rect">
            <a:avLst/>
          </a:prstGeom>
          <a:solidFill>
            <a:schemeClr val="accent5">
              <a:lumMod val="40000"/>
              <a:lumOff val="60000"/>
            </a:schemeClr>
          </a:solidFill>
          <a:ln>
            <a:noFill/>
          </a:ln>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marL="104775" algn="ctr">
              <a:buSzPct val="45000"/>
              <a:tabLst>
                <a:tab pos="425450" algn="l"/>
                <a:tab pos="530225" algn="l"/>
                <a:tab pos="979488" algn="l"/>
                <a:tab pos="1428750" algn="l"/>
                <a:tab pos="1878013" algn="l"/>
                <a:tab pos="2327275" algn="l"/>
                <a:tab pos="2776538" algn="l"/>
                <a:tab pos="3225800" algn="l"/>
                <a:tab pos="3675063" algn="l"/>
                <a:tab pos="4124325" algn="l"/>
                <a:tab pos="4573588" algn="l"/>
                <a:tab pos="5022850" algn="l"/>
                <a:tab pos="5472113" algn="l"/>
                <a:tab pos="5921375" algn="l"/>
                <a:tab pos="6370638" algn="l"/>
                <a:tab pos="6819900" algn="l"/>
                <a:tab pos="7269163" algn="l"/>
                <a:tab pos="7718425" algn="l"/>
                <a:tab pos="8167688" algn="l"/>
                <a:tab pos="8616950" algn="l"/>
                <a:tab pos="9066213" algn="l"/>
              </a:tabLst>
              <a:defRPr/>
            </a:pPr>
            <a:r>
              <a:rPr lang="en-GB" altLang="en-US" dirty="0">
                <a:latin typeface="Twinkl" pitchFamily="50" charset="0"/>
              </a:rPr>
              <a:t>The melting ice is also causing sea levels to rise, which in</a:t>
            </a:r>
            <a:br>
              <a:rPr lang="en-GB" altLang="en-US" dirty="0">
                <a:latin typeface="Twinkl" pitchFamily="50" charset="0"/>
              </a:rPr>
            </a:br>
            <a:r>
              <a:rPr lang="en-GB" altLang="en-US" dirty="0">
                <a:latin typeface="Twinkl" pitchFamily="50" charset="0"/>
              </a:rPr>
              <a:t>turn causes flooding.</a:t>
            </a:r>
          </a:p>
        </p:txBody>
      </p:sp>
      <p:sp>
        <p:nvSpPr>
          <p:cNvPr id="20486" name="TextBox 8">
            <a:extLst>
              <a:ext uri="{FF2B5EF4-FFF2-40B4-BE49-F238E27FC236}">
                <a16:creationId xmlns:a16="http://schemas.microsoft.com/office/drawing/2014/main" id="{08D361BB-CDF4-45BD-80E2-671F41AC16CF}"/>
              </a:ext>
            </a:extLst>
          </p:cNvPr>
          <p:cNvSpPr txBox="1">
            <a:spLocks noChangeArrowheads="1"/>
          </p:cNvSpPr>
          <p:nvPr/>
        </p:nvSpPr>
        <p:spPr bwMode="auto">
          <a:xfrm>
            <a:off x="755650" y="6138863"/>
            <a:ext cx="7632700"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rPr>
              <a:t>Photo courtesy of Gerald Simmons (@flickr.com) - granted under creative commons licence - attribution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B4FC0FA5-EC9F-426F-9919-BF2B2CAF3F06}"/>
              </a:ext>
            </a:extLst>
          </p:cNvPr>
          <p:cNvSpPr>
            <a:spLocks noGrp="1"/>
          </p:cNvSpPr>
          <p:nvPr>
            <p:ph type="title"/>
          </p:nvPr>
        </p:nvSpPr>
        <p:spPr>
          <a:xfrm>
            <a:off x="457200" y="479425"/>
            <a:ext cx="8220075" cy="993775"/>
          </a:xfrm>
        </p:spPr>
        <p:txBody>
          <a:bodyPr/>
          <a:lstStyle/>
          <a:p>
            <a:r>
              <a:rPr lang="en-GB" altLang="en-US"/>
              <a:t>Choose an animal from the Arctic or Antarctic to research.</a:t>
            </a:r>
          </a:p>
        </p:txBody>
      </p:sp>
      <p:sp>
        <p:nvSpPr>
          <p:cNvPr id="22531" name="TextBox 2">
            <a:extLst>
              <a:ext uri="{FF2B5EF4-FFF2-40B4-BE49-F238E27FC236}">
                <a16:creationId xmlns:a16="http://schemas.microsoft.com/office/drawing/2014/main" id="{F6101F2A-DB80-4E93-B573-700C265E587B}"/>
              </a:ext>
            </a:extLst>
          </p:cNvPr>
          <p:cNvSpPr txBox="1">
            <a:spLocks noChangeArrowheads="1"/>
          </p:cNvSpPr>
          <p:nvPr/>
        </p:nvSpPr>
        <p:spPr bwMode="auto">
          <a:xfrm>
            <a:off x="1114425" y="2097088"/>
            <a:ext cx="7394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   </a:t>
            </a:r>
          </a:p>
        </p:txBody>
      </p:sp>
      <p:sp>
        <p:nvSpPr>
          <p:cNvPr id="4" name="TextBox 3">
            <a:extLst>
              <a:ext uri="{FF2B5EF4-FFF2-40B4-BE49-F238E27FC236}">
                <a16:creationId xmlns:a16="http://schemas.microsoft.com/office/drawing/2014/main" id="{EE177940-08CA-4E24-B5F0-890A1F46592E}"/>
              </a:ext>
            </a:extLst>
          </p:cNvPr>
          <p:cNvSpPr txBox="1"/>
          <p:nvPr/>
        </p:nvSpPr>
        <p:spPr>
          <a:xfrm>
            <a:off x="1617663" y="2636838"/>
            <a:ext cx="5295900" cy="2030412"/>
          </a:xfrm>
          <a:prstGeom prst="rect">
            <a:avLst/>
          </a:prstGeom>
          <a:noFill/>
        </p:spPr>
        <p:txBody>
          <a:bodyPr>
            <a:spAutoFit/>
          </a:bodyPr>
          <a:lstStyle/>
          <a:p>
            <a:pPr>
              <a:defRPr/>
            </a:pPr>
            <a:r>
              <a:rPr lang="en-GB" dirty="0"/>
              <a:t>               </a:t>
            </a:r>
            <a:r>
              <a:rPr lang="en-GB" b="1" dirty="0"/>
              <a:t>Use an A4 sheet to:</a:t>
            </a:r>
          </a:p>
          <a:p>
            <a:pPr marL="285750" indent="-285750">
              <a:buFont typeface="Wingdings" panose="05000000000000000000" pitchFamily="2" charset="2"/>
              <a:buChar char="Ø"/>
              <a:defRPr/>
            </a:pPr>
            <a:r>
              <a:rPr lang="en-GB" dirty="0"/>
              <a:t>Find out some facts about your animal.</a:t>
            </a:r>
          </a:p>
          <a:p>
            <a:pPr marL="285750" indent="-285750">
              <a:buFont typeface="Wingdings" panose="05000000000000000000" pitchFamily="2" charset="2"/>
              <a:buChar char="Ø"/>
              <a:defRPr/>
            </a:pPr>
            <a:r>
              <a:rPr lang="en-GB" dirty="0"/>
              <a:t>How would climate change effect your animal?</a:t>
            </a:r>
          </a:p>
          <a:p>
            <a:pPr marL="285750" indent="-285750">
              <a:buFont typeface="Wingdings" panose="05000000000000000000" pitchFamily="2" charset="2"/>
              <a:buChar char="Ø"/>
              <a:defRPr/>
            </a:pPr>
            <a:r>
              <a:rPr lang="en-GB" dirty="0"/>
              <a:t>Draw your animal and its environment.</a:t>
            </a:r>
          </a:p>
          <a:p>
            <a:pPr marL="285750" indent="-285750">
              <a:buFont typeface="Wingdings" panose="05000000000000000000" pitchFamily="2" charset="2"/>
              <a:buChar char="Ø"/>
              <a:defRPr/>
            </a:pPr>
            <a:r>
              <a:rPr lang="en-GB" dirty="0"/>
              <a:t>How could we protect your animal?</a:t>
            </a:r>
          </a:p>
          <a:p>
            <a:pPr marL="285750" indent="-285750">
              <a:buFont typeface="Wingdings" panose="05000000000000000000" pitchFamily="2" charset="2"/>
              <a:buChar char="Ø"/>
              <a:defRPr/>
            </a:pPr>
            <a:endParaRPr lang="en-GB" dirty="0"/>
          </a:p>
          <a:p>
            <a:pPr marL="285750" indent="-285750">
              <a:buFont typeface="Wingdings" panose="05000000000000000000" pitchFamily="2" charset="2"/>
              <a:buChar char="Ø"/>
              <a:defRPr/>
            </a:pPr>
            <a:endParaRPr lang="en-GB" dirty="0"/>
          </a:p>
        </p:txBody>
      </p:sp>
      <p:sp>
        <p:nvSpPr>
          <p:cNvPr id="22533" name="TextBox 4">
            <a:extLst>
              <a:ext uri="{FF2B5EF4-FFF2-40B4-BE49-F238E27FC236}">
                <a16:creationId xmlns:a16="http://schemas.microsoft.com/office/drawing/2014/main" id="{F74C4CEA-8723-4A0E-AA4D-2102E6BAA5F9}"/>
              </a:ext>
            </a:extLst>
          </p:cNvPr>
          <p:cNvSpPr txBox="1">
            <a:spLocks noChangeArrowheads="1"/>
          </p:cNvSpPr>
          <p:nvPr/>
        </p:nvSpPr>
        <p:spPr bwMode="auto">
          <a:xfrm>
            <a:off x="1238250" y="5140325"/>
            <a:ext cx="74390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nSpc>
                <a:spcPct val="100000"/>
              </a:lnSpc>
              <a:spcBef>
                <a:spcPct val="0"/>
              </a:spcBef>
              <a:buFontTx/>
              <a:buNone/>
            </a:pPr>
            <a:r>
              <a:rPr lang="en-GB" altLang="en-US">
                <a:solidFill>
                  <a:schemeClr val="tx1"/>
                </a:solidFill>
                <a:hlinkClick r:id="rId2"/>
              </a:rPr>
              <a:t>https://www.natgeokids.com/uk/home-is-good/save-our-polar-habitats/</a:t>
            </a:r>
            <a:endParaRPr lang="en-GB" altLang="en-US">
              <a:solidFill>
                <a:schemeClr val="tx1"/>
              </a:solidFill>
            </a:endParaRPr>
          </a:p>
        </p:txBody>
      </p:sp>
      <p:sp>
        <p:nvSpPr>
          <p:cNvPr id="22534" name="TextBox 5">
            <a:extLst>
              <a:ext uri="{FF2B5EF4-FFF2-40B4-BE49-F238E27FC236}">
                <a16:creationId xmlns:a16="http://schemas.microsoft.com/office/drawing/2014/main" id="{71FBDC32-547C-4D34-A6A2-FE901F804143}"/>
              </a:ext>
            </a:extLst>
          </p:cNvPr>
          <p:cNvSpPr txBox="1">
            <a:spLocks noChangeArrowheads="1"/>
          </p:cNvSpPr>
          <p:nvPr/>
        </p:nvSpPr>
        <p:spPr bwMode="auto">
          <a:xfrm>
            <a:off x="1416050" y="4829175"/>
            <a:ext cx="41592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National Geographic-Kids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381BB0A6-4BF5-4576-920B-2593D614CC75}"/>
              </a:ext>
            </a:extLst>
          </p:cNvPr>
          <p:cNvSpPr>
            <a:spLocks noGrp="1"/>
          </p:cNvSpPr>
          <p:nvPr>
            <p:ph type="title"/>
          </p:nvPr>
        </p:nvSpPr>
        <p:spPr>
          <a:xfrm>
            <a:off x="457200" y="479425"/>
            <a:ext cx="8220075" cy="993775"/>
          </a:xfrm>
        </p:spPr>
        <p:txBody>
          <a:bodyPr/>
          <a:lstStyle/>
          <a:p>
            <a:r>
              <a:rPr lang="en-GB" altLang="en-US"/>
              <a:t>You may want to watch some of the following videos.</a:t>
            </a:r>
          </a:p>
        </p:txBody>
      </p:sp>
      <p:pic>
        <p:nvPicPr>
          <p:cNvPr id="23555" name="Picture 2">
            <a:extLst>
              <a:ext uri="{FF2B5EF4-FFF2-40B4-BE49-F238E27FC236}">
                <a16:creationId xmlns:a16="http://schemas.microsoft.com/office/drawing/2014/main" id="{8860C77E-41EF-48B1-B4EC-CB7AA7E17EB8}"/>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039813" y="3041650"/>
            <a:ext cx="7064375"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TextBox 1">
            <a:extLst>
              <a:ext uri="{FF2B5EF4-FFF2-40B4-BE49-F238E27FC236}">
                <a16:creationId xmlns:a16="http://schemas.microsoft.com/office/drawing/2014/main" id="{7B85EC13-AE30-4D57-90DE-7893EC78A33C}"/>
              </a:ext>
            </a:extLst>
          </p:cNvPr>
          <p:cNvSpPr txBox="1">
            <a:spLocks noChangeArrowheads="1"/>
          </p:cNvSpPr>
          <p:nvPr/>
        </p:nvSpPr>
        <p:spPr bwMode="auto">
          <a:xfrm>
            <a:off x="457200" y="4292600"/>
            <a:ext cx="84645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eaLnBrk="0" fontAlgn="base" hangingPunct="0">
              <a:spcBef>
                <a:spcPct val="0"/>
              </a:spcBef>
              <a:spcAft>
                <a:spcPct val="0"/>
              </a:spcAft>
              <a:defRPr>
                <a:solidFill>
                  <a:schemeClr val="tx1"/>
                </a:solidFill>
                <a:latin typeface="Twinkl" panose="020B0604020202020204" pitchFamily="2" charset="0"/>
              </a:defRPr>
            </a:lvl6pPr>
            <a:lvl7pPr marL="2971800" indent="-228600" eaLnBrk="0" fontAlgn="base" hangingPunct="0">
              <a:spcBef>
                <a:spcPct val="0"/>
              </a:spcBef>
              <a:spcAft>
                <a:spcPct val="0"/>
              </a:spcAft>
              <a:defRPr>
                <a:solidFill>
                  <a:schemeClr val="tx1"/>
                </a:solidFill>
                <a:latin typeface="Twinkl" panose="020B0604020202020204" pitchFamily="2" charset="0"/>
              </a:defRPr>
            </a:lvl7pPr>
            <a:lvl8pPr marL="3429000" indent="-228600" eaLnBrk="0" fontAlgn="base" hangingPunct="0">
              <a:spcBef>
                <a:spcPct val="0"/>
              </a:spcBef>
              <a:spcAft>
                <a:spcPct val="0"/>
              </a:spcAft>
              <a:defRPr>
                <a:solidFill>
                  <a:schemeClr val="tx1"/>
                </a:solidFill>
                <a:latin typeface="Twinkl" panose="020B0604020202020204" pitchFamily="2" charset="0"/>
              </a:defRPr>
            </a:lvl8pPr>
            <a:lvl9pPr marL="3886200" indent="-228600" eaLnBrk="0" fontAlgn="base" hangingPunct="0">
              <a:spcBef>
                <a:spcPct val="0"/>
              </a:spcBef>
              <a:spcAft>
                <a:spcPct val="0"/>
              </a:spcAft>
              <a:defRPr>
                <a:solidFill>
                  <a:schemeClr val="tx1"/>
                </a:solidFill>
                <a:latin typeface="Twinkl" panose="020B0604020202020204" pitchFamily="2" charset="0"/>
              </a:defRPr>
            </a:lvl9pPr>
          </a:lstStyle>
          <a:p>
            <a:r>
              <a:rPr lang="en-GB" altLang="en-US">
                <a:hlinkClick r:id="rId3"/>
              </a:rPr>
              <a:t>https://www.bbc.co.uk/iplayer/episode/b00zj39j/frozen-planet-7-on-thin-ice</a:t>
            </a:r>
            <a:endParaRPr lang="en-GB" altLang="en-US"/>
          </a:p>
        </p:txBody>
      </p:sp>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1610</TotalTime>
  <Words>912</Words>
  <Application>Microsoft Office PowerPoint</Application>
  <PresentationFormat>On-screen Show (4:3)</PresentationFormat>
  <Paragraphs>79</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Twinkl</vt:lpstr>
      <vt:lpstr>Calibri</vt:lpstr>
      <vt:lpstr>Twinkl SemiBold</vt:lpstr>
      <vt:lpstr>Wingdings</vt:lpstr>
      <vt:lpstr>Office Theme</vt:lpstr>
      <vt:lpstr>PowerPoint Presentation</vt:lpstr>
      <vt:lpstr>PowerPoint Presentation</vt:lpstr>
      <vt:lpstr>Where Are the Polar Regions?</vt:lpstr>
      <vt:lpstr>Who Lives in the Polar Regions?</vt:lpstr>
      <vt:lpstr>Which Animals Live in the Polar Regions?</vt:lpstr>
      <vt:lpstr>What Is Climate?</vt:lpstr>
      <vt:lpstr>What Is Climate Change?</vt:lpstr>
      <vt:lpstr>What Are Greenhouse Gases?</vt:lpstr>
      <vt:lpstr>What Are Greenhouse Gases?</vt:lpstr>
      <vt:lpstr>What Is Causing These Greenhouse Gases?</vt:lpstr>
      <vt:lpstr>What Is Happening in the Polar Regions?</vt:lpstr>
      <vt:lpstr> How Are Animals Affected?</vt:lpstr>
      <vt:lpstr>How Are People Affected?</vt:lpstr>
      <vt:lpstr>Choose an animal from the Arctic or Antarctic to research.</vt:lpstr>
      <vt:lpstr>You may want to watch some of the following videos.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Caroline Smith</cp:lastModifiedBy>
  <cp:revision>195</cp:revision>
  <dcterms:created xsi:type="dcterms:W3CDTF">2014-10-01T16:09:27Z</dcterms:created>
  <dcterms:modified xsi:type="dcterms:W3CDTF">2021-01-26T08:23:45Z</dcterms:modified>
</cp:coreProperties>
</file>