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58" r:id="rId5"/>
    <p:sldId id="262" r:id="rId6"/>
    <p:sldId id="260" r:id="rId7"/>
    <p:sldId id="263" r:id="rId8"/>
    <p:sldId id="264" r:id="rId9"/>
    <p:sldId id="265" r:id="rId10"/>
    <p:sldId id="266" r:id="rId11"/>
    <p:sldId id="268" r:id="rId12"/>
    <p:sldId id="267" r:id="rId13"/>
    <p:sldId id="259" r:id="rId14"/>
    <p:sldId id="26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C5033-914C-4033-8A50-0C1A6C6ECE93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27CD9-5A96-42F2-8200-44479AFD2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662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C5033-914C-4033-8A50-0C1A6C6ECE93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27CD9-5A96-42F2-8200-44479AFD2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58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C5033-914C-4033-8A50-0C1A6C6ECE93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27CD9-5A96-42F2-8200-44479AFD2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56498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C5033-914C-4033-8A50-0C1A6C6ECE93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27CD9-5A96-42F2-8200-44479AFD2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67185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C5033-914C-4033-8A50-0C1A6C6ECE93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27CD9-5A96-42F2-8200-44479AFD2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37262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C5033-914C-4033-8A50-0C1A6C6ECE93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27CD9-5A96-42F2-8200-44479AFD2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55504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C5033-914C-4033-8A50-0C1A6C6ECE93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27CD9-5A96-42F2-8200-44479AFD2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1824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C5033-914C-4033-8A50-0C1A6C6ECE93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27CD9-5A96-42F2-8200-44479AFD2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0251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C5033-914C-4033-8A50-0C1A6C6ECE93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27CD9-5A96-42F2-8200-44479AFD2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8241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C5033-914C-4033-8A50-0C1A6C6ECE93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27CD9-5A96-42F2-8200-44479AFD2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8159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C5033-914C-4033-8A50-0C1A6C6ECE93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27CD9-5A96-42F2-8200-44479AFD2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2542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DC5033-914C-4033-8A50-0C1A6C6ECE93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827CD9-5A96-42F2-8200-44479AFD2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6719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4.jpeg"/><Relationship Id="rId7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3.jpeg"/><Relationship Id="rId4" Type="http://schemas.openxmlformats.org/officeDocument/2006/relationships/image" Target="../media/image7.jpeg"/><Relationship Id="rId9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8800" dirty="0" smtClean="0">
                <a:latin typeface="Comic Sans MS" pitchFamily="66" charset="0"/>
              </a:rPr>
              <a:t>Properties of Materials</a:t>
            </a:r>
            <a:endParaRPr lang="en-GB" sz="8800" dirty="0">
              <a:latin typeface="Comic Sans MS" pitchFamily="66" charset="0"/>
            </a:endParaRPr>
          </a:p>
        </p:txBody>
      </p:sp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3781425" y="6626225"/>
            <a:ext cx="2314575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900">
                <a:latin typeface="Comic Sans MS" pitchFamily="-107" charset="0"/>
              </a:rPr>
              <a:t>© www.SaveTeachersSundays.com 2013</a:t>
            </a:r>
            <a:endParaRPr lang="en-GB" sz="900">
              <a:latin typeface="Comic Sans MS" pitchFamily="-107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4974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4624"/>
            <a:ext cx="7772400" cy="86652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Properties of Materials</a:t>
            </a:r>
            <a:endParaRPr lang="en-GB" sz="3600" b="1" dirty="0">
              <a:latin typeface="Comic Sans MS" pitchFamily="66" charset="0"/>
            </a:endParaRPr>
          </a:p>
        </p:txBody>
      </p:sp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3781425" y="6653609"/>
            <a:ext cx="2314575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900">
                <a:latin typeface="Comic Sans MS" pitchFamily="-107" charset="0"/>
              </a:rPr>
              <a:t>© www.SaveTeachersSundays.com 2013</a:t>
            </a:r>
            <a:endParaRPr lang="en-GB" sz="900">
              <a:latin typeface="Comic Sans MS" pitchFamily="-107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83568" y="1124744"/>
            <a:ext cx="7772400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600" dirty="0" smtClean="0">
                <a:latin typeface="Comic Sans MS" pitchFamily="66" charset="0"/>
              </a:rPr>
              <a:t>Can you think of some words to describe materials?</a:t>
            </a:r>
            <a:endParaRPr lang="en-GB" sz="3600" dirty="0">
              <a:latin typeface="Comic Sans MS" pitchFamily="66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51520" y="2780928"/>
            <a:ext cx="8784976" cy="172819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en-GB" sz="3600" dirty="0" smtClean="0">
                <a:latin typeface="Comic Sans MS" pitchFamily="66" charset="0"/>
              </a:rPr>
              <a:t>hard	soft		bendy	stiff	rough</a:t>
            </a:r>
          </a:p>
          <a:p>
            <a:pPr algn="l"/>
            <a:endParaRPr lang="en-GB" sz="1800" dirty="0" smtClean="0">
              <a:latin typeface="Comic Sans MS" pitchFamily="66" charset="0"/>
            </a:endParaRPr>
          </a:p>
          <a:p>
            <a:pPr algn="l">
              <a:lnSpc>
                <a:spcPct val="120000"/>
              </a:lnSpc>
            </a:pPr>
            <a:r>
              <a:rPr lang="en-GB" sz="3600" dirty="0">
                <a:latin typeface="Comic Sans MS" pitchFamily="66" charset="0"/>
              </a:rPr>
              <a:t> </a:t>
            </a:r>
            <a:r>
              <a:rPr lang="en-GB" sz="3600" dirty="0" smtClean="0">
                <a:latin typeface="Comic Sans MS" pitchFamily="66" charset="0"/>
              </a:rPr>
              <a:t>   smooth	 strong	    shiny	    dull</a:t>
            </a:r>
            <a:endParaRPr lang="en-GB" sz="3600" dirty="0">
              <a:latin typeface="Comic Sans MS" pitchFamily="66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683568" y="4941168"/>
            <a:ext cx="7772400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600" dirty="0" smtClean="0">
                <a:latin typeface="Comic Sans MS" pitchFamily="66" charset="0"/>
              </a:rPr>
              <a:t>Did you think of those words?</a:t>
            </a:r>
          </a:p>
          <a:p>
            <a:pPr>
              <a:lnSpc>
                <a:spcPct val="120000"/>
              </a:lnSpc>
            </a:pPr>
            <a:r>
              <a:rPr lang="en-GB" sz="3600" dirty="0" smtClean="0">
                <a:latin typeface="Comic Sans MS" pitchFamily="66" charset="0"/>
              </a:rPr>
              <a:t>Did you think of any other words?</a:t>
            </a:r>
            <a:endParaRPr lang="en-GB" sz="36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687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4624"/>
            <a:ext cx="7772400" cy="86652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Properties of Materials</a:t>
            </a:r>
            <a:endParaRPr lang="en-GB" sz="3600" b="1" dirty="0">
              <a:latin typeface="Comic Sans MS" pitchFamily="66" charset="0"/>
            </a:endParaRPr>
          </a:p>
        </p:txBody>
      </p:sp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3781425" y="6653609"/>
            <a:ext cx="2314575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900">
                <a:latin typeface="Comic Sans MS" pitchFamily="-107" charset="0"/>
              </a:rPr>
              <a:t>© www.SaveTeachersSundays.com 2013</a:t>
            </a:r>
            <a:endParaRPr lang="en-GB" sz="900">
              <a:latin typeface="Comic Sans MS" pitchFamily="-107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83568" y="1988840"/>
            <a:ext cx="7772400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600" dirty="0" smtClean="0">
                <a:latin typeface="Comic Sans MS" pitchFamily="66" charset="0"/>
              </a:rPr>
              <a:t>The words that we use to describe a material are called its </a:t>
            </a:r>
            <a:r>
              <a:rPr lang="en-GB" sz="3600" b="1" dirty="0" smtClean="0">
                <a:latin typeface="Comic Sans MS" pitchFamily="66" charset="0"/>
              </a:rPr>
              <a:t>properties</a:t>
            </a:r>
            <a:r>
              <a:rPr lang="en-GB" sz="3600" dirty="0" smtClean="0">
                <a:latin typeface="Comic Sans MS" pitchFamily="66" charset="0"/>
              </a:rPr>
              <a:t>.</a:t>
            </a:r>
            <a:endParaRPr lang="en-GB" sz="3600" dirty="0">
              <a:latin typeface="Comic Sans MS" pitchFamily="66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683568" y="4221088"/>
            <a:ext cx="7772400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600" dirty="0" smtClean="0">
                <a:latin typeface="Comic Sans MS" pitchFamily="66" charset="0"/>
              </a:rPr>
              <a:t>Lets find out about some more </a:t>
            </a:r>
            <a:r>
              <a:rPr lang="en-GB" sz="3600" b="1" dirty="0" smtClean="0">
                <a:latin typeface="Comic Sans MS" pitchFamily="66" charset="0"/>
              </a:rPr>
              <a:t>properties </a:t>
            </a:r>
            <a:r>
              <a:rPr lang="en-GB" sz="3600" dirty="0" smtClean="0">
                <a:latin typeface="Comic Sans MS" pitchFamily="66" charset="0"/>
              </a:rPr>
              <a:t>of materials …</a:t>
            </a:r>
            <a:endParaRPr lang="en-GB" sz="36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337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4624"/>
            <a:ext cx="7772400" cy="86652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Hard</a:t>
            </a:r>
            <a:endParaRPr lang="en-GB" sz="3600" b="1" dirty="0">
              <a:latin typeface="Comic Sans MS" pitchFamily="66" charset="0"/>
            </a:endParaRPr>
          </a:p>
        </p:txBody>
      </p:sp>
      <p:pic>
        <p:nvPicPr>
          <p:cNvPr id="1034" name="Picture 10" descr="Legoblocks Brunurb Clip 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677368"/>
            <a:ext cx="2360312" cy="270396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036" name="Picture 12" descr="Magnifying Glass Clip 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3" y="3717032"/>
            <a:ext cx="2682177" cy="2664296"/>
          </a:xfrm>
          <a:prstGeom prst="rect">
            <a:avLst/>
          </a:prstGeom>
          <a:solidFill>
            <a:schemeClr val="bg1"/>
          </a:solidFill>
          <a:extLst/>
        </p:spPr>
      </p:pic>
      <p:pic>
        <p:nvPicPr>
          <p:cNvPr id="1038" name="Picture 14" descr="http://images.clipart.com/thw/thw11/CL/5433_2005010014/000803_1089_95/19989196.thb.jpg?000803_1089_9532_v__v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742393"/>
            <a:ext cx="2442900" cy="2638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683568" y="1124744"/>
            <a:ext cx="7772400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200" dirty="0" smtClean="0">
                <a:latin typeface="Comic Sans MS" pitchFamily="66" charset="0"/>
              </a:rPr>
              <a:t>If something is </a:t>
            </a:r>
            <a:r>
              <a:rPr lang="en-GB" sz="3200" b="1" dirty="0" smtClean="0">
                <a:latin typeface="Comic Sans MS" pitchFamily="66" charset="0"/>
              </a:rPr>
              <a:t>hard</a:t>
            </a:r>
            <a:r>
              <a:rPr lang="en-GB" sz="3200" dirty="0" smtClean="0">
                <a:latin typeface="Comic Sans MS" pitchFamily="66" charset="0"/>
              </a:rPr>
              <a:t>, it is difficult to scratch or squash</a:t>
            </a:r>
            <a:endParaRPr lang="en-GB" sz="3200" b="1" dirty="0">
              <a:latin typeface="Comic Sans MS" pitchFamily="66" charset="0"/>
            </a:endParaRP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179511" y="2708920"/>
            <a:ext cx="8748105" cy="6840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200" dirty="0" smtClean="0">
                <a:latin typeface="Comic Sans MS" pitchFamily="66" charset="0"/>
              </a:rPr>
              <a:t>Can you think of some things that are </a:t>
            </a:r>
            <a:r>
              <a:rPr lang="en-GB" sz="3200" b="1" dirty="0" smtClean="0">
                <a:latin typeface="Comic Sans MS" pitchFamily="66" charset="0"/>
              </a:rPr>
              <a:t>hard</a:t>
            </a:r>
            <a:r>
              <a:rPr lang="en-GB" sz="3200" dirty="0" smtClean="0">
                <a:latin typeface="Comic Sans MS" pitchFamily="66" charset="0"/>
              </a:rPr>
              <a:t>?</a:t>
            </a:r>
            <a:endParaRPr lang="en-GB" sz="3200" b="1" dirty="0">
              <a:latin typeface="Comic Sans MS" pitchFamily="66" charset="0"/>
            </a:endParaRPr>
          </a:p>
        </p:txBody>
      </p:sp>
      <p:sp>
        <p:nvSpPr>
          <p:cNvPr id="16" name="Rectangle 38"/>
          <p:cNvSpPr>
            <a:spLocks noChangeArrowheads="1"/>
          </p:cNvSpPr>
          <p:nvPr/>
        </p:nvSpPr>
        <p:spPr bwMode="auto">
          <a:xfrm>
            <a:off x="2490788" y="6669088"/>
            <a:ext cx="25558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000">
                <a:latin typeface="Comic Sans MS" pitchFamily="-65" charset="0"/>
              </a:rPr>
              <a:t>© www.SaveTeachersSundays.com 2013</a:t>
            </a:r>
            <a:endParaRPr lang="en-GB" sz="1000">
              <a:latin typeface="Comic Sans MS" pitchFamily="-65" charset="0"/>
            </a:endParaRPr>
          </a:p>
        </p:txBody>
      </p:sp>
      <p:sp>
        <p:nvSpPr>
          <p:cNvPr id="17" name="Rectangle 39"/>
          <p:cNvSpPr>
            <a:spLocks noChangeArrowheads="1"/>
          </p:cNvSpPr>
          <p:nvPr/>
        </p:nvSpPr>
        <p:spPr bwMode="auto">
          <a:xfrm>
            <a:off x="6100763" y="6669088"/>
            <a:ext cx="29273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900">
                <a:latin typeface="Comic Sans MS" pitchFamily="-65" charset="0"/>
              </a:rPr>
              <a:t>Images © www.clker.com and www.clipart.com 2013</a:t>
            </a:r>
            <a:endParaRPr lang="en-GB" sz="900">
              <a:latin typeface="Comic Sans MS" pitchFamily="-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4057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4624"/>
            <a:ext cx="7772400" cy="86652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Soft</a:t>
            </a:r>
            <a:endParaRPr lang="en-GB" sz="3600" b="1" dirty="0">
              <a:latin typeface="Comic Sans MS" pitchFamily="66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83568" y="1196752"/>
            <a:ext cx="7772400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200" dirty="0" smtClean="0">
                <a:latin typeface="Comic Sans MS" pitchFamily="66" charset="0"/>
              </a:rPr>
              <a:t>If something is </a:t>
            </a:r>
            <a:r>
              <a:rPr lang="en-GB" sz="3200" b="1" dirty="0" smtClean="0">
                <a:latin typeface="Comic Sans MS" pitchFamily="66" charset="0"/>
              </a:rPr>
              <a:t>soft</a:t>
            </a:r>
            <a:r>
              <a:rPr lang="en-GB" sz="3200" dirty="0" smtClean="0">
                <a:latin typeface="Comic Sans MS" pitchFamily="66" charset="0"/>
              </a:rPr>
              <a:t>, it is easy to squash, cut or bend</a:t>
            </a:r>
            <a:endParaRPr lang="en-GB" sz="3200" b="1" dirty="0">
              <a:latin typeface="Comic Sans MS" pitchFamily="66" charset="0"/>
            </a:endParaRPr>
          </a:p>
        </p:txBody>
      </p:sp>
      <p:pic>
        <p:nvPicPr>
          <p:cNvPr id="3074" name="Picture 2" descr="https://encrypted-tbn3.gstatic.com/images?q=tbn:ANd9GcTNu_hJFMeXd9MFx83i1NMtsiNmDhjkYIB1Szidv577ckXCMcW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024917"/>
            <a:ext cx="3072341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4" descr="Blank T Shirt Clip 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7409" y="4024917"/>
            <a:ext cx="2158727" cy="2356411"/>
          </a:xfrm>
          <a:prstGeom prst="rect">
            <a:avLst/>
          </a:prstGeom>
          <a:solidFill>
            <a:schemeClr val="bg1"/>
          </a:solidFill>
          <a:extLst/>
        </p:spPr>
      </p:pic>
      <p:pic>
        <p:nvPicPr>
          <p:cNvPr id="3076" name="Picture 4" descr="http://images.clipart.com/thb/thb6/CL/artineed/things/food_prepared_bread_001/16123768.thb.jpg?0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024917"/>
            <a:ext cx="2771441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179511" y="2888940"/>
            <a:ext cx="8748105" cy="6840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200" dirty="0" smtClean="0">
                <a:latin typeface="Comic Sans MS" pitchFamily="66" charset="0"/>
              </a:rPr>
              <a:t>Can you think of some things that are </a:t>
            </a:r>
            <a:r>
              <a:rPr lang="en-GB" sz="3200" b="1" dirty="0" smtClean="0">
                <a:latin typeface="Comic Sans MS" pitchFamily="66" charset="0"/>
              </a:rPr>
              <a:t>soft</a:t>
            </a:r>
            <a:r>
              <a:rPr lang="en-GB" sz="3200" dirty="0" smtClean="0">
                <a:latin typeface="Comic Sans MS" pitchFamily="66" charset="0"/>
              </a:rPr>
              <a:t>?</a:t>
            </a:r>
            <a:endParaRPr lang="en-GB" sz="3200" b="1" dirty="0">
              <a:latin typeface="Comic Sans MS" pitchFamily="66" charset="0"/>
            </a:endParaRPr>
          </a:p>
        </p:txBody>
      </p:sp>
      <p:sp>
        <p:nvSpPr>
          <p:cNvPr id="12" name="Rectangle 38"/>
          <p:cNvSpPr>
            <a:spLocks noChangeArrowheads="1"/>
          </p:cNvSpPr>
          <p:nvPr/>
        </p:nvSpPr>
        <p:spPr bwMode="auto">
          <a:xfrm>
            <a:off x="2490788" y="6669088"/>
            <a:ext cx="25558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000">
                <a:latin typeface="Comic Sans MS" pitchFamily="-65" charset="0"/>
              </a:rPr>
              <a:t>© www.SaveTeachersSundays.com 2013</a:t>
            </a:r>
            <a:endParaRPr lang="en-GB" sz="1000">
              <a:latin typeface="Comic Sans MS" pitchFamily="-65" charset="0"/>
            </a:endParaRPr>
          </a:p>
        </p:txBody>
      </p:sp>
      <p:sp>
        <p:nvSpPr>
          <p:cNvPr id="13" name="Rectangle 39"/>
          <p:cNvSpPr>
            <a:spLocks noChangeArrowheads="1"/>
          </p:cNvSpPr>
          <p:nvPr/>
        </p:nvSpPr>
        <p:spPr bwMode="auto">
          <a:xfrm>
            <a:off x="6100763" y="6669088"/>
            <a:ext cx="29273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900">
                <a:latin typeface="Comic Sans MS" pitchFamily="-65" charset="0"/>
              </a:rPr>
              <a:t>Images © www.clker.com and www.clipart.com 2013</a:t>
            </a:r>
            <a:endParaRPr lang="en-GB" sz="900">
              <a:latin typeface="Comic Sans MS" pitchFamily="-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1895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4624"/>
            <a:ext cx="7772400" cy="86652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Bendy / flexible</a:t>
            </a:r>
            <a:endParaRPr lang="en-GB" sz="3600" b="1" dirty="0">
              <a:latin typeface="Comic Sans MS" pitchFamily="66" charset="0"/>
            </a:endParaRPr>
          </a:p>
        </p:txBody>
      </p:sp>
      <p:pic>
        <p:nvPicPr>
          <p:cNvPr id="1026" name="Picture 2" descr="http://images.clipart.com/thb/thb6/CL/artineed/business_occupation/retail_hardware_store_bw_001/15021794.thb.jpg?00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8552" y="4217594"/>
            <a:ext cx="2880320" cy="1761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images.clipart.com/thw/thw11/CL/5433_2005010014/000803_1061_49/20645502.thb.jpg?000803_1061_4925_v__v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091" y="4078974"/>
            <a:ext cx="2092147" cy="203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images.clipart.com/thb/thb6/CL/artineed/sport_recreation/sport_iii_001/15826049.thb.jpg?03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1535" y="4030993"/>
            <a:ext cx="1207410" cy="2134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683568" y="1196752"/>
            <a:ext cx="7772400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200" dirty="0" smtClean="0">
                <a:latin typeface="Comic Sans MS" pitchFamily="66" charset="0"/>
              </a:rPr>
              <a:t>If something is </a:t>
            </a:r>
            <a:r>
              <a:rPr lang="en-GB" sz="3200" b="1" dirty="0" smtClean="0">
                <a:latin typeface="Comic Sans MS" pitchFamily="66" charset="0"/>
              </a:rPr>
              <a:t>bendy</a:t>
            </a:r>
            <a:r>
              <a:rPr lang="en-GB" sz="3200" dirty="0" smtClean="0">
                <a:latin typeface="Comic Sans MS" pitchFamily="66" charset="0"/>
              </a:rPr>
              <a:t>, it can be bent without breaking</a:t>
            </a:r>
            <a:endParaRPr lang="en-GB" sz="3200" b="1" dirty="0">
              <a:latin typeface="Comic Sans MS" pitchFamily="66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07504" y="2888940"/>
            <a:ext cx="8964489" cy="6840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200" dirty="0" smtClean="0">
                <a:latin typeface="Comic Sans MS" pitchFamily="66" charset="0"/>
              </a:rPr>
              <a:t>Can you think of some things that are </a:t>
            </a:r>
            <a:r>
              <a:rPr lang="en-GB" sz="3200" b="1" dirty="0" smtClean="0">
                <a:latin typeface="Comic Sans MS" pitchFamily="66" charset="0"/>
              </a:rPr>
              <a:t>bendy</a:t>
            </a:r>
            <a:r>
              <a:rPr lang="en-GB" sz="3200" dirty="0" smtClean="0">
                <a:latin typeface="Comic Sans MS" pitchFamily="66" charset="0"/>
              </a:rPr>
              <a:t>?</a:t>
            </a:r>
            <a:endParaRPr lang="en-GB" sz="3200" b="1" dirty="0">
              <a:latin typeface="Comic Sans MS" pitchFamily="66" charset="0"/>
            </a:endParaRPr>
          </a:p>
        </p:txBody>
      </p:sp>
      <p:sp>
        <p:nvSpPr>
          <p:cNvPr id="10" name="Rectangle 38"/>
          <p:cNvSpPr>
            <a:spLocks noChangeArrowheads="1"/>
          </p:cNvSpPr>
          <p:nvPr/>
        </p:nvSpPr>
        <p:spPr bwMode="auto">
          <a:xfrm>
            <a:off x="2490788" y="6669088"/>
            <a:ext cx="25558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000">
                <a:latin typeface="Comic Sans MS" pitchFamily="-65" charset="0"/>
              </a:rPr>
              <a:t>© www.SaveTeachersSundays.com 2013</a:t>
            </a:r>
            <a:endParaRPr lang="en-GB" sz="1000">
              <a:latin typeface="Comic Sans MS" pitchFamily="-65" charset="0"/>
            </a:endParaRPr>
          </a:p>
        </p:txBody>
      </p:sp>
      <p:sp>
        <p:nvSpPr>
          <p:cNvPr id="11" name="Rectangle 39"/>
          <p:cNvSpPr>
            <a:spLocks noChangeArrowheads="1"/>
          </p:cNvSpPr>
          <p:nvPr/>
        </p:nvSpPr>
        <p:spPr bwMode="auto">
          <a:xfrm>
            <a:off x="6100763" y="6669088"/>
            <a:ext cx="29273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900">
                <a:latin typeface="Comic Sans MS" pitchFamily="-65" charset="0"/>
              </a:rPr>
              <a:t>Images © www.clker.com and www.clipart.com 2013</a:t>
            </a:r>
            <a:endParaRPr lang="en-GB" sz="900">
              <a:latin typeface="Comic Sans MS" pitchFamily="-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9868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4624"/>
            <a:ext cx="7772400" cy="86652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Stretchy</a:t>
            </a:r>
            <a:endParaRPr lang="en-GB" sz="3600" b="1" dirty="0">
              <a:latin typeface="Comic Sans MS" pitchFamily="66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683568" y="1196752"/>
            <a:ext cx="7772400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200" dirty="0" smtClean="0">
                <a:latin typeface="Comic Sans MS" pitchFamily="66" charset="0"/>
              </a:rPr>
              <a:t>If something is </a:t>
            </a:r>
            <a:r>
              <a:rPr lang="en-GB" sz="3200" b="1" dirty="0" smtClean="0">
                <a:latin typeface="Comic Sans MS" pitchFamily="66" charset="0"/>
              </a:rPr>
              <a:t>stretchy</a:t>
            </a:r>
            <a:r>
              <a:rPr lang="en-GB" sz="3200" dirty="0" smtClean="0">
                <a:latin typeface="Comic Sans MS" pitchFamily="66" charset="0"/>
              </a:rPr>
              <a:t>, it can be stretched without breaking</a:t>
            </a:r>
            <a:endParaRPr lang="en-GB" sz="3200" b="1" dirty="0">
              <a:latin typeface="Comic Sans MS" pitchFamily="66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07504" y="2708920"/>
            <a:ext cx="8964489" cy="6840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000" dirty="0" smtClean="0">
                <a:latin typeface="Comic Sans MS" pitchFamily="66" charset="0"/>
              </a:rPr>
              <a:t>Can you think of some things that are </a:t>
            </a:r>
            <a:r>
              <a:rPr lang="en-GB" sz="3000" b="1" dirty="0" smtClean="0">
                <a:latin typeface="Comic Sans MS" pitchFamily="66" charset="0"/>
              </a:rPr>
              <a:t>stretchy</a:t>
            </a:r>
            <a:r>
              <a:rPr lang="en-GB" sz="3000" dirty="0" smtClean="0">
                <a:latin typeface="Comic Sans MS" pitchFamily="66" charset="0"/>
              </a:rPr>
              <a:t>?</a:t>
            </a:r>
            <a:endParaRPr lang="en-GB" sz="3000" b="1" dirty="0">
              <a:latin typeface="Comic Sans MS" pitchFamily="66" charset="0"/>
            </a:endParaRPr>
          </a:p>
        </p:txBody>
      </p:sp>
      <p:pic>
        <p:nvPicPr>
          <p:cNvPr id="8194" name="Picture 2" descr="http://images.clipart.com/thw/thw11/CL/5433_2005010014/000803_1084_87/21309139.thb.jpg?000803_1084_8759_v__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562194"/>
            <a:ext cx="2493071" cy="2718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38"/>
          <p:cNvSpPr>
            <a:spLocks noChangeArrowheads="1"/>
          </p:cNvSpPr>
          <p:nvPr/>
        </p:nvSpPr>
        <p:spPr bwMode="auto">
          <a:xfrm>
            <a:off x="2490788" y="6669088"/>
            <a:ext cx="25558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000">
                <a:latin typeface="Comic Sans MS" pitchFamily="-65" charset="0"/>
              </a:rPr>
              <a:t>© www.SaveTeachersSundays.com 2013</a:t>
            </a:r>
            <a:endParaRPr lang="en-GB" sz="1000">
              <a:latin typeface="Comic Sans MS" pitchFamily="-65" charset="0"/>
            </a:endParaRPr>
          </a:p>
        </p:txBody>
      </p:sp>
      <p:sp>
        <p:nvSpPr>
          <p:cNvPr id="11" name="Rectangle 39"/>
          <p:cNvSpPr>
            <a:spLocks noChangeArrowheads="1"/>
          </p:cNvSpPr>
          <p:nvPr/>
        </p:nvSpPr>
        <p:spPr bwMode="auto">
          <a:xfrm>
            <a:off x="6100763" y="6669088"/>
            <a:ext cx="29273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900">
                <a:latin typeface="Comic Sans MS" pitchFamily="-65" charset="0"/>
              </a:rPr>
              <a:t>Images © www.clker.com and www.clipart.com 2013</a:t>
            </a:r>
            <a:endParaRPr lang="en-GB" sz="900">
              <a:latin typeface="Comic Sans MS" pitchFamily="-65" charset="0"/>
            </a:endParaRPr>
          </a:p>
        </p:txBody>
      </p:sp>
      <p:pic>
        <p:nvPicPr>
          <p:cNvPr id="8196" name="Picture 4" descr="http://images.clipart.com/thw/thw11/CL/5344_2005010018/000803_1058_16/21816064.thb.jpg?000803_1058_1603_v__v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300" y="3551634"/>
            <a:ext cx="2268853" cy="2728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http://images.clipart.com/thw/thw11/CL/5344_2005010018/000803_1068_16/22208482.thb.jpg?000803_1068_1653_v__v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3193" y="3562194"/>
            <a:ext cx="2485305" cy="2718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6225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4624"/>
            <a:ext cx="7772400" cy="86652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Stiff</a:t>
            </a:r>
            <a:endParaRPr lang="en-GB" sz="3600" b="1" dirty="0">
              <a:latin typeface="Comic Sans MS" pitchFamily="66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683568" y="1196752"/>
            <a:ext cx="7772400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200" dirty="0" smtClean="0">
                <a:latin typeface="Comic Sans MS" pitchFamily="66" charset="0"/>
              </a:rPr>
              <a:t>If something is </a:t>
            </a:r>
            <a:r>
              <a:rPr lang="en-GB" sz="3200" b="1" dirty="0" smtClean="0">
                <a:latin typeface="Comic Sans MS" pitchFamily="66" charset="0"/>
              </a:rPr>
              <a:t>stiff</a:t>
            </a:r>
            <a:r>
              <a:rPr lang="en-GB" sz="3200" dirty="0" smtClean="0">
                <a:latin typeface="Comic Sans MS" pitchFamily="66" charset="0"/>
              </a:rPr>
              <a:t>, it is difficult to bend or else it may break if it is bent</a:t>
            </a:r>
            <a:endParaRPr lang="en-GB" sz="3200" b="1" dirty="0">
              <a:latin typeface="Comic Sans MS" pitchFamily="66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07504" y="2888940"/>
            <a:ext cx="8964489" cy="6840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200" dirty="0" smtClean="0">
                <a:latin typeface="Comic Sans MS" pitchFamily="66" charset="0"/>
              </a:rPr>
              <a:t>Can you think of some things that are </a:t>
            </a:r>
            <a:r>
              <a:rPr lang="en-GB" sz="3200" b="1" dirty="0" smtClean="0">
                <a:latin typeface="Comic Sans MS" pitchFamily="66" charset="0"/>
              </a:rPr>
              <a:t>stiff</a:t>
            </a:r>
            <a:r>
              <a:rPr lang="en-GB" sz="3200" dirty="0" smtClean="0">
                <a:latin typeface="Comic Sans MS" pitchFamily="66" charset="0"/>
              </a:rPr>
              <a:t>?</a:t>
            </a:r>
            <a:endParaRPr lang="en-GB" sz="3200" b="1" dirty="0">
              <a:latin typeface="Comic Sans MS" pitchFamily="66" charset="0"/>
            </a:endParaRPr>
          </a:p>
        </p:txBody>
      </p:sp>
      <p:sp>
        <p:nvSpPr>
          <p:cNvPr id="6" name="Rectangle 38"/>
          <p:cNvSpPr>
            <a:spLocks noChangeArrowheads="1"/>
          </p:cNvSpPr>
          <p:nvPr/>
        </p:nvSpPr>
        <p:spPr bwMode="auto">
          <a:xfrm>
            <a:off x="2490788" y="6669088"/>
            <a:ext cx="25558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000">
                <a:latin typeface="Comic Sans MS" pitchFamily="-65" charset="0"/>
              </a:rPr>
              <a:t>© www.SaveTeachersSundays.com 2013</a:t>
            </a:r>
            <a:endParaRPr lang="en-GB" sz="1000">
              <a:latin typeface="Comic Sans MS" pitchFamily="-65" charset="0"/>
            </a:endParaRPr>
          </a:p>
        </p:txBody>
      </p:sp>
      <p:sp>
        <p:nvSpPr>
          <p:cNvPr id="7" name="Rectangle 39"/>
          <p:cNvSpPr>
            <a:spLocks noChangeArrowheads="1"/>
          </p:cNvSpPr>
          <p:nvPr/>
        </p:nvSpPr>
        <p:spPr bwMode="auto">
          <a:xfrm>
            <a:off x="6100763" y="6669088"/>
            <a:ext cx="29273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900">
                <a:latin typeface="Comic Sans MS" pitchFamily="-65" charset="0"/>
              </a:rPr>
              <a:t>Images © www.clker.com and www.clipart.com 2013</a:t>
            </a:r>
            <a:endParaRPr lang="en-GB" sz="900">
              <a:latin typeface="Comic Sans MS" pitchFamily="-65" charset="0"/>
            </a:endParaRPr>
          </a:p>
        </p:txBody>
      </p:sp>
      <p:pic>
        <p:nvPicPr>
          <p:cNvPr id="7170" name="Picture 2" descr="http://images.clipart.com/thw/thw11/CL/5344_2005010018/000803_1079_86/20233520.thb.jpg?000803_1079_8673_v__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147" y="3752002"/>
            <a:ext cx="1940669" cy="2773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images.clipart.com/thw/thw11/CL/5344_2005010018/000803_1063_22/22082009.thb.jpg?000803_1063_2287_v__v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8734" y="4005064"/>
            <a:ext cx="4249309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3442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4624"/>
            <a:ext cx="7772400" cy="86652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Shiny</a:t>
            </a:r>
            <a:endParaRPr lang="en-GB" sz="3600" b="1" dirty="0">
              <a:latin typeface="Comic Sans MS" pitchFamily="66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683568" y="1052736"/>
            <a:ext cx="7772400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200" dirty="0" smtClean="0">
                <a:latin typeface="Comic Sans MS" pitchFamily="66" charset="0"/>
              </a:rPr>
              <a:t>If something is </a:t>
            </a:r>
            <a:r>
              <a:rPr lang="en-GB" sz="3200" b="1" dirty="0" smtClean="0">
                <a:latin typeface="Comic Sans MS" pitchFamily="66" charset="0"/>
              </a:rPr>
              <a:t>shiny</a:t>
            </a:r>
            <a:r>
              <a:rPr lang="en-GB" sz="3200" dirty="0" smtClean="0">
                <a:latin typeface="Comic Sans MS" pitchFamily="66" charset="0"/>
              </a:rPr>
              <a:t>, it reflects light</a:t>
            </a:r>
            <a:endParaRPr lang="en-GB" sz="3200" b="1" dirty="0">
              <a:latin typeface="Comic Sans MS" pitchFamily="66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07504" y="2744924"/>
            <a:ext cx="8964489" cy="6840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200" dirty="0" smtClean="0">
                <a:latin typeface="Comic Sans MS" pitchFamily="66" charset="0"/>
              </a:rPr>
              <a:t>Can you think of some things that are </a:t>
            </a:r>
            <a:r>
              <a:rPr lang="en-GB" sz="3200" b="1" dirty="0" smtClean="0">
                <a:latin typeface="Comic Sans MS" pitchFamily="66" charset="0"/>
              </a:rPr>
              <a:t>shiny</a:t>
            </a:r>
            <a:r>
              <a:rPr lang="en-GB" sz="3200" dirty="0" smtClean="0">
                <a:latin typeface="Comic Sans MS" pitchFamily="66" charset="0"/>
              </a:rPr>
              <a:t>?</a:t>
            </a:r>
            <a:endParaRPr lang="en-GB" sz="3200" b="1" dirty="0">
              <a:latin typeface="Comic Sans MS" pitchFamily="66" charset="0"/>
            </a:endParaRPr>
          </a:p>
        </p:txBody>
      </p:sp>
      <p:sp>
        <p:nvSpPr>
          <p:cNvPr id="6" name="Rectangle 38"/>
          <p:cNvSpPr>
            <a:spLocks noChangeArrowheads="1"/>
          </p:cNvSpPr>
          <p:nvPr/>
        </p:nvSpPr>
        <p:spPr bwMode="auto">
          <a:xfrm>
            <a:off x="2490788" y="6669088"/>
            <a:ext cx="25558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000">
                <a:latin typeface="Comic Sans MS" pitchFamily="-65" charset="0"/>
              </a:rPr>
              <a:t>© www.SaveTeachersSundays.com 2013</a:t>
            </a:r>
            <a:endParaRPr lang="en-GB" sz="1000">
              <a:latin typeface="Comic Sans MS" pitchFamily="-65" charset="0"/>
            </a:endParaRPr>
          </a:p>
        </p:txBody>
      </p:sp>
      <p:sp>
        <p:nvSpPr>
          <p:cNvPr id="7" name="Rectangle 39"/>
          <p:cNvSpPr>
            <a:spLocks noChangeArrowheads="1"/>
          </p:cNvSpPr>
          <p:nvPr/>
        </p:nvSpPr>
        <p:spPr bwMode="auto">
          <a:xfrm>
            <a:off x="6100763" y="6669088"/>
            <a:ext cx="29273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900">
                <a:latin typeface="Comic Sans MS" pitchFamily="-65" charset="0"/>
              </a:rPr>
              <a:t>Images © www.clker.com and www.clipart.com 2013</a:t>
            </a:r>
            <a:endParaRPr lang="en-GB" sz="900">
              <a:latin typeface="Comic Sans MS" pitchFamily="-65" charset="0"/>
            </a:endParaRPr>
          </a:p>
        </p:txBody>
      </p:sp>
      <p:pic>
        <p:nvPicPr>
          <p:cNvPr id="11266" name="Picture 2" descr="http://images.clipart.com/thb/thb6/CL/artineed/people/couples_ring_001/15294290.thb.jpg?01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789040"/>
            <a:ext cx="2364150" cy="2531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Disco Ball Clip 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789040"/>
            <a:ext cx="2531467" cy="2531467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1270" name="Picture 6" descr="http://images.clipart.com/thw/thw11/CL/5433_2005010014/000803_1073_07/20948876.thb.jpg?000803_1073_0711_v__v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5677" y="3789040"/>
            <a:ext cx="3010819" cy="2531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0796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4624"/>
            <a:ext cx="7772400" cy="86652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Dull</a:t>
            </a:r>
            <a:endParaRPr lang="en-GB" sz="3600" b="1" dirty="0">
              <a:latin typeface="Comic Sans MS" pitchFamily="66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683568" y="1196752"/>
            <a:ext cx="7772400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200" dirty="0" smtClean="0">
                <a:latin typeface="Comic Sans MS" pitchFamily="66" charset="0"/>
              </a:rPr>
              <a:t>If something is </a:t>
            </a:r>
            <a:r>
              <a:rPr lang="en-GB" sz="3200" b="1" dirty="0" smtClean="0">
                <a:latin typeface="Comic Sans MS" pitchFamily="66" charset="0"/>
              </a:rPr>
              <a:t>dull</a:t>
            </a:r>
            <a:r>
              <a:rPr lang="en-GB" sz="3200" dirty="0" smtClean="0">
                <a:latin typeface="Comic Sans MS" pitchFamily="66" charset="0"/>
              </a:rPr>
              <a:t>, it does not reflect light</a:t>
            </a:r>
            <a:endParaRPr lang="en-GB" sz="3200" b="1" dirty="0">
              <a:latin typeface="Comic Sans MS" pitchFamily="66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07504" y="2852936"/>
            <a:ext cx="8964489" cy="6840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200" dirty="0" smtClean="0">
                <a:latin typeface="Comic Sans MS" pitchFamily="66" charset="0"/>
              </a:rPr>
              <a:t>Can you think of some things that are </a:t>
            </a:r>
            <a:r>
              <a:rPr lang="en-GB" sz="3200" b="1" dirty="0" smtClean="0">
                <a:latin typeface="Comic Sans MS" pitchFamily="66" charset="0"/>
              </a:rPr>
              <a:t>dull</a:t>
            </a:r>
            <a:r>
              <a:rPr lang="en-GB" sz="3200" dirty="0" smtClean="0">
                <a:latin typeface="Comic Sans MS" pitchFamily="66" charset="0"/>
              </a:rPr>
              <a:t>?</a:t>
            </a:r>
            <a:endParaRPr lang="en-GB" sz="3200" b="1" dirty="0">
              <a:latin typeface="Comic Sans MS" pitchFamily="66" charset="0"/>
            </a:endParaRPr>
          </a:p>
        </p:txBody>
      </p:sp>
      <p:sp>
        <p:nvSpPr>
          <p:cNvPr id="6" name="Rectangle 38"/>
          <p:cNvSpPr>
            <a:spLocks noChangeArrowheads="1"/>
          </p:cNvSpPr>
          <p:nvPr/>
        </p:nvSpPr>
        <p:spPr bwMode="auto">
          <a:xfrm>
            <a:off x="2490788" y="6669088"/>
            <a:ext cx="25558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000">
                <a:latin typeface="Comic Sans MS" pitchFamily="-65" charset="0"/>
              </a:rPr>
              <a:t>© www.SaveTeachersSundays.com 2013</a:t>
            </a:r>
            <a:endParaRPr lang="en-GB" sz="1000">
              <a:latin typeface="Comic Sans MS" pitchFamily="-65" charset="0"/>
            </a:endParaRPr>
          </a:p>
        </p:txBody>
      </p:sp>
      <p:sp>
        <p:nvSpPr>
          <p:cNvPr id="7" name="Rectangle 39"/>
          <p:cNvSpPr>
            <a:spLocks noChangeArrowheads="1"/>
          </p:cNvSpPr>
          <p:nvPr/>
        </p:nvSpPr>
        <p:spPr bwMode="auto">
          <a:xfrm>
            <a:off x="6100763" y="6669088"/>
            <a:ext cx="29273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900">
                <a:latin typeface="Comic Sans MS" pitchFamily="-65" charset="0"/>
              </a:rPr>
              <a:t>Images © www.clker.com and www.clipart.com 2013</a:t>
            </a:r>
            <a:endParaRPr lang="en-GB" sz="900">
              <a:latin typeface="Comic Sans MS" pitchFamily="-65" charset="0"/>
            </a:endParaRPr>
          </a:p>
        </p:txBody>
      </p:sp>
      <p:pic>
        <p:nvPicPr>
          <p:cNvPr id="10242" name="Picture 2" descr="T-shirt Clip 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017" y="3789040"/>
            <a:ext cx="2527879" cy="250260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0244" name="Picture 4" descr="http://images.clipart.com/thw/thw11/CL/5344_2005010018/000803_1085_84/20336678.thb.jpg?000803_1085_8455_v__v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0618" y="3831073"/>
            <a:ext cx="3333750" cy="246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0796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4624"/>
            <a:ext cx="7772400" cy="86652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Rough</a:t>
            </a:r>
            <a:endParaRPr lang="en-GB" sz="3600" b="1" dirty="0">
              <a:latin typeface="Comic Sans MS" pitchFamily="66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683568" y="1196752"/>
            <a:ext cx="7772400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200" dirty="0" smtClean="0">
                <a:latin typeface="Comic Sans MS" pitchFamily="66" charset="0"/>
              </a:rPr>
              <a:t>If something is </a:t>
            </a:r>
            <a:r>
              <a:rPr lang="en-GB" sz="3200" b="1" dirty="0" smtClean="0">
                <a:latin typeface="Comic Sans MS" pitchFamily="66" charset="0"/>
              </a:rPr>
              <a:t>rough</a:t>
            </a:r>
            <a:r>
              <a:rPr lang="en-GB" sz="3200" dirty="0" smtClean="0">
                <a:latin typeface="Comic Sans MS" pitchFamily="66" charset="0"/>
              </a:rPr>
              <a:t>, it feels bumpy, uneven and hard</a:t>
            </a:r>
            <a:endParaRPr lang="en-GB" sz="3200" b="1" dirty="0">
              <a:latin typeface="Comic Sans MS" pitchFamily="66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07504" y="2888940"/>
            <a:ext cx="8964489" cy="6840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200" dirty="0" smtClean="0">
                <a:latin typeface="Comic Sans MS" pitchFamily="66" charset="0"/>
              </a:rPr>
              <a:t>Can you think of some things that are </a:t>
            </a:r>
            <a:r>
              <a:rPr lang="en-GB" sz="3200" b="1" dirty="0" smtClean="0">
                <a:latin typeface="Comic Sans MS" pitchFamily="66" charset="0"/>
              </a:rPr>
              <a:t>rough</a:t>
            </a:r>
            <a:r>
              <a:rPr lang="en-GB" sz="3200" dirty="0" smtClean="0">
                <a:latin typeface="Comic Sans MS" pitchFamily="66" charset="0"/>
              </a:rPr>
              <a:t>?</a:t>
            </a:r>
            <a:endParaRPr lang="en-GB" sz="3200" b="1" dirty="0">
              <a:latin typeface="Comic Sans MS" pitchFamily="66" charset="0"/>
            </a:endParaRPr>
          </a:p>
        </p:txBody>
      </p:sp>
      <p:sp>
        <p:nvSpPr>
          <p:cNvPr id="6" name="Rectangle 38"/>
          <p:cNvSpPr>
            <a:spLocks noChangeArrowheads="1"/>
          </p:cNvSpPr>
          <p:nvPr/>
        </p:nvSpPr>
        <p:spPr bwMode="auto">
          <a:xfrm>
            <a:off x="2490788" y="6669088"/>
            <a:ext cx="25558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000">
                <a:latin typeface="Comic Sans MS" pitchFamily="-65" charset="0"/>
              </a:rPr>
              <a:t>© www.SaveTeachersSundays.com 2013</a:t>
            </a:r>
            <a:endParaRPr lang="en-GB" sz="1000">
              <a:latin typeface="Comic Sans MS" pitchFamily="-65" charset="0"/>
            </a:endParaRPr>
          </a:p>
        </p:txBody>
      </p:sp>
      <p:sp>
        <p:nvSpPr>
          <p:cNvPr id="7" name="Rectangle 39"/>
          <p:cNvSpPr>
            <a:spLocks noChangeArrowheads="1"/>
          </p:cNvSpPr>
          <p:nvPr/>
        </p:nvSpPr>
        <p:spPr bwMode="auto">
          <a:xfrm>
            <a:off x="6100763" y="6669088"/>
            <a:ext cx="29273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900">
                <a:latin typeface="Comic Sans MS" pitchFamily="-65" charset="0"/>
              </a:rPr>
              <a:t>Images © www.clker.com and www.clipart.com 2013</a:t>
            </a:r>
            <a:endParaRPr lang="en-GB" sz="900">
              <a:latin typeface="Comic Sans MS" pitchFamily="-65" charset="0"/>
            </a:endParaRPr>
          </a:p>
        </p:txBody>
      </p:sp>
      <p:pic>
        <p:nvPicPr>
          <p:cNvPr id="13314" name="Picture 2" descr="http://images.clipart.com/thw/thw11/CL/5344_2005010018/000803_1073_00/22322579.thb.jpg?000803_1073_0009_v__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789040"/>
            <a:ext cx="3024336" cy="2575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http://images.clipart.com/thw/thw11/CL/5344_2005010018/000803_1085_84/20336678.thb.jpg?000803_1085_8455_v__v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0618" y="3831073"/>
            <a:ext cx="3422936" cy="2532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1126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4624"/>
            <a:ext cx="7772400" cy="86652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Smooth</a:t>
            </a:r>
            <a:endParaRPr lang="en-GB" sz="3600" b="1" dirty="0">
              <a:latin typeface="Comic Sans MS" pitchFamily="66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683568" y="1196752"/>
            <a:ext cx="7772400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200" dirty="0" smtClean="0">
                <a:latin typeface="Comic Sans MS" pitchFamily="66" charset="0"/>
              </a:rPr>
              <a:t>If something is </a:t>
            </a:r>
            <a:r>
              <a:rPr lang="en-GB" sz="3200" b="1" dirty="0" smtClean="0">
                <a:latin typeface="Comic Sans MS" pitchFamily="66" charset="0"/>
              </a:rPr>
              <a:t>smooth</a:t>
            </a:r>
            <a:r>
              <a:rPr lang="en-GB" sz="3200" dirty="0" smtClean="0">
                <a:latin typeface="Comic Sans MS" pitchFamily="66" charset="0"/>
              </a:rPr>
              <a:t>, it does NOT feel uneven or bumpy</a:t>
            </a:r>
            <a:endParaRPr lang="en-GB" sz="3200" b="1" dirty="0">
              <a:latin typeface="Comic Sans MS" pitchFamily="66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35496" y="2888940"/>
            <a:ext cx="9036000" cy="6840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200" dirty="0" smtClean="0">
                <a:latin typeface="Comic Sans MS" pitchFamily="66" charset="0"/>
              </a:rPr>
              <a:t>Can you think of some things that are </a:t>
            </a:r>
            <a:r>
              <a:rPr lang="en-GB" sz="3200" b="1" dirty="0" smtClean="0">
                <a:latin typeface="Comic Sans MS" pitchFamily="66" charset="0"/>
              </a:rPr>
              <a:t>smooth</a:t>
            </a:r>
            <a:r>
              <a:rPr lang="en-GB" sz="3200" dirty="0" smtClean="0">
                <a:latin typeface="Comic Sans MS" pitchFamily="66" charset="0"/>
              </a:rPr>
              <a:t>?</a:t>
            </a:r>
            <a:endParaRPr lang="en-GB" sz="3200" b="1" dirty="0">
              <a:latin typeface="Comic Sans MS" pitchFamily="66" charset="0"/>
            </a:endParaRPr>
          </a:p>
        </p:txBody>
      </p:sp>
      <p:sp>
        <p:nvSpPr>
          <p:cNvPr id="6" name="Rectangle 38"/>
          <p:cNvSpPr>
            <a:spLocks noChangeArrowheads="1"/>
          </p:cNvSpPr>
          <p:nvPr/>
        </p:nvSpPr>
        <p:spPr bwMode="auto">
          <a:xfrm>
            <a:off x="2490788" y="6669088"/>
            <a:ext cx="25558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000">
                <a:latin typeface="Comic Sans MS" pitchFamily="-65" charset="0"/>
              </a:rPr>
              <a:t>© www.SaveTeachersSundays.com 2013</a:t>
            </a:r>
            <a:endParaRPr lang="en-GB" sz="1000">
              <a:latin typeface="Comic Sans MS" pitchFamily="-65" charset="0"/>
            </a:endParaRPr>
          </a:p>
        </p:txBody>
      </p:sp>
      <p:sp>
        <p:nvSpPr>
          <p:cNvPr id="7" name="Rectangle 39"/>
          <p:cNvSpPr>
            <a:spLocks noChangeArrowheads="1"/>
          </p:cNvSpPr>
          <p:nvPr/>
        </p:nvSpPr>
        <p:spPr bwMode="auto">
          <a:xfrm>
            <a:off x="6100763" y="6669088"/>
            <a:ext cx="29273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900">
                <a:latin typeface="Comic Sans MS" pitchFamily="-65" charset="0"/>
              </a:rPr>
              <a:t>Images © www.clker.com and www.clipart.com 2013</a:t>
            </a:r>
            <a:endParaRPr lang="en-GB" sz="900">
              <a:latin typeface="Comic Sans MS" pitchFamily="-65" charset="0"/>
            </a:endParaRPr>
          </a:p>
        </p:txBody>
      </p:sp>
      <p:pic>
        <p:nvPicPr>
          <p:cNvPr id="9218" name="Picture 2" descr="http://downloads.clipart.com/9749004.jpg?t=1380279164&amp;h=64efe91c75f3ceee1e1569cfe29c0273&amp;u=abjem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035" y="3967740"/>
            <a:ext cx="2902023" cy="205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2" descr="Empty Wine Glass Clip 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6880" y="3789040"/>
            <a:ext cx="965200" cy="2397229"/>
          </a:xfrm>
          <a:prstGeom prst="rect">
            <a:avLst/>
          </a:prstGeom>
          <a:solidFill>
            <a:schemeClr val="bg1"/>
          </a:solidFill>
          <a:extLst/>
        </p:spPr>
      </p:pic>
      <p:pic>
        <p:nvPicPr>
          <p:cNvPr id="9220" name="Picture 4" descr="Cd Dvd Clip 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3500" y="3723041"/>
            <a:ext cx="2466932" cy="2442263"/>
          </a:xfrm>
          <a:prstGeom prst="rect">
            <a:avLst/>
          </a:prstGeom>
          <a:solidFill>
            <a:schemeClr val="bg1"/>
          </a:solidFill>
          <a:extLst/>
        </p:spPr>
      </p:pic>
    </p:spTree>
    <p:extLst>
      <p:ext uri="{BB962C8B-B14F-4D97-AF65-F5344CB8AC3E}">
        <p14:creationId xmlns:p14="http://schemas.microsoft.com/office/powerpoint/2010/main" val="2530796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4624"/>
            <a:ext cx="7772400" cy="86652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Properties of Materials</a:t>
            </a:r>
            <a:endParaRPr lang="en-GB" sz="3600" b="1" dirty="0">
              <a:latin typeface="Comic Sans MS" pitchFamily="66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83568" y="1052736"/>
            <a:ext cx="7772400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6000" b="1" dirty="0" smtClean="0">
                <a:latin typeface="Comic Sans MS" pitchFamily="66" charset="0"/>
              </a:rPr>
              <a:t>Remember …</a:t>
            </a:r>
            <a:endParaRPr lang="en-GB" sz="6000" b="1" dirty="0">
              <a:latin typeface="Comic Sans MS" pitchFamily="66" charset="0"/>
            </a:endParaRPr>
          </a:p>
        </p:txBody>
      </p:sp>
      <p:sp>
        <p:nvSpPr>
          <p:cNvPr id="6" name="Rectangle 38"/>
          <p:cNvSpPr>
            <a:spLocks noChangeArrowheads="1"/>
          </p:cNvSpPr>
          <p:nvPr/>
        </p:nvSpPr>
        <p:spPr bwMode="auto">
          <a:xfrm>
            <a:off x="2490788" y="6669088"/>
            <a:ext cx="25558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000">
                <a:latin typeface="Comic Sans MS" pitchFamily="-65" charset="0"/>
              </a:rPr>
              <a:t>© www.SaveTeachersSundays.com 2013</a:t>
            </a:r>
            <a:endParaRPr lang="en-GB" sz="1000">
              <a:latin typeface="Comic Sans MS" pitchFamily="-65" charset="0"/>
            </a:endParaRPr>
          </a:p>
        </p:txBody>
      </p:sp>
      <p:sp>
        <p:nvSpPr>
          <p:cNvPr id="8" name="Rectangle 39"/>
          <p:cNvSpPr>
            <a:spLocks noChangeArrowheads="1"/>
          </p:cNvSpPr>
          <p:nvPr/>
        </p:nvSpPr>
        <p:spPr bwMode="auto">
          <a:xfrm>
            <a:off x="6100763" y="6669088"/>
            <a:ext cx="29273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900">
                <a:latin typeface="Comic Sans MS" pitchFamily="-65" charset="0"/>
              </a:rPr>
              <a:t>Images © www.clker.com and www.clipart.com 2013</a:t>
            </a:r>
            <a:endParaRPr lang="en-GB" sz="900">
              <a:latin typeface="Comic Sans MS" pitchFamily="-65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683568" y="2924944"/>
            <a:ext cx="7772400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600" dirty="0" smtClean="0">
                <a:latin typeface="Comic Sans MS" pitchFamily="66" charset="0"/>
              </a:rPr>
              <a:t>The words that we use to describe a material are called its </a:t>
            </a:r>
            <a:r>
              <a:rPr lang="en-GB" sz="3600" b="1" dirty="0" smtClean="0">
                <a:latin typeface="Comic Sans MS" pitchFamily="66" charset="0"/>
              </a:rPr>
              <a:t>properties</a:t>
            </a:r>
            <a:r>
              <a:rPr lang="en-GB" sz="3600" dirty="0" smtClean="0">
                <a:latin typeface="Comic Sans MS" pitchFamily="66" charset="0"/>
              </a:rPr>
              <a:t>.</a:t>
            </a:r>
            <a:endParaRPr lang="en-GB" sz="3600" dirty="0">
              <a:latin typeface="Comic Sans MS" pitchFamily="66" charset="0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683568" y="4869160"/>
            <a:ext cx="7772400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600" dirty="0" smtClean="0">
                <a:latin typeface="Comic Sans MS" pitchFamily="66" charset="0"/>
              </a:rPr>
              <a:t>Different materials and objects have different </a:t>
            </a:r>
            <a:r>
              <a:rPr lang="en-GB" sz="3600" b="1" dirty="0" smtClean="0">
                <a:latin typeface="Comic Sans MS" pitchFamily="66" charset="0"/>
              </a:rPr>
              <a:t>properties</a:t>
            </a:r>
            <a:r>
              <a:rPr lang="en-GB" sz="3600" dirty="0" smtClean="0">
                <a:latin typeface="Comic Sans MS" pitchFamily="66" charset="0"/>
              </a:rPr>
              <a:t>.</a:t>
            </a:r>
            <a:endParaRPr lang="en-GB" sz="36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8103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4625"/>
            <a:ext cx="7772400" cy="72008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Properties of Materials</a:t>
            </a:r>
            <a:endParaRPr lang="en-GB" sz="3600" b="1" dirty="0">
              <a:latin typeface="Comic Sans MS" pitchFamily="66" charset="0"/>
            </a:endParaRPr>
          </a:p>
        </p:txBody>
      </p:sp>
      <p:sp>
        <p:nvSpPr>
          <p:cNvPr id="6" name="Rectangle 38"/>
          <p:cNvSpPr>
            <a:spLocks noChangeArrowheads="1"/>
          </p:cNvSpPr>
          <p:nvPr/>
        </p:nvSpPr>
        <p:spPr bwMode="auto">
          <a:xfrm>
            <a:off x="2490788" y="6669088"/>
            <a:ext cx="25558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000">
                <a:latin typeface="Comic Sans MS" pitchFamily="-65" charset="0"/>
              </a:rPr>
              <a:t>© www.SaveTeachersSundays.com 2013</a:t>
            </a:r>
            <a:endParaRPr lang="en-GB" sz="1000">
              <a:latin typeface="Comic Sans MS" pitchFamily="-65" charset="0"/>
            </a:endParaRPr>
          </a:p>
        </p:txBody>
      </p:sp>
      <p:sp>
        <p:nvSpPr>
          <p:cNvPr id="8" name="Rectangle 39"/>
          <p:cNvSpPr>
            <a:spLocks noChangeArrowheads="1"/>
          </p:cNvSpPr>
          <p:nvPr/>
        </p:nvSpPr>
        <p:spPr bwMode="auto">
          <a:xfrm>
            <a:off x="6100763" y="6669088"/>
            <a:ext cx="29273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900">
                <a:latin typeface="Comic Sans MS" pitchFamily="-65" charset="0"/>
              </a:rPr>
              <a:t>Images © www.clker.com and www.clipart.com 2013</a:t>
            </a:r>
            <a:endParaRPr lang="en-GB" sz="900">
              <a:latin typeface="Comic Sans MS" pitchFamily="-65" charset="0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251520" y="1268761"/>
            <a:ext cx="1944216" cy="648071"/>
          </a:xfrm>
          <a:prstGeom prst="rect">
            <a:avLst/>
          </a:prstGeom>
        </p:spPr>
        <p:txBody>
          <a:bodyPr vert="horz" lIns="91440" tIns="45720" rIns="91440" bIns="45720" rtlCol="0" anchor="ctr" anchorCtr="1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Hard</a:t>
            </a:r>
            <a:endParaRPr lang="en-GB" sz="3600" b="1" dirty="0">
              <a:latin typeface="Comic Sans MS" pitchFamily="66" charset="0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2339752" y="1268760"/>
            <a:ext cx="1872208" cy="648071"/>
          </a:xfrm>
          <a:prstGeom prst="rect">
            <a:avLst/>
          </a:prstGeom>
        </p:spPr>
        <p:txBody>
          <a:bodyPr vert="horz" lIns="91440" tIns="45720" rIns="91440" bIns="45720" rtlCol="0" anchor="ctr" anchorCtr="1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Soft</a:t>
            </a:r>
            <a:endParaRPr lang="en-GB" sz="3600" b="1" dirty="0">
              <a:latin typeface="Comic Sans MS" pitchFamily="66" charset="0"/>
            </a:endParaRP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4572000" y="1268761"/>
            <a:ext cx="2448272" cy="648071"/>
          </a:xfrm>
          <a:prstGeom prst="rect">
            <a:avLst/>
          </a:prstGeom>
        </p:spPr>
        <p:txBody>
          <a:bodyPr vert="horz" lIns="91440" tIns="45720" rIns="91440" bIns="45720" rtlCol="0" anchor="ctr" anchorCtr="1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 smtClean="0">
                <a:latin typeface="Comic Sans MS" pitchFamily="66" charset="0"/>
              </a:rPr>
              <a:t>Bendy / Stretchy</a:t>
            </a:r>
            <a:endParaRPr lang="en-GB" sz="3600" b="1" dirty="0">
              <a:latin typeface="Comic Sans MS" pitchFamily="66" charset="0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7020272" y="1268760"/>
            <a:ext cx="2016224" cy="648071"/>
          </a:xfrm>
          <a:prstGeom prst="rect">
            <a:avLst/>
          </a:prstGeom>
        </p:spPr>
        <p:txBody>
          <a:bodyPr vert="horz" lIns="91440" tIns="45720" rIns="91440" bIns="45720" rtlCol="0" anchor="ctr" anchorCtr="1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Stiff</a:t>
            </a:r>
            <a:endParaRPr lang="en-GB" sz="3600" b="1" dirty="0">
              <a:latin typeface="Comic Sans MS" pitchFamily="66" charset="0"/>
            </a:endParaRPr>
          </a:p>
        </p:txBody>
      </p:sp>
      <p:pic>
        <p:nvPicPr>
          <p:cNvPr id="15" name="Picture 10" descr="Legoblocks Brunurb Clip 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211209"/>
            <a:ext cx="1440160" cy="1649839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6" name="Picture 2" descr="https://encrypted-tbn3.gstatic.com/images?q=tbn:ANd9GcTNu_hJFMeXd9MFx83i1NMtsiNmDhjkYIB1Szidv577ckXCMcW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535" y="2368733"/>
            <a:ext cx="1797732" cy="1348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images.clipart.com/thb/thb6/CL/artineed/business_occupation/retail_hardware_store_bw_001/15021794.thb.jpg?00i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4619" y="2240460"/>
            <a:ext cx="2071637" cy="1646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://images.clipart.com/thw/thw11/CL/5344_2005010018/000803_1079_86/20233520.thb.jpg?000803_1079_8673_v__v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2546" y="2243775"/>
            <a:ext cx="1183910" cy="1691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itle 1"/>
          <p:cNvSpPr txBox="1">
            <a:spLocks/>
          </p:cNvSpPr>
          <p:nvPr/>
        </p:nvSpPr>
        <p:spPr>
          <a:xfrm>
            <a:off x="251520" y="4221089"/>
            <a:ext cx="1944216" cy="648071"/>
          </a:xfrm>
          <a:prstGeom prst="rect">
            <a:avLst/>
          </a:prstGeom>
        </p:spPr>
        <p:txBody>
          <a:bodyPr vert="horz" lIns="91440" tIns="45720" rIns="91440" bIns="45720" rtlCol="0" anchor="ctr" anchorCtr="1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Shiny</a:t>
            </a:r>
            <a:endParaRPr lang="en-GB" sz="3600" b="1" dirty="0">
              <a:latin typeface="Comic Sans MS" pitchFamily="66" charset="0"/>
            </a:endParaRPr>
          </a:p>
        </p:txBody>
      </p:sp>
      <p:sp>
        <p:nvSpPr>
          <p:cNvPr id="20" name="Title 1"/>
          <p:cNvSpPr txBox="1">
            <a:spLocks/>
          </p:cNvSpPr>
          <p:nvPr/>
        </p:nvSpPr>
        <p:spPr>
          <a:xfrm>
            <a:off x="2483768" y="4221088"/>
            <a:ext cx="1872208" cy="648071"/>
          </a:xfrm>
          <a:prstGeom prst="rect">
            <a:avLst/>
          </a:prstGeom>
        </p:spPr>
        <p:txBody>
          <a:bodyPr vert="horz" lIns="91440" tIns="45720" rIns="91440" bIns="45720" rtlCol="0" anchor="ctr" anchorCtr="1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Dull</a:t>
            </a:r>
            <a:endParaRPr lang="en-GB" sz="3600" b="1" dirty="0">
              <a:latin typeface="Comic Sans MS" pitchFamily="66" charset="0"/>
            </a:endParaRPr>
          </a:p>
        </p:txBody>
      </p:sp>
      <p:sp>
        <p:nvSpPr>
          <p:cNvPr id="21" name="Title 1"/>
          <p:cNvSpPr txBox="1">
            <a:spLocks/>
          </p:cNvSpPr>
          <p:nvPr/>
        </p:nvSpPr>
        <p:spPr>
          <a:xfrm>
            <a:off x="4644008" y="4293097"/>
            <a:ext cx="2448272" cy="648071"/>
          </a:xfrm>
          <a:prstGeom prst="rect">
            <a:avLst/>
          </a:prstGeom>
        </p:spPr>
        <p:txBody>
          <a:bodyPr vert="horz" lIns="91440" tIns="45720" rIns="91440" bIns="45720" rtlCol="0" anchor="ctr" anchorCtr="1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 smtClean="0">
                <a:latin typeface="Comic Sans MS" pitchFamily="66" charset="0"/>
              </a:rPr>
              <a:t>Rough</a:t>
            </a:r>
            <a:endParaRPr lang="en-GB" sz="3600" b="1" dirty="0">
              <a:latin typeface="Comic Sans MS" pitchFamily="66" charset="0"/>
            </a:endParaRPr>
          </a:p>
        </p:txBody>
      </p:sp>
      <p:sp>
        <p:nvSpPr>
          <p:cNvPr id="22" name="Title 1"/>
          <p:cNvSpPr txBox="1">
            <a:spLocks/>
          </p:cNvSpPr>
          <p:nvPr/>
        </p:nvSpPr>
        <p:spPr>
          <a:xfrm>
            <a:off x="7020272" y="4221089"/>
            <a:ext cx="2016224" cy="648071"/>
          </a:xfrm>
          <a:prstGeom prst="rect">
            <a:avLst/>
          </a:prstGeom>
        </p:spPr>
        <p:txBody>
          <a:bodyPr vert="horz" lIns="91440" tIns="45720" rIns="91440" bIns="45720" rtlCol="0" anchor="ctr" anchorCtr="1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Smooth</a:t>
            </a:r>
            <a:endParaRPr lang="en-GB" sz="3600" b="1" dirty="0">
              <a:latin typeface="Comic Sans MS" pitchFamily="66" charset="0"/>
            </a:endParaRPr>
          </a:p>
        </p:txBody>
      </p:sp>
      <p:pic>
        <p:nvPicPr>
          <p:cNvPr id="23" name="Picture 4" descr="Disco Ball Clip Art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941168"/>
            <a:ext cx="1594051" cy="1594051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24" name="Picture 2" descr="T-shirt Clip Art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4470" y="4956972"/>
            <a:ext cx="1627490" cy="1611215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25" name="Picture 2" descr="http://images.clipart.com/thw/thw11/CL/5344_2005010018/000803_1073_00/22322579.thb.jpg?000803_1073_0009_v__v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941168"/>
            <a:ext cx="1872208" cy="1594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" descr="Cd Dvd Clip Art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1075" y="4932040"/>
            <a:ext cx="1609397" cy="1593304"/>
          </a:xfrm>
          <a:prstGeom prst="rect">
            <a:avLst/>
          </a:prstGeom>
          <a:solidFill>
            <a:schemeClr val="bg1"/>
          </a:solidFill>
          <a:extLst/>
        </p:spPr>
      </p:pic>
    </p:spTree>
    <p:extLst>
      <p:ext uri="{BB962C8B-B14F-4D97-AF65-F5344CB8AC3E}">
        <p14:creationId xmlns:p14="http://schemas.microsoft.com/office/powerpoint/2010/main" val="2924474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</TotalTime>
  <Words>417</Words>
  <Application>Microsoft Office PowerPoint</Application>
  <PresentationFormat>On-screen Show (4:3)</PresentationFormat>
  <Paragraphs>76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Comic Sans MS</vt:lpstr>
      <vt:lpstr>Office Theme</vt:lpstr>
      <vt:lpstr>Properties of Materials</vt:lpstr>
      <vt:lpstr>Properties of Materials</vt:lpstr>
      <vt:lpstr>Properties of Materials</vt:lpstr>
      <vt:lpstr>Hard</vt:lpstr>
      <vt:lpstr>Soft</vt:lpstr>
      <vt:lpstr>Bendy / flexible</vt:lpstr>
      <vt:lpstr>Stretchy</vt:lpstr>
      <vt:lpstr>Stiff</vt:lpstr>
      <vt:lpstr>Shiny</vt:lpstr>
      <vt:lpstr>Dull</vt:lpstr>
      <vt:lpstr>Rough</vt:lpstr>
      <vt:lpstr>Smooth</vt:lpstr>
      <vt:lpstr>Properties of Materials</vt:lpstr>
      <vt:lpstr>Properties of Materials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Properties of Materials</dc:title>
  <dc:creator>SaveTeachersSundays</dc:creator>
  <cp:lastModifiedBy>Steve Powell</cp:lastModifiedBy>
  <cp:revision>19</cp:revision>
  <dcterms:created xsi:type="dcterms:W3CDTF">2013-09-27T09:26:47Z</dcterms:created>
  <dcterms:modified xsi:type="dcterms:W3CDTF">2021-01-15T12:25:06Z</dcterms:modified>
</cp:coreProperties>
</file>