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9" d="100"/>
          <a:sy n="69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EFE25-26CE-4581-AF1C-33ED3C179269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73AB7-EB15-40D2-8919-AAF7579E6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50301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EFE25-26CE-4581-AF1C-33ED3C179269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73AB7-EB15-40D2-8919-AAF7579E6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41552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EFE25-26CE-4581-AF1C-33ED3C179269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73AB7-EB15-40D2-8919-AAF7579E6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97293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EFE25-26CE-4581-AF1C-33ED3C179269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73AB7-EB15-40D2-8919-AAF7579E6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0555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EFE25-26CE-4581-AF1C-33ED3C179269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73AB7-EB15-40D2-8919-AAF7579E6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9637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EFE25-26CE-4581-AF1C-33ED3C179269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73AB7-EB15-40D2-8919-AAF7579E6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05181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EFE25-26CE-4581-AF1C-33ED3C179269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73AB7-EB15-40D2-8919-AAF7579E6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5831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EFE25-26CE-4581-AF1C-33ED3C179269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73AB7-EB15-40D2-8919-AAF7579E6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73982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EFE25-26CE-4581-AF1C-33ED3C179269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73AB7-EB15-40D2-8919-AAF7579E6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64364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EFE25-26CE-4581-AF1C-33ED3C179269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73AB7-EB15-40D2-8919-AAF7579E6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08574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EFE25-26CE-4581-AF1C-33ED3C179269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73AB7-EB15-40D2-8919-AAF7579E6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9228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4EFE25-26CE-4581-AF1C-33ED3C179269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173AB7-EB15-40D2-8919-AAF7579E6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32091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classroom.thenational.academy/lessons/which-materials-are-absorbent-6tk3er?step=2&amp;activity=video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cience – Tudor Grange Samworth Academ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2082" y="1417337"/>
            <a:ext cx="8074026" cy="3601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95469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ree Materials Poster – BookLif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3026" y="759099"/>
            <a:ext cx="7611763" cy="5386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89597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33384" y="1400432"/>
            <a:ext cx="8361405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latin typeface="Comic Sans MS" panose="030F0702030302020204" pitchFamily="66" charset="0"/>
              </a:rPr>
              <a:t>Which materials are absorbent?</a:t>
            </a:r>
          </a:p>
          <a:p>
            <a:pPr fontAlgn="base"/>
            <a:endParaRPr lang="en-US" sz="3000" b="1" dirty="0">
              <a:latin typeface="Comic Sans MS" panose="030F0702030302020204" pitchFamily="66" charset="0"/>
            </a:endParaRPr>
          </a:p>
          <a:p>
            <a:pPr fontAlgn="base"/>
            <a:r>
              <a:rPr lang="en-US" sz="3000" dirty="0">
                <a:latin typeface="Comic Sans MS" panose="030F0702030302020204" pitchFamily="66" charset="0"/>
              </a:rPr>
              <a:t>In this lesson, we will be learning about absorbency. We will test and compare the absorbency of a variety of household materials.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195875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59243" y="782246"/>
            <a:ext cx="1035496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solidFill>
                  <a:srgbClr val="4B3241"/>
                </a:solidFill>
                <a:latin typeface="Comic Sans MS" panose="030F0702030302020204" pitchFamily="66" charset="0"/>
              </a:rPr>
              <a:t>To complete today’s lesson you will need:</a:t>
            </a:r>
            <a:r>
              <a:rPr lang="en-US" sz="2000" b="0" i="0" dirty="0">
                <a:solidFill>
                  <a:srgbClr val="4B3241"/>
                </a:solidFill>
                <a:effectLst/>
                <a:latin typeface="Comic Sans MS" panose="030F0702030302020204" pitchFamily="66" charset="0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b="0" i="0" dirty="0">
                <a:solidFill>
                  <a:srgbClr val="4B3241"/>
                </a:solidFill>
                <a:effectLst/>
                <a:latin typeface="Comic Sans MS" panose="030F0702030302020204" pitchFamily="66" charset="0"/>
              </a:rPr>
              <a:t>a piece of paper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b="0" i="0" dirty="0">
                <a:solidFill>
                  <a:srgbClr val="4B3241"/>
                </a:solidFill>
                <a:effectLst/>
                <a:latin typeface="Comic Sans MS" panose="030F0702030302020204" pitchFamily="66" charset="0"/>
              </a:rPr>
              <a:t>and a pencil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rgbClr val="4B3241"/>
              </a:solidFill>
              <a:latin typeface="Comic Sans MS" panose="030F0702030302020204" pitchFamily="66" charset="0"/>
            </a:endParaRPr>
          </a:p>
          <a:p>
            <a:endParaRPr lang="en-US" sz="2000" b="0" i="0" dirty="0">
              <a:solidFill>
                <a:srgbClr val="4B3241"/>
              </a:solidFill>
              <a:effectLst/>
              <a:latin typeface="Comic Sans MS" panose="030F0702030302020204" pitchFamily="66" charset="0"/>
            </a:endParaRPr>
          </a:p>
          <a:p>
            <a:r>
              <a:rPr lang="en-US" sz="2000" b="0" i="0" dirty="0">
                <a:solidFill>
                  <a:srgbClr val="4B3241"/>
                </a:solidFill>
                <a:effectLst/>
                <a:latin typeface="Comic Sans MS" panose="030F0702030302020204" pitchFamily="66" charset="0"/>
              </a:rPr>
              <a:t>For the experiment, if you would like to take part, you will need: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b="0" i="0" dirty="0">
                <a:solidFill>
                  <a:srgbClr val="4B3241"/>
                </a:solidFill>
                <a:effectLst/>
                <a:latin typeface="Comic Sans MS" panose="030F0702030302020204" pitchFamily="66" charset="0"/>
              </a:rPr>
              <a:t>a sponge or cloth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b="0" i="0" dirty="0">
                <a:solidFill>
                  <a:srgbClr val="4B3241"/>
                </a:solidFill>
                <a:effectLst/>
                <a:latin typeface="Comic Sans MS" panose="030F0702030302020204" pitchFamily="66" charset="0"/>
              </a:rPr>
              <a:t>plastic bag or cup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4B3241"/>
                </a:solidFill>
                <a:latin typeface="Comic Sans MS" panose="030F0702030302020204" pitchFamily="66" charset="0"/>
              </a:rPr>
              <a:t>f</a:t>
            </a:r>
            <a:r>
              <a:rPr lang="en-US" sz="2000" b="0" i="0" dirty="0">
                <a:solidFill>
                  <a:srgbClr val="4B3241"/>
                </a:solidFill>
                <a:effectLst/>
                <a:latin typeface="Comic Sans MS" panose="030F0702030302020204" pitchFamily="66" charset="0"/>
              </a:rPr>
              <a:t>oil</a:t>
            </a:r>
            <a:endParaRPr lang="en-US" sz="2000" dirty="0">
              <a:solidFill>
                <a:srgbClr val="4B3241"/>
              </a:solidFill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b="0" i="0" dirty="0">
                <a:solidFill>
                  <a:srgbClr val="4B3241"/>
                </a:solidFill>
                <a:effectLst/>
                <a:latin typeface="Comic Sans MS" panose="030F0702030302020204" pitchFamily="66" charset="0"/>
              </a:rPr>
              <a:t>cardboard or paper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b="0" i="0" dirty="0">
                <a:solidFill>
                  <a:srgbClr val="4B3241"/>
                </a:solidFill>
                <a:effectLst/>
                <a:latin typeface="Comic Sans MS" panose="030F0702030302020204" pitchFamily="66" charset="0"/>
              </a:rPr>
              <a:t>cotton wool or tissue.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rgbClr val="4B3241"/>
              </a:solidFill>
              <a:latin typeface="Comic Sans MS" panose="030F0702030302020204" pitchFamily="66" charset="0"/>
            </a:endParaRPr>
          </a:p>
          <a:p>
            <a:endParaRPr lang="en-US" sz="2000" b="0" i="0" dirty="0">
              <a:solidFill>
                <a:srgbClr val="4B3241"/>
              </a:solidFill>
              <a:effectLst/>
              <a:latin typeface="Comic Sans MS" panose="030F0702030302020204" pitchFamily="66" charset="0"/>
            </a:endParaRPr>
          </a:p>
          <a:p>
            <a:r>
              <a:rPr lang="en-US" sz="2000" b="0" i="0" dirty="0">
                <a:solidFill>
                  <a:srgbClr val="4B3241"/>
                </a:solidFill>
                <a:effectLst/>
                <a:latin typeface="Comic Sans MS" panose="030F0702030302020204" pitchFamily="66" charset="0"/>
              </a:rPr>
              <a:t>If you do not have these materials, you can watch Miss Harris complete the experiment while observing the outcomes.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3074" name="Picture 2" descr="Optimizely buys Experiment Engine for its optimization tool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5046" y="343949"/>
            <a:ext cx="2735607" cy="1538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33428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21707" y="984931"/>
            <a:ext cx="8303741" cy="32162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Aft>
                <a:spcPts val="1800"/>
              </a:spcAft>
            </a:pPr>
            <a:r>
              <a:rPr lang="en-GB" sz="2400" dirty="0">
                <a:solidFill>
                  <a:srgbClr val="4B3241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You can watch the video and take part alongside Miss Harris. Otherwise, you can watch Miss Harris conduct the experiment while observing the outcomes.</a:t>
            </a:r>
            <a:endParaRPr lang="en-GB" sz="2400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spcAft>
                <a:spcPts val="1800"/>
              </a:spcAft>
            </a:pPr>
            <a:r>
              <a:rPr lang="en-GB" sz="2400" dirty="0">
                <a:solidFill>
                  <a:srgbClr val="4B3241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Link to the video</a:t>
            </a:r>
          </a:p>
          <a:p>
            <a:pPr fontAlgn="base">
              <a:spcAft>
                <a:spcPts val="1800"/>
              </a:spcAft>
            </a:pPr>
            <a:r>
              <a:rPr lang="en-GB" sz="24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https://classroom.thenational.academy/lessons/which-materials-are-absorbent-6tk3er?step=2&amp;activity=video</a:t>
            </a:r>
            <a:endParaRPr lang="en-GB" sz="2400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spcAft>
                <a:spcPts val="1800"/>
              </a:spcAft>
            </a:pPr>
            <a:endParaRPr lang="en-GB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99140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889686" y="229790"/>
            <a:ext cx="1004192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Aft>
                <a:spcPts val="1800"/>
              </a:spcAft>
            </a:pPr>
            <a:r>
              <a:rPr lang="en-GB" sz="2400" dirty="0">
                <a:solidFill>
                  <a:srgbClr val="4B3241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worksheet, which is on the website, can be printed. If you don’t have the facilities to print please draw the table on another sheet of paper.</a:t>
            </a:r>
            <a:endParaRPr lang="en-GB" sz="2400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spcAft>
                <a:spcPts val="1800"/>
              </a:spcAft>
            </a:pPr>
            <a:r>
              <a:rPr lang="en-GB" sz="2400" dirty="0">
                <a:solidFill>
                  <a:srgbClr val="4B3241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fontAlgn="base">
              <a:spcAft>
                <a:spcPts val="1800"/>
              </a:spcAft>
            </a:pPr>
            <a:endParaRPr lang="en-GB" sz="2400" dirty="0">
              <a:solidFill>
                <a:srgbClr val="4B3241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spcAft>
                <a:spcPts val="1800"/>
              </a:spcAft>
            </a:pPr>
            <a:endParaRPr lang="en-GB" sz="2400" dirty="0">
              <a:solidFill>
                <a:srgbClr val="4B3241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spcAft>
                <a:spcPts val="1800"/>
              </a:spcAft>
            </a:pPr>
            <a:endParaRPr lang="en-GB" sz="2400" dirty="0">
              <a:solidFill>
                <a:srgbClr val="4B3241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spcAft>
                <a:spcPts val="1800"/>
              </a:spcAft>
            </a:pPr>
            <a:r>
              <a:rPr lang="en-GB" sz="2400" dirty="0">
                <a:solidFill>
                  <a:srgbClr val="4B3241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Here is the e</a:t>
            </a:r>
            <a:r>
              <a:rPr lang="en-GB" sz="2400" dirty="0">
                <a:solidFill>
                  <a:srgbClr val="4B3241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 of lesson quiz (3 multiple choice questions)</a:t>
            </a:r>
          </a:p>
          <a:p>
            <a:pPr fontAlgn="base">
              <a:spcAft>
                <a:spcPts val="1800"/>
              </a:spcAft>
            </a:pPr>
            <a:r>
              <a:rPr lang="en-GB" sz="2400" dirty="0">
                <a:latin typeface="Comic Sans MS" panose="030F0702030302020204" pitchFamily="66" charset="0"/>
              </a:rPr>
              <a:t>https://classroom.thenational.academy/lessons/which-materials-are-absorbent-6tk3er?step=4&amp;activity=exit_quiz</a:t>
            </a:r>
          </a:p>
          <a:p>
            <a:pPr fontAlgn="base">
              <a:lnSpc>
                <a:spcPts val="1800"/>
              </a:lnSpc>
              <a:spcAft>
                <a:spcPts val="1800"/>
              </a:spcAft>
            </a:pPr>
            <a:endParaRPr lang="en-GB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5695" y="1252151"/>
            <a:ext cx="5478829" cy="2266306"/>
          </a:xfrm>
          <a:prstGeom prst="rect">
            <a:avLst/>
          </a:prstGeom>
        </p:spPr>
      </p:pic>
      <p:pic>
        <p:nvPicPr>
          <p:cNvPr id="4098" name="Picture 2" descr="How do you help charities? Answer: run a quiz! - Optim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2680" y="5014932"/>
            <a:ext cx="1512701" cy="1512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89620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9535" y="634178"/>
            <a:ext cx="3704485" cy="5803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7439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215</Words>
  <Application>Microsoft Office PowerPoint</Application>
  <PresentationFormat>Widescreen</PresentationFormat>
  <Paragraphs>27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Wigmore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Powell</dc:creator>
  <cp:lastModifiedBy>HELEN WILSON</cp:lastModifiedBy>
  <cp:revision>4</cp:revision>
  <dcterms:created xsi:type="dcterms:W3CDTF">2021-02-02T14:17:15Z</dcterms:created>
  <dcterms:modified xsi:type="dcterms:W3CDTF">2021-02-09T21:07:55Z</dcterms:modified>
</cp:coreProperties>
</file>