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69" r:id="rId5"/>
    <p:sldId id="285" r:id="rId6"/>
    <p:sldId id="257" r:id="rId7"/>
    <p:sldId id="270" r:id="rId8"/>
    <p:sldId id="281" r:id="rId9"/>
    <p:sldId id="272" r:id="rId10"/>
    <p:sldId id="287" r:id="rId11"/>
    <p:sldId id="286" r:id="rId12"/>
    <p:sldId id="288" r:id="rId13"/>
    <p:sldId id="289" r:id="rId14"/>
    <p:sldId id="290" r:id="rId15"/>
    <p:sldId id="291" r:id="rId16"/>
    <p:sldId id="263" r:id="rId17"/>
    <p:sldId id="264" r:id="rId18"/>
    <p:sldId id="275" r:id="rId19"/>
    <p:sldId id="292" r:id="rId20"/>
    <p:sldId id="277" r:id="rId21"/>
    <p:sldId id="276" r:id="rId22"/>
    <p:sldId id="265" r:id="rId23"/>
    <p:sldId id="26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1/12/2021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1/12/2021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8032435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hyperlink" Target="https://pixabay.com/en/rainbow-default-colors-948520/" TargetMode="External"/><Relationship Id="rId3" Type="http://schemas.openxmlformats.org/officeDocument/2006/relationships/hyperlink" Target="http://www.pngall.com/sunshine-png" TargetMode="External"/><Relationship Id="rId7"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freeimageslive.co.uk/free_stock_image/cartoon-eyes-1-jpg" TargetMode="External"/><Relationship Id="rId5" Type="http://schemas.openxmlformats.org/officeDocument/2006/relationships/image" Target="../media/image18.jpg"/><Relationship Id="rId4" Type="http://schemas.openxmlformats.org/officeDocument/2006/relationships/hyperlink" Target="https://pixabay.com/en/rainbow-default-colors-94852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www.freeimageslive.co.uk/free_stock_image/cartoon-eyes-1-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vimeo.com/480325207"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Wednesday 13</a:t>
            </a:r>
            <a:r>
              <a:rPr lang="en-GB" baseline="30000" dirty="0">
                <a:solidFill>
                  <a:srgbClr val="FF0000"/>
                </a:solidFill>
                <a:latin typeface="Comic Sans MS" panose="030F0702030302020204" pitchFamily="66" charset="0"/>
              </a:rPr>
              <a:t>th </a:t>
            </a:r>
            <a:r>
              <a:rPr lang="en-GB" dirty="0">
                <a:solidFill>
                  <a:srgbClr val="FF0000"/>
                </a:solidFill>
                <a:latin typeface="Comic Sans MS" panose="030F0702030302020204" pitchFamily="66" charset="0"/>
              </a:rPr>
              <a:t>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r>
              <a:rPr lang="en-GB" dirty="0">
                <a:latin typeface="Comic Sans MS" panose="030F0702030302020204" pitchFamily="66" charset="0"/>
              </a:rPr>
              <a:t>      Below is the timetable for today.</a:t>
            </a:r>
          </a:p>
          <a:p>
            <a:pPr marL="0" indent="0">
              <a:buNone/>
            </a:pPr>
            <a:r>
              <a:rPr lang="en-GB" dirty="0">
                <a:latin typeface="Comic Sans MS" panose="030F0702030302020204" pitchFamily="66" charset="0"/>
              </a:rPr>
              <a:t>      It is here to give you a guide on today’s work.</a:t>
            </a:r>
          </a:p>
          <a:p>
            <a:pPr marL="0" indent="0">
              <a:buNone/>
            </a:pPr>
            <a:r>
              <a:rPr lang="en-GB" sz="2400" i="1" u="sng" dirty="0">
                <a:solidFill>
                  <a:srgbClr val="FFC000"/>
                </a:solidFill>
                <a:latin typeface="Comic Sans MS" panose="030F0702030302020204" pitchFamily="66" charset="0"/>
              </a:rPr>
              <a:t>For RWI you will need access to the Roll and Read sheet, a dice and the Edit a Sentence. For maths you need to be able to see a copy of the worksheet</a:t>
            </a:r>
            <a:r>
              <a:rPr lang="en-GB" sz="1800" i="1" u="sng" dirty="0">
                <a:solidFill>
                  <a:srgbClr val="FFC000"/>
                </a:solidFill>
                <a:latin typeface="Comic Sans MS" panose="030F0702030302020204" pitchFamily="66" charset="0"/>
              </a:rPr>
              <a:t>.</a:t>
            </a:r>
            <a:r>
              <a:rPr lang="en-GB" i="1" u="sng" dirty="0">
                <a:solidFill>
                  <a:srgbClr val="FFC000"/>
                </a:solidFill>
                <a:latin typeface="Comic Sans MS" panose="030F0702030302020204" pitchFamily="66" charset="0"/>
              </a:rPr>
              <a:t> </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2857769346"/>
              </p:ext>
            </p:extLst>
          </p:nvPr>
        </p:nvGraphicFramePr>
        <p:xfrm>
          <a:off x="1108363" y="4068776"/>
          <a:ext cx="9975274" cy="2105891"/>
        </p:xfrm>
        <a:graphic>
          <a:graphicData uri="http://schemas.openxmlformats.org/drawingml/2006/table">
            <a:tbl>
              <a:tblPr firstRow="1" bandRow="1">
                <a:tableStyleId>{5C22544A-7EE6-4342-B048-85BDC9FD1C3A}</a:tableStyleId>
              </a:tblPr>
              <a:tblGrid>
                <a:gridCol w="831273">
                  <a:extLst>
                    <a:ext uri="{9D8B030D-6E8A-4147-A177-3AD203B41FA5}">
                      <a16:colId xmlns:a16="http://schemas.microsoft.com/office/drawing/2014/main" val="1057356747"/>
                    </a:ext>
                  </a:extLst>
                </a:gridCol>
                <a:gridCol w="1412807">
                  <a:extLst>
                    <a:ext uri="{9D8B030D-6E8A-4147-A177-3AD203B41FA5}">
                      <a16:colId xmlns:a16="http://schemas.microsoft.com/office/drawing/2014/main" val="2036603641"/>
                    </a:ext>
                  </a:extLst>
                </a:gridCol>
                <a:gridCol w="1453233">
                  <a:extLst>
                    <a:ext uri="{9D8B030D-6E8A-4147-A177-3AD203B41FA5}">
                      <a16:colId xmlns:a16="http://schemas.microsoft.com/office/drawing/2014/main" val="3670510117"/>
                    </a:ext>
                  </a:extLst>
                </a:gridCol>
                <a:gridCol w="290646">
                  <a:extLst>
                    <a:ext uri="{9D8B030D-6E8A-4147-A177-3AD203B41FA5}">
                      <a16:colId xmlns:a16="http://schemas.microsoft.com/office/drawing/2014/main" val="853626756"/>
                    </a:ext>
                  </a:extLst>
                </a:gridCol>
                <a:gridCol w="2278669">
                  <a:extLst>
                    <a:ext uri="{9D8B030D-6E8A-4147-A177-3AD203B41FA5}">
                      <a16:colId xmlns:a16="http://schemas.microsoft.com/office/drawing/2014/main" val="1405776208"/>
                    </a:ext>
                  </a:extLst>
                </a:gridCol>
                <a:gridCol w="313897">
                  <a:extLst>
                    <a:ext uri="{9D8B030D-6E8A-4147-A177-3AD203B41FA5}">
                      <a16:colId xmlns:a16="http://schemas.microsoft.com/office/drawing/2014/main" val="3688789344"/>
                    </a:ext>
                  </a:extLst>
                </a:gridCol>
                <a:gridCol w="1581117">
                  <a:extLst>
                    <a:ext uri="{9D8B030D-6E8A-4147-A177-3AD203B41FA5}">
                      <a16:colId xmlns:a16="http://schemas.microsoft.com/office/drawing/2014/main" val="1246538563"/>
                    </a:ext>
                  </a:extLst>
                </a:gridCol>
                <a:gridCol w="837062">
                  <a:extLst>
                    <a:ext uri="{9D8B030D-6E8A-4147-A177-3AD203B41FA5}">
                      <a16:colId xmlns:a16="http://schemas.microsoft.com/office/drawing/2014/main" val="1958461331"/>
                    </a:ext>
                  </a:extLst>
                </a:gridCol>
                <a:gridCol w="976570">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 via TEAMS link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air –that’s not fair</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aw – yawn at dawn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Chips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Dressing-up Box</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-Edit a Sentence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Tens and Ones</a:t>
                      </a:r>
                    </a:p>
                    <a:p>
                      <a:pPr marL="0" marR="0" algn="ctr">
                        <a:lnSpc>
                          <a:spcPct val="107000"/>
                        </a:lnSpc>
                        <a:spcBef>
                          <a:spcPts val="0"/>
                        </a:spcBef>
                        <a:spcAft>
                          <a:spcPts val="800"/>
                        </a:spcAft>
                      </a:pPr>
                      <a:r>
                        <a:rPr lang="en-US" sz="1000" u="sng" kern="1200" dirty="0">
                          <a:solidFill>
                            <a:schemeClr val="dk1"/>
                          </a:solidFill>
                          <a:effectLst/>
                          <a:latin typeface="+mn-lt"/>
                          <a:ea typeface="+mn-ea"/>
                          <a:cs typeface="+mn-cs"/>
                          <a:hlinkClick r:id="rId4"/>
                        </a:rPr>
                        <a:t>https://vimeo.com/480324356</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Science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 Sing Pop</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014224" y="4388628"/>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020878" y="5029330"/>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460095" y="438862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60095" y="4710051"/>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Chips                                     The Dressing-Up Box</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20070" y="4419167"/>
            <a:ext cx="2548463" cy="1655831"/>
          </a:xfrm>
          <a:prstGeom prst="rect">
            <a:avLst/>
          </a:prstGeom>
        </p:spPr>
      </p:pic>
      <p:pic>
        <p:nvPicPr>
          <p:cNvPr id="9" name="Picture 8">
            <a:extLst>
              <a:ext uri="{FF2B5EF4-FFF2-40B4-BE49-F238E27FC236}">
                <a16:creationId xmlns:a16="http://schemas.microsoft.com/office/drawing/2014/main" id="{0D21359E-C74F-4EAD-86C9-35B4E4276107}"/>
              </a:ext>
            </a:extLst>
          </p:cNvPr>
          <p:cNvPicPr>
            <a:picLocks noChangeAspect="1"/>
          </p:cNvPicPr>
          <p:nvPr/>
        </p:nvPicPr>
        <p:blipFill>
          <a:blip r:embed="rId4"/>
          <a:stretch>
            <a:fillRect/>
          </a:stretch>
        </p:blipFill>
        <p:spPr>
          <a:xfrm>
            <a:off x="5748028" y="2206769"/>
            <a:ext cx="1700496" cy="1222231"/>
          </a:xfrm>
          <a:prstGeom prst="rect">
            <a:avLst/>
          </a:prstGeom>
        </p:spPr>
      </p:pic>
      <p:pic>
        <p:nvPicPr>
          <p:cNvPr id="10" name="Picture 9">
            <a:extLst>
              <a:ext uri="{FF2B5EF4-FFF2-40B4-BE49-F238E27FC236}">
                <a16:creationId xmlns:a16="http://schemas.microsoft.com/office/drawing/2014/main" id="{A2946D2C-EF38-4A10-8DDE-BEF30F7542C4}"/>
              </a:ext>
            </a:extLst>
          </p:cNvPr>
          <p:cNvPicPr>
            <a:picLocks noChangeAspect="1"/>
          </p:cNvPicPr>
          <p:nvPr/>
        </p:nvPicPr>
        <p:blipFill>
          <a:blip r:embed="rId5"/>
          <a:stretch>
            <a:fillRect/>
          </a:stretch>
        </p:blipFill>
        <p:spPr>
          <a:xfrm>
            <a:off x="920070" y="2206769"/>
            <a:ext cx="1583809" cy="1109123"/>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77337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3962" y="489349"/>
            <a:ext cx="1162050" cy="552449"/>
          </a:xfrm>
          <a:prstGeom prst="rect">
            <a:avLst/>
          </a:prstGeom>
        </p:spPr>
      </p:pic>
      <p:pic>
        <p:nvPicPr>
          <p:cNvPr id="2050" name="Picture 2" descr="For Reading and Writing">
            <a:extLst>
              <a:ext uri="{FF2B5EF4-FFF2-40B4-BE49-F238E27FC236}">
                <a16:creationId xmlns:a16="http://schemas.microsoft.com/office/drawing/2014/main" id="{2FEBD6F1-6E72-421A-BCE2-E399D89F97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4708" y="1135627"/>
            <a:ext cx="2633410" cy="18204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5"/>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96574" y="3318364"/>
            <a:ext cx="8248732" cy="3046988"/>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3" name="Picture 2">
            <a:extLst>
              <a:ext uri="{FF2B5EF4-FFF2-40B4-BE49-F238E27FC236}">
                <a16:creationId xmlns:a16="http://schemas.microsoft.com/office/drawing/2014/main" id="{EFB242CA-F876-4BA7-8DCD-7D4D658BA007}"/>
              </a:ext>
            </a:extLst>
          </p:cNvPr>
          <p:cNvPicPr>
            <a:picLocks noChangeAspect="1"/>
          </p:cNvPicPr>
          <p:nvPr/>
        </p:nvPicPr>
        <p:blipFill>
          <a:blip r:embed="rId6"/>
          <a:stretch>
            <a:fillRect/>
          </a:stretch>
        </p:blipFill>
        <p:spPr>
          <a:xfrm>
            <a:off x="8888124" y="3979511"/>
            <a:ext cx="3007302" cy="2105111"/>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6" y="915789"/>
            <a:ext cx="10515600" cy="1325563"/>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496361" y="71977"/>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428881" y="2895223"/>
            <a:ext cx="8281670" cy="3046988"/>
          </a:xfrm>
          <a:prstGeom prst="rect">
            <a:avLst/>
          </a:prstGeom>
        </p:spPr>
        <p:txBody>
          <a:bodyPr wrap="square">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679E6831-408E-41A4-9C29-59384C4F823B}"/>
              </a:ext>
            </a:extLst>
          </p:cNvPr>
          <p:cNvPicPr>
            <a:picLocks noChangeAspect="1"/>
          </p:cNvPicPr>
          <p:nvPr/>
        </p:nvPicPr>
        <p:blipFill>
          <a:blip r:embed="rId5"/>
          <a:stretch>
            <a:fillRect/>
          </a:stretch>
        </p:blipFill>
        <p:spPr>
          <a:xfrm>
            <a:off x="3578553" y="941369"/>
            <a:ext cx="2370174" cy="1726423"/>
          </a:xfrm>
          <a:prstGeom prst="rect">
            <a:avLst/>
          </a:prstGeom>
        </p:spPr>
      </p:pic>
      <p:pic>
        <p:nvPicPr>
          <p:cNvPr id="4" name="Picture 3">
            <a:extLst>
              <a:ext uri="{FF2B5EF4-FFF2-40B4-BE49-F238E27FC236}">
                <a16:creationId xmlns:a16="http://schemas.microsoft.com/office/drawing/2014/main" id="{A7A50034-7ACB-4678-A3C2-4D1A8C7039B4}"/>
              </a:ext>
            </a:extLst>
          </p:cNvPr>
          <p:cNvPicPr>
            <a:picLocks noChangeAspect="1"/>
          </p:cNvPicPr>
          <p:nvPr/>
        </p:nvPicPr>
        <p:blipFill>
          <a:blip r:embed="rId6"/>
          <a:stretch>
            <a:fillRect/>
          </a:stretch>
        </p:blipFill>
        <p:spPr>
          <a:xfrm>
            <a:off x="8684201" y="3717574"/>
            <a:ext cx="3055361" cy="1798149"/>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874818" y="245781"/>
            <a:ext cx="10515600" cy="1325563"/>
          </a:xfrm>
        </p:spPr>
        <p:txBody>
          <a:bodyPr>
            <a:normAutofit/>
          </a:bodyPr>
          <a:lstStyle/>
          <a:p>
            <a:r>
              <a:rPr lang="en-GB" sz="3600" u="sng" dirty="0">
                <a:latin typeface="Comic Sans MS" panose="030F0702030302020204" pitchFamily="66" charset="0"/>
              </a:rPr>
              <a:t>How to Play Roll and Read</a:t>
            </a:r>
            <a:endParaRPr lang="en-US" sz="3600" u="sng"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22854" y="339132"/>
            <a:ext cx="831883" cy="852882"/>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530015" y="1844336"/>
            <a:ext cx="8281670" cy="4031873"/>
          </a:xfrm>
          <a:prstGeom prst="rect">
            <a:avLst/>
          </a:prstGeom>
        </p:spPr>
        <p:txBody>
          <a:bodyPr wrap="square">
            <a:spAutoFit/>
          </a:bodyPr>
          <a:lstStyle/>
          <a:p>
            <a:r>
              <a:rPr lang="en-GB" sz="3200" dirty="0">
                <a:latin typeface="Comic Sans MS" panose="030F0702030302020204" pitchFamily="66" charset="0"/>
              </a:rPr>
              <a:t>You can either: print this off and tick or colour in the words your child has read; or leave it on the screen to read.</a:t>
            </a:r>
          </a:p>
          <a:p>
            <a:pPr marL="457200" indent="-457200">
              <a:buFont typeface="Arial" panose="020B0604020202020204" pitchFamily="34" charset="0"/>
              <a:buChar char="•"/>
            </a:pPr>
            <a:endParaRPr lang="en-GB" sz="3200" dirty="0">
              <a:latin typeface="Comic Sans MS" panose="030F0702030302020204" pitchFamily="66" charset="0"/>
            </a:endParaRPr>
          </a:p>
          <a:p>
            <a:r>
              <a:rPr lang="en-GB" sz="3200" dirty="0">
                <a:latin typeface="Comic Sans MS" panose="030F0702030302020204" pitchFamily="66" charset="0"/>
              </a:rPr>
              <a:t>Roll the dice and read the first word in that row, keep on rolling the dice and reading the words until you fill a complete row.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A7A50034-7ACB-4678-A3C2-4D1A8C7039B4}"/>
              </a:ext>
            </a:extLst>
          </p:cNvPr>
          <p:cNvPicPr>
            <a:picLocks noChangeAspect="1"/>
          </p:cNvPicPr>
          <p:nvPr/>
        </p:nvPicPr>
        <p:blipFill>
          <a:blip r:embed="rId5"/>
          <a:stretch>
            <a:fillRect/>
          </a:stretch>
        </p:blipFill>
        <p:spPr>
          <a:xfrm>
            <a:off x="9144000" y="4841104"/>
            <a:ext cx="2595562" cy="1527547"/>
          </a:xfrm>
          <a:prstGeom prst="rect">
            <a:avLst/>
          </a:prstGeom>
        </p:spPr>
      </p:pic>
      <p:pic>
        <p:nvPicPr>
          <p:cNvPr id="8" name="Picture 7">
            <a:extLst>
              <a:ext uri="{FF2B5EF4-FFF2-40B4-BE49-F238E27FC236}">
                <a16:creationId xmlns:a16="http://schemas.microsoft.com/office/drawing/2014/main" id="{263ACEE3-2BD5-40C5-8E19-1B9204C575DC}"/>
              </a:ext>
            </a:extLst>
          </p:cNvPr>
          <p:cNvPicPr>
            <a:picLocks noChangeAspect="1"/>
          </p:cNvPicPr>
          <p:nvPr/>
        </p:nvPicPr>
        <p:blipFill>
          <a:blip r:embed="rId6"/>
          <a:stretch>
            <a:fillRect/>
          </a:stretch>
        </p:blipFill>
        <p:spPr>
          <a:xfrm>
            <a:off x="9167557" y="2556203"/>
            <a:ext cx="2494428" cy="1745594"/>
          </a:xfrm>
          <a:prstGeom prst="rect">
            <a:avLst/>
          </a:prstGeom>
        </p:spPr>
      </p:pic>
      <p:pic>
        <p:nvPicPr>
          <p:cNvPr id="9" name="Picture 8">
            <a:extLst>
              <a:ext uri="{FF2B5EF4-FFF2-40B4-BE49-F238E27FC236}">
                <a16:creationId xmlns:a16="http://schemas.microsoft.com/office/drawing/2014/main" id="{236B5C34-606E-4356-B788-350FB278EF1D}"/>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95721" y="489349"/>
            <a:ext cx="1162050" cy="552449"/>
          </a:xfrm>
          <a:prstGeom prst="rect">
            <a:avLst/>
          </a:prstGeom>
        </p:spPr>
      </p:pic>
    </p:spTree>
    <p:extLst>
      <p:ext uri="{BB962C8B-B14F-4D97-AF65-F5344CB8AC3E}">
        <p14:creationId xmlns:p14="http://schemas.microsoft.com/office/powerpoint/2010/main" val="2442708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a:t>
            </a:r>
            <a:r>
              <a:rPr lang="en-GB" sz="3200" u="sng" dirty="0">
                <a:solidFill>
                  <a:srgbClr val="FF0000"/>
                </a:solidFill>
                <a:latin typeface="Comic Sans MS" panose="030F0702030302020204" pitchFamily="66" charset="0"/>
              </a:rPr>
              <a:t>read the story </a:t>
            </a:r>
            <a:r>
              <a:rPr lang="en-GB" sz="3200" dirty="0">
                <a:solidFill>
                  <a:srgbClr val="FF0000"/>
                </a:solidFill>
                <a:latin typeface="Comic Sans MS" panose="030F0702030302020204" pitchFamily="66" charset="0"/>
              </a:rPr>
              <a:t>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Our Structure for RWI</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612813"/>
            <a:ext cx="8981519" cy="5016758"/>
          </a:xfrm>
          <a:prstGeom prst="rect">
            <a:avLst/>
          </a:prstGeom>
        </p:spPr>
        <p:txBody>
          <a:bodyPr wrap="square">
            <a:spAutoFit/>
          </a:bodyPr>
          <a:lstStyle/>
          <a:p>
            <a:r>
              <a:rPr lang="en-GB" sz="3200" dirty="0">
                <a:latin typeface="Comic Sans MS" panose="030F0702030302020204" pitchFamily="66" charset="0"/>
              </a:rPr>
              <a:t>Today we have two activities to do:</a:t>
            </a:r>
          </a:p>
          <a:p>
            <a:endParaRPr lang="en-GB" sz="3200" dirty="0">
              <a:latin typeface="Comic Sans MS" panose="030F0702030302020204" pitchFamily="66" charset="0"/>
            </a:endParaRPr>
          </a:p>
          <a:p>
            <a:pPr marL="514350" indent="-514350">
              <a:buAutoNum type="arabicPeriod"/>
            </a:pPr>
            <a:r>
              <a:rPr lang="en-GB" sz="3200" u="sng" dirty="0">
                <a:latin typeface="Comic Sans MS" panose="030F0702030302020204" pitchFamily="66" charset="0"/>
              </a:rPr>
              <a:t>Questions to Answer </a:t>
            </a:r>
            <a:r>
              <a:rPr lang="en-GB" sz="3200" dirty="0">
                <a:latin typeface="Comic Sans MS" panose="030F0702030302020204" pitchFamily="66" charset="0"/>
              </a:rPr>
              <a:t>- see page 14 of your reading book.</a:t>
            </a:r>
          </a:p>
          <a:p>
            <a:r>
              <a:rPr lang="en-GB" sz="3200" dirty="0">
                <a:latin typeface="Comic Sans MS" panose="030F0702030302020204" pitchFamily="66" charset="0"/>
              </a:rPr>
              <a:t>    Get an adult ask you the questions. Don’t </a:t>
            </a:r>
          </a:p>
          <a:p>
            <a:r>
              <a:rPr lang="en-GB" sz="3200" dirty="0">
                <a:latin typeface="Comic Sans MS" panose="030F0702030302020204" pitchFamily="66" charset="0"/>
              </a:rPr>
              <a:t>    forget to turn to the correct page to help </a:t>
            </a:r>
          </a:p>
          <a:p>
            <a:r>
              <a:rPr lang="en-GB" sz="3200" dirty="0">
                <a:latin typeface="Comic Sans MS" panose="030F0702030302020204" pitchFamily="66" charset="0"/>
              </a:rPr>
              <a:t>    you to find the answer.</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Remember to answer in </a:t>
            </a:r>
            <a:r>
              <a:rPr lang="en-GB" sz="3200" u="sng" dirty="0">
                <a:solidFill>
                  <a:srgbClr val="FF0000"/>
                </a:solidFill>
                <a:latin typeface="Comic Sans MS" panose="030F0702030302020204" pitchFamily="66" charset="0"/>
              </a:rPr>
              <a:t>full sentences</a:t>
            </a:r>
            <a:r>
              <a:rPr lang="en-GB" sz="3200" dirty="0">
                <a:solidFill>
                  <a:srgbClr val="FF0000"/>
                </a:solidFill>
                <a:latin typeface="Comic Sans MS" panose="030F0702030302020204" pitchFamily="66" charset="0"/>
              </a:rPr>
              <a:t>. </a:t>
            </a:r>
          </a:p>
          <a:p>
            <a:endParaRPr lang="en-GB" sz="32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5180A6B7-2785-47C9-8C95-5B0E8F97F8C0}"/>
              </a:ext>
            </a:extLst>
          </p:cNvPr>
          <p:cNvPicPr>
            <a:picLocks noChangeAspect="1"/>
          </p:cNvPicPr>
          <p:nvPr/>
        </p:nvPicPr>
        <p:blipFill>
          <a:blip r:embed="rId3"/>
          <a:stretch>
            <a:fillRect/>
          </a:stretch>
        </p:blipFill>
        <p:spPr>
          <a:xfrm>
            <a:off x="9489139" y="4479293"/>
            <a:ext cx="2250423" cy="1503247"/>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473219" y="1499943"/>
            <a:ext cx="10028526" cy="5509200"/>
          </a:xfrm>
          <a:prstGeom prst="rect">
            <a:avLst/>
          </a:prstGeom>
        </p:spPr>
        <p:txBody>
          <a:bodyPr wrap="square">
            <a:spAutoFit/>
          </a:bodyPr>
          <a:lstStyle/>
          <a:p>
            <a:r>
              <a:rPr lang="en-GB" sz="3200" dirty="0">
                <a:latin typeface="Comic Sans MS" panose="030F0702030302020204" pitchFamily="66" charset="0"/>
              </a:rPr>
              <a:t>2. </a:t>
            </a:r>
            <a:r>
              <a:rPr lang="en-GB" sz="3200" u="sng" dirty="0">
                <a:latin typeface="Comic Sans MS" panose="030F0702030302020204" pitchFamily="66" charset="0"/>
              </a:rPr>
              <a:t>Edit a Sentence</a:t>
            </a:r>
            <a:r>
              <a:rPr lang="en-GB" sz="3200" dirty="0">
                <a:latin typeface="Comic Sans MS" panose="030F0702030302020204" pitchFamily="66" charset="0"/>
              </a:rPr>
              <a:t>.</a:t>
            </a:r>
          </a:p>
          <a:p>
            <a:r>
              <a:rPr lang="en-GB" sz="3200" dirty="0">
                <a:latin typeface="Comic Sans MS" panose="030F0702030302020204" pitchFamily="66" charset="0"/>
              </a:rPr>
              <a:t>On the following pages there is a sentence, one for each group to read. </a:t>
            </a:r>
          </a:p>
          <a:p>
            <a:r>
              <a:rPr lang="en-GB" sz="3200" dirty="0">
                <a:latin typeface="Comic Sans MS" panose="030F0702030302020204" pitchFamily="66" charset="0"/>
              </a:rPr>
              <a:t>We do this every week in class so they know that there are some mistakes and their job is to look carefully at the sentence to try to spot all of the errors.</a:t>
            </a:r>
          </a:p>
          <a:p>
            <a:r>
              <a:rPr lang="en-GB" sz="3200" dirty="0">
                <a:latin typeface="Comic Sans MS" panose="030F0702030302020204" pitchFamily="66" charset="0"/>
              </a:rPr>
              <a:t>Once they have done this they circle them and then copy the corrected sentence onto the Wednesday section of the Weekly Handout Sheet.  </a:t>
            </a:r>
          </a:p>
          <a:p>
            <a:endParaRPr lang="en-GB" sz="3200" dirty="0">
              <a:solidFill>
                <a:srgbClr val="FF0000"/>
              </a:solidFill>
              <a:latin typeface="Comic Sans MS" panose="030F0702030302020204" pitchFamily="66" charset="0"/>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391775" y="2078549"/>
            <a:ext cx="859725" cy="859725"/>
          </a:xfrm>
          <a:prstGeom prst="rect">
            <a:avLst/>
          </a:prstGeom>
        </p:spPr>
      </p:pic>
    </p:spTree>
    <p:extLst>
      <p:ext uri="{BB962C8B-B14F-4D97-AF65-F5344CB8AC3E}">
        <p14:creationId xmlns:p14="http://schemas.microsoft.com/office/powerpoint/2010/main" val="3204074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900" dirty="0">
                <a:solidFill>
                  <a:srgbClr val="FF0000"/>
                </a:solidFill>
                <a:latin typeface="Comic Sans MS" panose="030F0702030302020204" pitchFamily="66" charset="0"/>
              </a:rPr>
              <a:t>she had a big bug of </a:t>
            </a:r>
            <a:r>
              <a:rPr lang="en-GB" sz="4900" dirty="0" err="1">
                <a:solidFill>
                  <a:srgbClr val="FF0000"/>
                </a:solidFill>
                <a:latin typeface="Comic Sans MS" panose="030F0702030302020204" pitchFamily="66" charset="0"/>
              </a:rPr>
              <a:t>cips</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967345" y="2134656"/>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240323" y="3573274"/>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4 mistakes:</a:t>
            </a:r>
            <a:endParaRPr lang="en-GB" sz="2800" dirty="0">
              <a:latin typeface="Comic Sans MS" panose="030F0702030302020204" pitchFamily="66" charset="0"/>
            </a:endParaRPr>
          </a:p>
          <a:p>
            <a:pPr algn="ctr"/>
            <a:r>
              <a:rPr lang="en-GB" sz="2800" b="1" dirty="0">
                <a:solidFill>
                  <a:srgbClr val="FF0000"/>
                </a:solidFill>
                <a:latin typeface="Comic Sans MS" panose="030F0702030302020204" pitchFamily="66" charset="0"/>
              </a:rPr>
              <a:t>1</a:t>
            </a:r>
            <a:r>
              <a:rPr lang="en-GB" sz="2800" dirty="0">
                <a:latin typeface="Comic Sans MS" panose="030F0702030302020204" pitchFamily="66" charset="0"/>
              </a:rPr>
              <a:t> capital letter                </a:t>
            </a:r>
            <a:r>
              <a:rPr lang="en-GB" sz="2800" b="1" dirty="0">
                <a:solidFill>
                  <a:srgbClr val="FF0000"/>
                </a:solidFill>
                <a:latin typeface="Comic Sans MS" panose="030F0702030302020204" pitchFamily="66" charset="0"/>
              </a:rPr>
              <a:t>2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1</a:t>
            </a:r>
            <a:r>
              <a:rPr lang="en-GB" sz="2800" dirty="0">
                <a:latin typeface="Comic Sans MS" panose="030F0702030302020204" pitchFamily="66" charset="0"/>
              </a:rPr>
              <a:t> full stop</a:t>
            </a:r>
            <a:endParaRPr lang="en-US" sz="2800" dirty="0">
              <a:latin typeface="Comic Sans MS" panose="030F0702030302020204" pitchFamily="66" charset="0"/>
            </a:endParaRPr>
          </a:p>
        </p:txBody>
      </p:sp>
      <p:sp>
        <p:nvSpPr>
          <p:cNvPr id="18" name="Rectangle 17">
            <a:extLst>
              <a:ext uri="{FF2B5EF4-FFF2-40B4-BE49-F238E27FC236}">
                <a16:creationId xmlns:a16="http://schemas.microsoft.com/office/drawing/2014/main" id="{6A2BA451-A48F-4C97-8323-0D83CDB1E0BD}"/>
              </a:ext>
            </a:extLst>
          </p:cNvPr>
          <p:cNvSpPr/>
          <p:nvPr/>
        </p:nvSpPr>
        <p:spPr>
          <a:xfrm>
            <a:off x="526472" y="5741382"/>
            <a:ext cx="11457709" cy="523220"/>
          </a:xfrm>
          <a:prstGeom prst="rect">
            <a:avLst/>
          </a:prstGeom>
        </p:spPr>
        <p:txBody>
          <a:bodyPr wrap="square">
            <a:spAutoFit/>
          </a:bodyPr>
          <a:lstStyle/>
          <a:p>
            <a:pPr lvl="0"/>
            <a:r>
              <a:rPr lang="en-GB" sz="2800" dirty="0">
                <a:solidFill>
                  <a:prstClr val="black"/>
                </a:solidFill>
                <a:latin typeface="Comic Sans MS" panose="030F0702030302020204" pitchFamily="66" charset="0"/>
              </a:rPr>
              <a:t>Once you have found the mistakes, look at the next slide to check.</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423797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988435" y="2462527"/>
            <a:ext cx="8492836" cy="3262432"/>
          </a:xfrm>
          <a:prstGeom prst="rect">
            <a:avLst/>
          </a:prstGeom>
        </p:spPr>
        <p:txBody>
          <a:bodyPr wrap="square">
            <a:spAutoFit/>
          </a:bodyPr>
          <a:lstStyle/>
          <a:p>
            <a:r>
              <a:rPr lang="en-GB" sz="4900" dirty="0">
                <a:solidFill>
                  <a:srgbClr val="FF0000"/>
                </a:solidFill>
                <a:highlight>
                  <a:srgbClr val="FFFF00"/>
                </a:highlight>
                <a:latin typeface="Comic Sans MS" panose="030F0702030302020204" pitchFamily="66" charset="0"/>
                <a:ea typeface="+mj-ea"/>
                <a:cs typeface="+mj-cs"/>
              </a:rPr>
              <a:t>s</a:t>
            </a:r>
            <a:r>
              <a:rPr lang="en-GB" sz="4900" dirty="0">
                <a:solidFill>
                  <a:srgbClr val="FF0000"/>
                </a:solidFill>
                <a:latin typeface="Comic Sans MS" panose="030F0702030302020204" pitchFamily="66" charset="0"/>
                <a:ea typeface="+mj-ea"/>
                <a:cs typeface="+mj-cs"/>
              </a:rPr>
              <a:t>he had a big </a:t>
            </a:r>
            <a:r>
              <a:rPr lang="en-GB" sz="4900" dirty="0">
                <a:solidFill>
                  <a:srgbClr val="FF0000"/>
                </a:solidFill>
                <a:highlight>
                  <a:srgbClr val="FFFF00"/>
                </a:highlight>
                <a:latin typeface="Comic Sans MS" panose="030F0702030302020204" pitchFamily="66" charset="0"/>
                <a:ea typeface="+mj-ea"/>
                <a:cs typeface="+mj-cs"/>
              </a:rPr>
              <a:t>bug</a:t>
            </a:r>
            <a:r>
              <a:rPr lang="en-GB" sz="4900" dirty="0">
                <a:solidFill>
                  <a:srgbClr val="FF0000"/>
                </a:solidFill>
                <a:latin typeface="Comic Sans MS" panose="030F0702030302020204" pitchFamily="66" charset="0"/>
                <a:ea typeface="+mj-ea"/>
                <a:cs typeface="+mj-cs"/>
              </a:rPr>
              <a:t> of </a:t>
            </a:r>
            <a:r>
              <a:rPr lang="en-GB" sz="4900" dirty="0" err="1">
                <a:solidFill>
                  <a:srgbClr val="FF0000"/>
                </a:solidFill>
                <a:highlight>
                  <a:srgbClr val="FFFF00"/>
                </a:highlight>
                <a:latin typeface="Comic Sans MS" panose="030F0702030302020204" pitchFamily="66" charset="0"/>
                <a:ea typeface="+mj-ea"/>
                <a:cs typeface="+mj-cs"/>
              </a:rPr>
              <a:t>cips</a:t>
            </a:r>
            <a:r>
              <a:rPr lang="en-GB" sz="4900" dirty="0">
                <a:solidFill>
                  <a:srgbClr val="0070C0"/>
                </a:solidFill>
                <a:latin typeface="Comic Sans MS" panose="030F0702030302020204" pitchFamily="66" charset="0"/>
                <a:ea typeface="+mj-ea"/>
                <a:cs typeface="+mj-cs"/>
              </a:rPr>
              <a:t> </a:t>
            </a:r>
            <a:r>
              <a:rPr lang="en-GB" sz="4900" dirty="0">
                <a:solidFill>
                  <a:srgbClr val="0070C0"/>
                </a:solidFill>
                <a:highlight>
                  <a:srgbClr val="FFFF00"/>
                </a:highlight>
                <a:latin typeface="Comic Sans MS" panose="030F0702030302020204" pitchFamily="66" charset="0"/>
                <a:ea typeface="+mj-ea"/>
                <a:cs typeface="+mj-cs"/>
              </a:rPr>
              <a:t>.</a:t>
            </a:r>
          </a:p>
          <a:p>
            <a:endParaRPr lang="en-GB" sz="4900" dirty="0">
              <a:solidFill>
                <a:srgbClr val="0070C0"/>
              </a:solidFill>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a:t>
            </a:r>
            <a:r>
              <a:rPr lang="en-GB" sz="3600" u="sng" dirty="0">
                <a:latin typeface="Comic Sans MS" panose="030F0702030302020204" pitchFamily="66" charset="0"/>
              </a:rPr>
              <a:t> (correct sentence on slide 15).</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9043988" y="2085109"/>
            <a:ext cx="2695574" cy="1572491"/>
          </a:xfrm>
          <a:prstGeom prst="wedgeRoundRectCallout">
            <a:avLst>
              <a:gd name="adj1" fmla="val -79038"/>
              <a:gd name="adj2" fmla="val 80176"/>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8" name="Picture 7">
            <a:extLst>
              <a:ext uri="{FF2B5EF4-FFF2-40B4-BE49-F238E27FC236}">
                <a16:creationId xmlns:a16="http://schemas.microsoft.com/office/drawing/2014/main" id="{90E4F532-B869-44FC-A92F-C05A28615AB8}"/>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spTree>
    <p:extLst>
      <p:ext uri="{BB962C8B-B14F-4D97-AF65-F5344CB8AC3E}">
        <p14:creationId xmlns:p14="http://schemas.microsoft.com/office/powerpoint/2010/main" val="3297607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Edit a Sentence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r>
              <a:rPr lang="en-GB" sz="4900" dirty="0">
                <a:solidFill>
                  <a:srgbClr val="FF0000"/>
                </a:solidFill>
                <a:latin typeface="Comic Sans MS" panose="030F0702030302020204" pitchFamily="66" charset="0"/>
              </a:rPr>
              <a:t>she has a blak hat and a pik wig.</a:t>
            </a:r>
            <a:br>
              <a:rPr lang="en-GB" sz="4900" dirty="0">
                <a:solidFill>
                  <a:srgbClr val="FF0000"/>
                </a:solidFill>
                <a:latin typeface="Comic Sans MS" panose="030F0702030302020204" pitchFamily="66" charset="0"/>
              </a:rPr>
            </a:br>
            <a:r>
              <a:rPr lang="en-GB" sz="4900" dirty="0">
                <a:solidFill>
                  <a:srgbClr val="FF0000"/>
                </a:solidFill>
                <a:latin typeface="Comic Sans MS" panose="030F0702030302020204" pitchFamily="66" charset="0"/>
              </a:rPr>
              <a:t>she is a witch           </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842655" y="1768078"/>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190533" y="3585109"/>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5 mistakes:</a:t>
            </a:r>
            <a:endParaRPr lang="en-GB" sz="2800" dirty="0">
              <a:latin typeface="Comic Sans MS" panose="030F0702030302020204" pitchFamily="66" charset="0"/>
            </a:endParaRPr>
          </a:p>
          <a:p>
            <a:pPr algn="ctr"/>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capital letters              </a:t>
            </a:r>
            <a:r>
              <a:rPr lang="en-GB" sz="2800" b="1" dirty="0">
                <a:solidFill>
                  <a:srgbClr val="FF0000"/>
                </a:solidFill>
                <a:latin typeface="Comic Sans MS" panose="030F0702030302020204" pitchFamily="66" charset="0"/>
              </a:rPr>
              <a:t>2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1</a:t>
            </a:r>
            <a:r>
              <a:rPr lang="en-GB" sz="2800" dirty="0">
                <a:latin typeface="Comic Sans MS" panose="030F0702030302020204" pitchFamily="66" charset="0"/>
              </a:rPr>
              <a:t> full stop</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42655" y="262153"/>
            <a:ext cx="1214596" cy="1083346"/>
          </a:xfrm>
          <a:prstGeom prst="rect">
            <a:avLst/>
          </a:prstGeom>
        </p:spPr>
      </p:pic>
      <p:sp>
        <p:nvSpPr>
          <p:cNvPr id="3" name="TextBox 2">
            <a:extLst>
              <a:ext uri="{FF2B5EF4-FFF2-40B4-BE49-F238E27FC236}">
                <a16:creationId xmlns:a16="http://schemas.microsoft.com/office/drawing/2014/main" id="{37DCB63B-E751-4834-8B42-D32571CE167E}"/>
              </a:ext>
            </a:extLst>
          </p:cNvPr>
          <p:cNvSpPr txBox="1"/>
          <p:nvPr/>
        </p:nvSpPr>
        <p:spPr>
          <a:xfrm>
            <a:off x="648999" y="5845431"/>
            <a:ext cx="11238201" cy="523220"/>
          </a:xfrm>
          <a:prstGeom prst="rect">
            <a:avLst/>
          </a:prstGeom>
          <a:noFill/>
        </p:spPr>
        <p:txBody>
          <a:bodyPr wrap="square" rtlCol="0">
            <a:spAutoFit/>
          </a:bodyPr>
          <a:lstStyle/>
          <a:p>
            <a:r>
              <a:rPr lang="en-GB" sz="2800" dirty="0">
                <a:latin typeface="Comic Sans MS" panose="030F0702030302020204" pitchFamily="66" charset="0"/>
              </a:rPr>
              <a:t>Once you have found the mistakes, look at the next slide to check.</a:t>
            </a:r>
            <a:endParaRPr lang="en-US" sz="2800" dirty="0">
              <a:latin typeface="Comic Sans MS" panose="030F0702030302020204" pitchFamily="66" charset="0"/>
            </a:endParaRPr>
          </a:p>
        </p:txBody>
      </p:sp>
    </p:spTree>
    <p:extLst>
      <p:ext uri="{BB962C8B-B14F-4D97-AF65-F5344CB8AC3E}">
        <p14:creationId xmlns:p14="http://schemas.microsoft.com/office/powerpoint/2010/main" val="213929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988435" y="2462527"/>
            <a:ext cx="8492836" cy="3862596"/>
          </a:xfrm>
          <a:prstGeom prst="rect">
            <a:avLst/>
          </a:prstGeom>
        </p:spPr>
        <p:txBody>
          <a:bodyPr wrap="square">
            <a:spAutoFit/>
          </a:bodyPr>
          <a:lstStyle/>
          <a:p>
            <a:r>
              <a:rPr lang="en-GB" sz="4400" dirty="0">
                <a:solidFill>
                  <a:srgbClr val="FF0000"/>
                </a:solidFill>
                <a:highlight>
                  <a:srgbClr val="FFFF00"/>
                </a:highlight>
                <a:latin typeface="Comic Sans MS" panose="030F0702030302020204" pitchFamily="66" charset="0"/>
                <a:ea typeface="+mj-ea"/>
                <a:cs typeface="+mj-cs"/>
              </a:rPr>
              <a:t>s</a:t>
            </a:r>
            <a:r>
              <a:rPr lang="en-GB" sz="4400" dirty="0">
                <a:solidFill>
                  <a:srgbClr val="FF0000"/>
                </a:solidFill>
                <a:latin typeface="Comic Sans MS" panose="030F0702030302020204" pitchFamily="66" charset="0"/>
                <a:ea typeface="+mj-ea"/>
                <a:cs typeface="+mj-cs"/>
              </a:rPr>
              <a:t>he has a </a:t>
            </a:r>
            <a:r>
              <a:rPr lang="en-GB" sz="4400" dirty="0">
                <a:solidFill>
                  <a:srgbClr val="FF0000"/>
                </a:solidFill>
                <a:highlight>
                  <a:srgbClr val="FFFF00"/>
                </a:highlight>
                <a:latin typeface="Comic Sans MS" panose="030F0702030302020204" pitchFamily="66" charset="0"/>
                <a:ea typeface="+mj-ea"/>
                <a:cs typeface="+mj-cs"/>
              </a:rPr>
              <a:t>blak</a:t>
            </a:r>
            <a:r>
              <a:rPr lang="en-GB" sz="4400" dirty="0">
                <a:solidFill>
                  <a:srgbClr val="FF0000"/>
                </a:solidFill>
                <a:latin typeface="Comic Sans MS" panose="030F0702030302020204" pitchFamily="66" charset="0"/>
                <a:ea typeface="+mj-ea"/>
                <a:cs typeface="+mj-cs"/>
              </a:rPr>
              <a:t> hat and a </a:t>
            </a:r>
            <a:r>
              <a:rPr lang="en-GB" sz="4400" dirty="0">
                <a:solidFill>
                  <a:srgbClr val="FF0000"/>
                </a:solidFill>
                <a:highlight>
                  <a:srgbClr val="FFFF00"/>
                </a:highlight>
                <a:latin typeface="Comic Sans MS" panose="030F0702030302020204" pitchFamily="66" charset="0"/>
                <a:ea typeface="+mj-ea"/>
                <a:cs typeface="+mj-cs"/>
              </a:rPr>
              <a:t>pik</a:t>
            </a:r>
            <a:r>
              <a:rPr lang="en-GB" sz="4400" dirty="0">
                <a:solidFill>
                  <a:srgbClr val="FF0000"/>
                </a:solidFill>
                <a:latin typeface="Comic Sans MS" panose="030F0702030302020204" pitchFamily="66" charset="0"/>
                <a:ea typeface="+mj-ea"/>
                <a:cs typeface="+mj-cs"/>
              </a:rPr>
              <a:t> wig.</a:t>
            </a:r>
            <a:br>
              <a:rPr lang="en-GB" sz="4400" dirty="0">
                <a:solidFill>
                  <a:srgbClr val="FF0000"/>
                </a:solidFill>
                <a:latin typeface="Comic Sans MS" panose="030F0702030302020204" pitchFamily="66" charset="0"/>
                <a:ea typeface="+mj-ea"/>
                <a:cs typeface="+mj-cs"/>
              </a:rPr>
            </a:br>
            <a:r>
              <a:rPr lang="en-GB" sz="4400" dirty="0">
                <a:solidFill>
                  <a:srgbClr val="FF0000"/>
                </a:solidFill>
                <a:highlight>
                  <a:srgbClr val="FFFF00"/>
                </a:highlight>
                <a:latin typeface="Comic Sans MS" panose="030F0702030302020204" pitchFamily="66" charset="0"/>
                <a:ea typeface="+mj-ea"/>
                <a:cs typeface="+mj-cs"/>
              </a:rPr>
              <a:t>s</a:t>
            </a:r>
            <a:r>
              <a:rPr lang="en-GB" sz="4400" dirty="0">
                <a:solidFill>
                  <a:srgbClr val="FF0000"/>
                </a:solidFill>
                <a:latin typeface="Comic Sans MS" panose="030F0702030302020204" pitchFamily="66" charset="0"/>
                <a:ea typeface="+mj-ea"/>
                <a:cs typeface="+mj-cs"/>
              </a:rPr>
              <a:t>he is a witch</a:t>
            </a:r>
            <a:r>
              <a:rPr lang="en-GB" sz="4400" dirty="0">
                <a:solidFill>
                  <a:srgbClr val="00B0F0"/>
                </a:solidFill>
                <a:highlight>
                  <a:srgbClr val="FFFF00"/>
                </a:highlight>
                <a:latin typeface="Comic Sans MS" panose="030F0702030302020204" pitchFamily="66" charset="0"/>
                <a:ea typeface="+mj-ea"/>
                <a:cs typeface="+mj-cs"/>
              </a:rPr>
              <a:t>.</a:t>
            </a:r>
            <a:endParaRPr lang="en-GB" sz="4900" dirty="0">
              <a:solidFill>
                <a:srgbClr val="00B0F0"/>
              </a:solidFill>
              <a:highlight>
                <a:srgbClr val="FFFF00"/>
              </a:highlight>
              <a:latin typeface="Comic Sans MS" panose="030F0702030302020204" pitchFamily="66" charset="0"/>
              <a:ea typeface="+mj-ea"/>
              <a:cs typeface="+mj-cs"/>
            </a:endParaRPr>
          </a:p>
          <a:p>
            <a:endParaRPr lang="en-GB" sz="4900" dirty="0">
              <a:solidFill>
                <a:srgbClr val="0070C0"/>
              </a:solidFill>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 (correct sentence on slide 15).</a:t>
            </a: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8898516" y="3650673"/>
            <a:ext cx="2695574" cy="1572491"/>
          </a:xfrm>
          <a:prstGeom prst="wedgeRoundRectCallout">
            <a:avLst>
              <a:gd name="adj1" fmla="val -79038"/>
              <a:gd name="adj2" fmla="val 80176"/>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7" name="Picture 6">
            <a:extLst>
              <a:ext uri="{FF2B5EF4-FFF2-40B4-BE49-F238E27FC236}">
                <a16:creationId xmlns:a16="http://schemas.microsoft.com/office/drawing/2014/main" id="{9D2414A8-EB1C-4F1C-AC5C-6211322AC70F}"/>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49928" y="565229"/>
            <a:ext cx="1214596" cy="1083346"/>
          </a:xfrm>
          <a:prstGeom prst="rect">
            <a:avLst/>
          </a:prstGeom>
        </p:spPr>
      </p:pic>
    </p:spTree>
    <p:extLst>
      <p:ext uri="{BB962C8B-B14F-4D97-AF65-F5344CB8AC3E}">
        <p14:creationId xmlns:p14="http://schemas.microsoft.com/office/powerpoint/2010/main" val="2377118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683635" y="34730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 – correct sentences </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7" name="Picture 6">
            <a:extLst>
              <a:ext uri="{FF2B5EF4-FFF2-40B4-BE49-F238E27FC236}">
                <a16:creationId xmlns:a16="http://schemas.microsoft.com/office/drawing/2014/main" id="{5DFDE5E3-EC4E-421F-89B3-A5A9D9B752E4}"/>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96600" y="2482219"/>
            <a:ext cx="1276782" cy="702666"/>
          </a:xfrm>
          <a:prstGeom prst="rect">
            <a:avLst/>
          </a:prstGeom>
        </p:spPr>
      </p:pic>
      <p:pic>
        <p:nvPicPr>
          <p:cNvPr id="8" name="Picture 7">
            <a:extLst>
              <a:ext uri="{FF2B5EF4-FFF2-40B4-BE49-F238E27FC236}">
                <a16:creationId xmlns:a16="http://schemas.microsoft.com/office/drawing/2014/main" id="{546B887C-DD70-4AD9-B69D-515B7E2D7040}"/>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58786" y="4216088"/>
            <a:ext cx="1214596" cy="1083346"/>
          </a:xfrm>
          <a:prstGeom prst="rect">
            <a:avLst/>
          </a:prstGeom>
        </p:spPr>
      </p:pic>
      <p:sp>
        <p:nvSpPr>
          <p:cNvPr id="9" name="Rectangle 8">
            <a:extLst>
              <a:ext uri="{FF2B5EF4-FFF2-40B4-BE49-F238E27FC236}">
                <a16:creationId xmlns:a16="http://schemas.microsoft.com/office/drawing/2014/main" id="{85A3CED0-AEFB-434B-9DC0-9CBE31F35B80}"/>
              </a:ext>
            </a:extLst>
          </p:cNvPr>
          <p:cNvSpPr/>
          <p:nvPr/>
        </p:nvSpPr>
        <p:spPr>
          <a:xfrm>
            <a:off x="2382980" y="4216088"/>
            <a:ext cx="8535140" cy="1446550"/>
          </a:xfrm>
          <a:prstGeom prst="rect">
            <a:avLst/>
          </a:prstGeom>
        </p:spPr>
        <p:txBody>
          <a:bodyPr wrap="square">
            <a:spAutoFit/>
          </a:bodyPr>
          <a:lstStyle/>
          <a:p>
            <a:pPr lvl="0"/>
            <a:r>
              <a:rPr lang="en-GB" sz="4400" dirty="0">
                <a:solidFill>
                  <a:srgbClr val="0070C0"/>
                </a:solidFill>
                <a:latin typeface="Comic Sans MS" panose="030F0702030302020204" pitchFamily="66" charset="0"/>
              </a:rPr>
              <a:t>She has a black hat and a pink wig. She is a witch.</a:t>
            </a:r>
          </a:p>
        </p:txBody>
      </p:sp>
      <p:sp>
        <p:nvSpPr>
          <p:cNvPr id="10" name="TextBox 9">
            <a:extLst>
              <a:ext uri="{FF2B5EF4-FFF2-40B4-BE49-F238E27FC236}">
                <a16:creationId xmlns:a16="http://schemas.microsoft.com/office/drawing/2014/main" id="{C2D87B24-7F68-478B-A857-F57FB20E307D}"/>
              </a:ext>
            </a:extLst>
          </p:cNvPr>
          <p:cNvSpPr txBox="1"/>
          <p:nvPr/>
        </p:nvSpPr>
        <p:spPr>
          <a:xfrm>
            <a:off x="2382980" y="2435733"/>
            <a:ext cx="7329055" cy="769441"/>
          </a:xfrm>
          <a:prstGeom prst="rect">
            <a:avLst/>
          </a:prstGeom>
          <a:noFill/>
        </p:spPr>
        <p:txBody>
          <a:bodyPr wrap="square" rtlCol="0">
            <a:spAutoFit/>
          </a:bodyPr>
          <a:lstStyle/>
          <a:p>
            <a:r>
              <a:rPr lang="en-GB" sz="4400" dirty="0">
                <a:solidFill>
                  <a:srgbClr val="0070C0"/>
                </a:solidFill>
                <a:latin typeface="Comic Sans MS" panose="030F0702030302020204" pitchFamily="66" charset="0"/>
              </a:rPr>
              <a:t>She had a big bag of chips.</a:t>
            </a:r>
            <a:endParaRPr lang="en-US" sz="44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2542636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Tens and Ones</a:t>
            </a:r>
          </a:p>
          <a:p>
            <a:pPr marL="0" indent="0">
              <a:buNone/>
            </a:pPr>
            <a:r>
              <a:rPr lang="en-GB" dirty="0">
                <a:latin typeface="Comic Sans MS" panose="030F0702030302020204" pitchFamily="66" charset="0"/>
              </a:rPr>
              <a:t>You will need:</a:t>
            </a:r>
          </a:p>
          <a:p>
            <a:pPr marL="0" indent="0">
              <a:buNone/>
            </a:pPr>
            <a:r>
              <a:rPr lang="en-GB" dirty="0">
                <a:latin typeface="Comic Sans MS" panose="030F0702030302020204" pitchFamily="66" charset="0"/>
              </a:rPr>
              <a:t>- number words sheet</a:t>
            </a:r>
          </a:p>
          <a:p>
            <a:pPr marL="0" indent="0">
              <a:buNone/>
            </a:pPr>
            <a:r>
              <a:rPr lang="en-GB" dirty="0">
                <a:latin typeface="Comic Sans MS" panose="030F0702030302020204" pitchFamily="66" charset="0"/>
              </a:rPr>
              <a:t>- maths booklet (Wednesday – tens and ones)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763BE302-1E4C-4B08-B64A-2D9DD460DCE3}"/>
              </a:ext>
            </a:extLst>
          </p:cNvPr>
          <p:cNvPicPr>
            <a:picLocks noChangeAspect="1"/>
          </p:cNvPicPr>
          <p:nvPr/>
        </p:nvPicPr>
        <p:blipFill>
          <a:blip r:embed="rId4"/>
          <a:stretch>
            <a:fillRect/>
          </a:stretch>
        </p:blipFill>
        <p:spPr>
          <a:xfrm>
            <a:off x="733425" y="4845050"/>
            <a:ext cx="10725150" cy="1647825"/>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19)</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5" name="Picture 4">
            <a:extLst>
              <a:ext uri="{FF2B5EF4-FFF2-40B4-BE49-F238E27FC236}">
                <a16:creationId xmlns:a16="http://schemas.microsoft.com/office/drawing/2014/main" id="{9D22C824-47C1-4496-9EF1-4CE1D74BA349}"/>
              </a:ext>
            </a:extLst>
          </p:cNvPr>
          <p:cNvPicPr>
            <a:picLocks noChangeAspect="1"/>
          </p:cNvPicPr>
          <p:nvPr/>
        </p:nvPicPr>
        <p:blipFill>
          <a:blip r:embed="rId3"/>
          <a:stretch>
            <a:fillRect/>
          </a:stretch>
        </p:blipFill>
        <p:spPr>
          <a:xfrm>
            <a:off x="2166504" y="1945682"/>
            <a:ext cx="7113444" cy="4836118"/>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4" name="Picture 3">
            <a:extLst>
              <a:ext uri="{FF2B5EF4-FFF2-40B4-BE49-F238E27FC236}">
                <a16:creationId xmlns:a16="http://schemas.microsoft.com/office/drawing/2014/main" id="{C43184C3-4EFA-4692-8A37-A82ADDCC96EB}"/>
              </a:ext>
            </a:extLst>
          </p:cNvPr>
          <p:cNvPicPr>
            <a:picLocks noChangeAspect="1"/>
          </p:cNvPicPr>
          <p:nvPr/>
        </p:nvPicPr>
        <p:blipFill>
          <a:blip r:embed="rId3"/>
          <a:stretch>
            <a:fillRect/>
          </a:stretch>
        </p:blipFill>
        <p:spPr>
          <a:xfrm>
            <a:off x="1779876" y="1457325"/>
            <a:ext cx="7886700" cy="5400675"/>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u="sng" dirty="0">
                <a:hlinkClick r:id="rId2"/>
              </a:rPr>
              <a:t>https://vimeo.com/480325207</a:t>
            </a:r>
            <a:endParaRPr lang="en-US" u="sng" dirty="0"/>
          </a:p>
          <a:p>
            <a:pPr marL="0" indent="0">
              <a:buNone/>
            </a:pP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3"/>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784942"/>
          </a:xfrm>
        </p:spPr>
        <p:txBody>
          <a:bodyPr>
            <a:normAutofit/>
          </a:bodyPr>
          <a:lstStyle/>
          <a:p>
            <a:pPr marL="0" indent="0">
              <a:buNone/>
            </a:pPr>
            <a:r>
              <a:rPr lang="en-GB" sz="3600" dirty="0">
                <a:latin typeface="Comic Sans MS" panose="030F0702030302020204" pitchFamily="66" charset="0"/>
              </a:rPr>
              <a:t>Following on from this:</a:t>
            </a:r>
          </a:p>
          <a:p>
            <a:pPr marL="0" indent="0">
              <a:buNone/>
            </a:pPr>
            <a:endParaRPr lang="en-GB" sz="3600" dirty="0">
              <a:latin typeface="Comic Sans MS" panose="030F0702030302020204" pitchFamily="66" charset="0"/>
            </a:endParaRPr>
          </a:p>
          <a:p>
            <a:pPr marL="0" indent="0">
              <a:buNone/>
            </a:pPr>
            <a:r>
              <a:rPr lang="en-GB" sz="3600" dirty="0">
                <a:latin typeface="Comic Sans MS" panose="030F0702030302020204" pitchFamily="66" charset="0"/>
              </a:rPr>
              <a:t>Ask your child to draw different teen numbers e.g. 17 </a:t>
            </a:r>
          </a:p>
          <a:p>
            <a:pPr marL="0" indent="0">
              <a:buNone/>
            </a:pPr>
            <a:r>
              <a:rPr lang="en-GB" sz="3600" dirty="0">
                <a:latin typeface="Comic Sans MS" panose="030F0702030302020204" pitchFamily="66" charset="0"/>
              </a:rPr>
              <a:t> </a:t>
            </a:r>
          </a:p>
          <a:p>
            <a:pPr marL="0" indent="0">
              <a:buNone/>
            </a:pPr>
            <a:r>
              <a:rPr lang="en-GB" sz="3600" dirty="0">
                <a:latin typeface="Comic Sans MS" panose="030F0702030302020204" pitchFamily="66" charset="0"/>
              </a:rPr>
              <a:t>They should show </a:t>
            </a:r>
            <a:r>
              <a:rPr lang="en-GB" sz="3600" dirty="0">
                <a:solidFill>
                  <a:srgbClr val="FF0000"/>
                </a:solidFill>
                <a:latin typeface="Comic Sans MS" panose="030F0702030302020204" pitchFamily="66" charset="0"/>
              </a:rPr>
              <a:t>1</a:t>
            </a:r>
            <a:r>
              <a:rPr lang="en-GB" sz="3600" dirty="0">
                <a:latin typeface="Comic Sans MS" panose="030F0702030302020204" pitchFamily="66" charset="0"/>
              </a:rPr>
              <a:t> ten and </a:t>
            </a:r>
            <a:r>
              <a:rPr lang="en-GB" sz="3600" dirty="0">
                <a:solidFill>
                  <a:srgbClr val="FF0000"/>
                </a:solidFill>
                <a:latin typeface="Comic Sans MS" panose="030F0702030302020204" pitchFamily="66" charset="0"/>
              </a:rPr>
              <a:t>7</a:t>
            </a:r>
            <a:r>
              <a:rPr lang="en-GB" sz="3600" dirty="0">
                <a:latin typeface="Comic Sans MS" panose="030F0702030302020204" pitchFamily="66" charset="0"/>
              </a:rPr>
              <a:t> ones</a:t>
            </a:r>
          </a:p>
          <a:p>
            <a:pPr marL="0" indent="0">
              <a:buNone/>
            </a:pPr>
            <a:endParaRPr lang="en-GB" sz="3600" dirty="0">
              <a:latin typeface="Comic Sans MS" panose="030F0702030302020204" pitchFamily="66" charset="0"/>
            </a:endParaRPr>
          </a:p>
          <a:p>
            <a:pPr marL="0" indent="0">
              <a:buNone/>
            </a:pPr>
            <a:r>
              <a:rPr lang="en-GB" sz="3600" dirty="0">
                <a:latin typeface="Comic Sans MS" panose="030F0702030302020204" pitchFamily="66" charset="0"/>
              </a:rPr>
              <a:t>Continue with a few other examples.</a:t>
            </a: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4" name="Picture 3">
            <a:extLst>
              <a:ext uri="{FF2B5EF4-FFF2-40B4-BE49-F238E27FC236}">
                <a16:creationId xmlns:a16="http://schemas.microsoft.com/office/drawing/2014/main" id="{0D6E543E-2E19-45A6-B281-76098C4AB89C}"/>
              </a:ext>
            </a:extLst>
          </p:cNvPr>
          <p:cNvPicPr>
            <a:picLocks noChangeAspect="1"/>
          </p:cNvPicPr>
          <p:nvPr/>
        </p:nvPicPr>
        <p:blipFill>
          <a:blip r:embed="rId3"/>
          <a:stretch>
            <a:fillRect/>
          </a:stretch>
        </p:blipFill>
        <p:spPr>
          <a:xfrm>
            <a:off x="8293027" y="3130332"/>
            <a:ext cx="3516673" cy="1709811"/>
          </a:xfrm>
          <a:prstGeom prst="rect">
            <a:avLst/>
          </a:prstGeom>
        </p:spPr>
      </p:pic>
    </p:spTree>
    <p:extLst>
      <p:ext uri="{BB962C8B-B14F-4D97-AF65-F5344CB8AC3E}">
        <p14:creationId xmlns:p14="http://schemas.microsoft.com/office/powerpoint/2010/main" val="28190342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science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1355</TotalTime>
  <Words>1140</Words>
  <Application>Microsoft Office PowerPoint</Application>
  <PresentationFormat>Widescreen</PresentationFormat>
  <Paragraphs>161</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Comic Sans MS</vt:lpstr>
      <vt:lpstr>Times New Roman</vt:lpstr>
      <vt:lpstr>Office Theme</vt:lpstr>
      <vt:lpstr>    Wednesday 13th January 2021</vt:lpstr>
      <vt:lpstr>             RWI     Each day for RWI you will need:                  Rainbow Group                    Sunshine Group                                Chips                                     The Dressing-Up Box                book                                       book                                                                              ‘Weekly Writing sheet’ RWI (from                         your pack)                                           </vt:lpstr>
      <vt:lpstr>          Rainbow Group                </vt:lpstr>
      <vt:lpstr>          Sunshine Group                                           </vt:lpstr>
      <vt:lpstr>How to Play Roll and Read</vt:lpstr>
      <vt:lpstr>Continue with RWI</vt:lpstr>
      <vt:lpstr>Continue with RWI</vt:lpstr>
      <vt:lpstr>Continue with RWI</vt:lpstr>
      <vt:lpstr>Our Structure for RWI</vt:lpstr>
      <vt:lpstr>Our Structure for RWI</vt:lpstr>
      <vt:lpstr>                                     Edit a Sentence                    she had a big bug of cips</vt:lpstr>
      <vt:lpstr>          Edit a Sentence</vt:lpstr>
      <vt:lpstr>                        Edit a Sentence   she has a blak hat and a pik wig. she is a witch           </vt:lpstr>
      <vt:lpstr>          Edit a Sentence</vt:lpstr>
      <vt:lpstr>  Edit a Sentence – correct sentences </vt:lpstr>
      <vt:lpstr>        Stick your sheet in the front of your purple book.     Thank you for working hard.                                         Now have a break and a snack.  </vt:lpstr>
      <vt:lpstr>                          White Rose Maths</vt:lpstr>
      <vt:lpstr>                  White Rose Maths  Is this true or false?    (answer on slide 19)</vt:lpstr>
      <vt:lpstr>                  White Rose Maths  </vt:lpstr>
      <vt:lpstr>                  White Rose Maths  </vt:lpstr>
      <vt:lpstr>                  White Rose Maths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90</cp:revision>
  <dcterms:created xsi:type="dcterms:W3CDTF">2021-01-05T21:58:22Z</dcterms:created>
  <dcterms:modified xsi:type="dcterms:W3CDTF">2021-01-12T18:31:25Z</dcterms:modified>
</cp:coreProperties>
</file>