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57" r:id="rId6"/>
    <p:sldId id="270" r:id="rId7"/>
    <p:sldId id="271" r:id="rId8"/>
    <p:sldId id="272" r:id="rId9"/>
    <p:sldId id="273" r:id="rId10"/>
    <p:sldId id="258" r:id="rId11"/>
    <p:sldId id="274" r:id="rId12"/>
    <p:sldId id="263" r:id="rId13"/>
    <p:sldId id="264" r:id="rId14"/>
    <p:sldId id="275" r:id="rId15"/>
    <p:sldId id="277" r:id="rId16"/>
    <p:sldId id="276" r:id="rId17"/>
    <p:sldId id="265" r:id="rId18"/>
    <p:sldId id="266" r:id="rId19"/>
    <p:sldId id="279" r:id="rId20"/>
    <p:sldId id="280" r:id="rId21"/>
    <p:sldId id="26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1/10/2021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1/10/2021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80768128"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80768128"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Monday 11</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90689"/>
            <a:ext cx="10515600" cy="1738312"/>
          </a:xfrm>
        </p:spPr>
        <p:txBody>
          <a:bodyPr>
            <a:normAutofit fontScale="92500" lnSpcReduction="10000"/>
          </a:bodyPr>
          <a:lstStyle/>
          <a:p>
            <a:pPr marL="0" indent="0">
              <a:buNone/>
            </a:pPr>
            <a:r>
              <a:rPr lang="en-GB" dirty="0">
                <a:latin typeface="Comic Sans MS" panose="030F0702030302020204" pitchFamily="66" charset="0"/>
              </a:rPr>
              <a:t>      </a:t>
            </a:r>
            <a:r>
              <a:rPr lang="en-GB" sz="3200" dirty="0">
                <a:latin typeface="Comic Sans MS" panose="030F0702030302020204" pitchFamily="66" charset="0"/>
              </a:rPr>
              <a:t>Below is the timetable for today.</a:t>
            </a:r>
          </a:p>
          <a:p>
            <a:pPr marL="0" indent="0">
              <a:buNone/>
            </a:pPr>
            <a:r>
              <a:rPr lang="en-GB" sz="3200" dirty="0">
                <a:latin typeface="Comic Sans MS" panose="030F0702030302020204" pitchFamily="66" charset="0"/>
              </a:rPr>
              <a:t>      It is here to give you a guide on today’s work.</a:t>
            </a:r>
          </a:p>
          <a:p>
            <a:pPr marL="0" indent="0">
              <a:buNone/>
            </a:pPr>
            <a:r>
              <a:rPr lang="en-GB" i="1" u="sng" dirty="0">
                <a:solidFill>
                  <a:srgbClr val="FFC000"/>
                </a:solidFill>
                <a:latin typeface="Comic Sans MS" panose="030F0702030302020204" pitchFamily="66" charset="0"/>
              </a:rPr>
              <a:t>For maths you will need access to the worksheet and the number words sheet. </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176918930"/>
              </p:ext>
            </p:extLst>
          </p:nvPr>
        </p:nvGraphicFramePr>
        <p:xfrm>
          <a:off x="1039091" y="3643744"/>
          <a:ext cx="9975274" cy="2105891"/>
        </p:xfrm>
        <a:graphic>
          <a:graphicData uri="http://schemas.openxmlformats.org/drawingml/2006/table">
            <a:tbl>
              <a:tblPr firstRow="1" bandRow="1">
                <a:tableStyleId>{5C22544A-7EE6-4342-B048-85BDC9FD1C3A}</a:tableStyleId>
              </a:tblPr>
              <a:tblGrid>
                <a:gridCol w="802474">
                  <a:extLst>
                    <a:ext uri="{9D8B030D-6E8A-4147-A177-3AD203B41FA5}">
                      <a16:colId xmlns:a16="http://schemas.microsoft.com/office/drawing/2014/main" val="1057356747"/>
                    </a:ext>
                  </a:extLst>
                </a:gridCol>
                <a:gridCol w="1441606">
                  <a:extLst>
                    <a:ext uri="{9D8B030D-6E8A-4147-A177-3AD203B41FA5}">
                      <a16:colId xmlns:a16="http://schemas.microsoft.com/office/drawing/2014/main" val="2036603641"/>
                    </a:ext>
                  </a:extLst>
                </a:gridCol>
                <a:gridCol w="1453233">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 via TEAMS link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air -care and</a:t>
                      </a: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share</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aw – yawn at dawn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The Web</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Dressing-up Box</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Count Forwards and Backwards to 20</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https://vimeo.com/480768128</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worksheet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014224" y="4388628"/>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020878" y="502933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421995" y="438862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60095" y="471005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Chips                                     The Dressing-Up Box</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i="1" dirty="0">
                <a:solidFill>
                  <a:srgbClr val="FFC000"/>
                </a:solidFill>
                <a:latin typeface="Comic Sans MS" panose="030F0702030302020204" pitchFamily="66" charset="0"/>
              </a:rPr>
              <a:t>If you haven’t got a pack there is one in school for you or one in the file for today.</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20070" y="3651864"/>
            <a:ext cx="2548463" cy="1655831"/>
          </a:xfrm>
          <a:prstGeom prst="rect">
            <a:avLst/>
          </a:prstGeom>
        </p:spPr>
      </p:pic>
      <p:pic>
        <p:nvPicPr>
          <p:cNvPr id="9" name="Picture 8">
            <a:extLst>
              <a:ext uri="{FF2B5EF4-FFF2-40B4-BE49-F238E27FC236}">
                <a16:creationId xmlns:a16="http://schemas.microsoft.com/office/drawing/2014/main" id="{0D21359E-C74F-4EAD-86C9-35B4E4276107}"/>
              </a:ext>
            </a:extLst>
          </p:cNvPr>
          <p:cNvPicPr>
            <a:picLocks noChangeAspect="1"/>
          </p:cNvPicPr>
          <p:nvPr/>
        </p:nvPicPr>
        <p:blipFill>
          <a:blip r:embed="rId4"/>
          <a:stretch>
            <a:fillRect/>
          </a:stretch>
        </p:blipFill>
        <p:spPr>
          <a:xfrm>
            <a:off x="5748028" y="2206769"/>
            <a:ext cx="1700496" cy="1222231"/>
          </a:xfrm>
          <a:prstGeom prst="rect">
            <a:avLst/>
          </a:prstGeom>
        </p:spPr>
      </p:pic>
      <p:pic>
        <p:nvPicPr>
          <p:cNvPr id="10" name="Picture 9">
            <a:extLst>
              <a:ext uri="{FF2B5EF4-FFF2-40B4-BE49-F238E27FC236}">
                <a16:creationId xmlns:a16="http://schemas.microsoft.com/office/drawing/2014/main" id="{A2946D2C-EF38-4A10-8DDE-BEF30F7542C4}"/>
              </a:ext>
            </a:extLst>
          </p:cNvPr>
          <p:cNvPicPr>
            <a:picLocks noChangeAspect="1"/>
          </p:cNvPicPr>
          <p:nvPr/>
        </p:nvPicPr>
        <p:blipFill>
          <a:blip r:embed="rId5"/>
          <a:stretch>
            <a:fillRect/>
          </a:stretch>
        </p:blipFill>
        <p:spPr>
          <a:xfrm>
            <a:off x="920070" y="2206769"/>
            <a:ext cx="1583809" cy="1109123"/>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 </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2050" name="Picture 2" descr="For Reading and Writing">
            <a:extLst>
              <a:ext uri="{FF2B5EF4-FFF2-40B4-BE49-F238E27FC236}">
                <a16:creationId xmlns:a16="http://schemas.microsoft.com/office/drawing/2014/main" id="{2FEBD6F1-6E72-421A-BCE2-E399D89F97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1134" y="2907942"/>
            <a:ext cx="4989731" cy="34494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5"/>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a:t>
            </a:r>
            <a:endParaRPr lang="en-US" sz="4000" u="sng"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4" name="Picture 3">
            <a:extLst>
              <a:ext uri="{FF2B5EF4-FFF2-40B4-BE49-F238E27FC236}">
                <a16:creationId xmlns:a16="http://schemas.microsoft.com/office/drawing/2014/main" id="{7B815199-29E1-401E-B16A-30B62B1A771B}"/>
              </a:ext>
            </a:extLst>
          </p:cNvPr>
          <p:cNvPicPr>
            <a:picLocks noChangeAspect="1"/>
          </p:cNvPicPr>
          <p:nvPr/>
        </p:nvPicPr>
        <p:blipFill>
          <a:blip r:embed="rId4"/>
          <a:stretch>
            <a:fillRect/>
          </a:stretch>
        </p:blipFill>
        <p:spPr>
          <a:xfrm>
            <a:off x="3471726" y="2912907"/>
            <a:ext cx="5248548" cy="3823017"/>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5"/>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84023" y="1689902"/>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029999" y="4173443"/>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44730" y="282805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9999" y="1659082"/>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1917968"/>
            <a:ext cx="6541744" cy="3046988"/>
          </a:xfrm>
          <a:prstGeom prst="rect">
            <a:avLst/>
          </a:prstGeom>
        </p:spPr>
        <p:txBody>
          <a:bodyPr wrap="square">
            <a:spAutoFit/>
          </a:bodyPr>
          <a:lstStyle/>
          <a:p>
            <a:r>
              <a:rPr lang="en-GB" sz="3200" dirty="0">
                <a:solidFill>
                  <a:srgbClr val="00B050"/>
                </a:solidFill>
                <a:latin typeface="Comic Sans MS" panose="030F0702030302020204" pitchFamily="66" charset="0"/>
              </a:rPr>
              <a:t>Adults could you look at the </a:t>
            </a:r>
            <a:r>
              <a:rPr lang="en-GB" sz="3200" u="sng" dirty="0">
                <a:solidFill>
                  <a:srgbClr val="00B050"/>
                </a:solidFill>
                <a:latin typeface="Comic Sans MS" panose="030F0702030302020204" pitchFamily="66" charset="0"/>
              </a:rPr>
              <a:t>vocabulary</a:t>
            </a:r>
            <a:r>
              <a:rPr lang="en-GB" sz="3200" dirty="0">
                <a:solidFill>
                  <a:srgbClr val="00B050"/>
                </a:solidFill>
                <a:latin typeface="Comic Sans MS" panose="030F0702030302020204" pitchFamily="66" charset="0"/>
              </a:rPr>
              <a:t> list and make sure that your child knows what each word means. Then you are ready to talk through the </a:t>
            </a:r>
            <a:r>
              <a:rPr lang="en-GB" sz="3200" u="sng" dirty="0">
                <a:solidFill>
                  <a:srgbClr val="00B050"/>
                </a:solidFill>
                <a:latin typeface="Comic Sans MS" panose="030F0702030302020204" pitchFamily="66" charset="0"/>
              </a:rPr>
              <a:t>introduction</a:t>
            </a:r>
            <a:r>
              <a:rPr lang="en-GB" sz="3200" dirty="0">
                <a:solidFill>
                  <a:srgbClr val="00B050"/>
                </a:solidFill>
                <a:latin typeface="Comic Sans MS" panose="030F0702030302020204" pitchFamily="66" charset="0"/>
              </a:rPr>
              <a:t> with your child. </a:t>
            </a:r>
            <a:endParaRPr lang="en-US" sz="3200" dirty="0">
              <a:solidFill>
                <a:srgbClr val="00B05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1362136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completed this, then you are ready to work on the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Monday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00B050"/>
                </a:solidFill>
                <a:latin typeface="Comic Sans MS" panose="030F0702030302020204" pitchFamily="66" charset="0"/>
              </a:rPr>
              <a:t>He has got lots of chips.</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7827784"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0066"/>
                </a:solidFill>
                <a:latin typeface="Comic Sans MS" panose="030F0702030302020204" pitchFamily="66" charset="0"/>
              </a:rPr>
              <a:t>She put on long spotty socks.</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pic>
        <p:nvPicPr>
          <p:cNvPr id="12" name="Picture 11">
            <a:extLst>
              <a:ext uri="{FF2B5EF4-FFF2-40B4-BE49-F238E27FC236}">
                <a16:creationId xmlns:a16="http://schemas.microsoft.com/office/drawing/2014/main" id="{F2CC1B9E-2B46-4598-A189-778269958C31}"/>
              </a:ext>
            </a:extLst>
          </p:cNvPr>
          <p:cNvPicPr>
            <a:picLocks noChangeAspect="1"/>
          </p:cNvPicPr>
          <p:nvPr/>
        </p:nvPicPr>
        <p:blipFill>
          <a:blip r:embed="rId9"/>
          <a:stretch>
            <a:fillRect/>
          </a:stretch>
        </p:blipFill>
        <p:spPr>
          <a:xfrm>
            <a:off x="8729920" y="3991870"/>
            <a:ext cx="3419929" cy="1625868"/>
          </a:xfrm>
          <a:prstGeom prst="rect">
            <a:avLst/>
          </a:prstGeom>
          <a:solidFill>
            <a:schemeClr val="accent4">
              <a:lumMod val="20000"/>
              <a:lumOff val="80000"/>
            </a:schemeClr>
          </a:solidFill>
        </p:spPr>
      </p:pic>
      <p:sp>
        <p:nvSpPr>
          <p:cNvPr id="13" name="TextBox 12">
            <a:extLst>
              <a:ext uri="{FF2B5EF4-FFF2-40B4-BE49-F238E27FC236}">
                <a16:creationId xmlns:a16="http://schemas.microsoft.com/office/drawing/2014/main" id="{26D13D06-A382-44BF-BD83-3FC8EF7905C1}"/>
              </a:ext>
            </a:extLst>
          </p:cNvPr>
          <p:cNvSpPr txBox="1"/>
          <p:nvPr/>
        </p:nvSpPr>
        <p:spPr>
          <a:xfrm>
            <a:off x="9920203" y="1784668"/>
            <a:ext cx="1897713" cy="954107"/>
          </a:xfrm>
          <a:prstGeom prst="rect">
            <a:avLst/>
          </a:prstGeom>
          <a:noFill/>
        </p:spPr>
        <p:txBody>
          <a:bodyPr wrap="square" rtlCol="0">
            <a:spAutoFit/>
          </a:bodyPr>
          <a:lstStyle/>
          <a:p>
            <a:r>
              <a:rPr lang="en-GB" sz="2400" dirty="0">
                <a:latin typeface="Comic Sans MS" panose="030F0702030302020204" pitchFamily="66" charset="0"/>
              </a:rPr>
              <a:t>tricky word</a:t>
            </a:r>
            <a:r>
              <a:rPr lang="en-GB" dirty="0"/>
              <a:t>: </a:t>
            </a:r>
          </a:p>
          <a:p>
            <a:r>
              <a:rPr lang="en-GB" sz="3200" dirty="0">
                <a:solidFill>
                  <a:srgbClr val="FF0066"/>
                </a:solidFill>
                <a:latin typeface="Comic Sans MS" panose="030F0702030302020204" pitchFamily="66" charset="0"/>
              </a:rPr>
              <a:t>     of</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840179" y="4303030"/>
            <a:ext cx="1897713" cy="954107"/>
          </a:xfrm>
          <a:prstGeom prst="rect">
            <a:avLst/>
          </a:prstGeom>
          <a:solidFill>
            <a:schemeClr val="accent4">
              <a:lumMod val="20000"/>
              <a:lumOff val="80000"/>
            </a:schemeClr>
          </a:solidFill>
        </p:spPr>
        <p:txBody>
          <a:bodyPr wrap="square" rtlCol="0">
            <a:spAutoFit/>
          </a:bodyPr>
          <a:lstStyle/>
          <a:p>
            <a:r>
              <a:rPr lang="en-GB" sz="2400" dirty="0">
                <a:latin typeface="Comic Sans MS" panose="030F0702030302020204" pitchFamily="66" charset="0"/>
              </a:rPr>
              <a:t>tricky word</a:t>
            </a:r>
            <a:r>
              <a:rPr lang="en-GB" dirty="0"/>
              <a:t>:           </a:t>
            </a:r>
            <a:r>
              <a:rPr lang="en-GB" sz="3200" dirty="0">
                <a:solidFill>
                  <a:srgbClr val="FF0066"/>
                </a:solidFill>
                <a:latin typeface="Comic Sans MS" panose="030F0702030302020204" pitchFamily="66" charset="0"/>
              </a:rPr>
              <a:t>spotty</a:t>
            </a:r>
            <a:endParaRPr lang="en-US" sz="3200" dirty="0">
              <a:solidFill>
                <a:srgbClr val="FF0066"/>
              </a:solidFill>
              <a:latin typeface="Comic Sans MS" panose="030F0702030302020204" pitchFamily="66" charset="0"/>
            </a:endParaRPr>
          </a:p>
        </p:txBody>
      </p:sp>
    </p:spTree>
    <p:extLst>
      <p:ext uri="{BB962C8B-B14F-4D97-AF65-F5344CB8AC3E}">
        <p14:creationId xmlns:p14="http://schemas.microsoft.com/office/powerpoint/2010/main" val="97550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325563"/>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 </a:t>
            </a:r>
            <a:r>
              <a:rPr lang="en-GB" sz="3600" dirty="0">
                <a:latin typeface="Comic Sans MS" panose="030F0702030302020204" pitchFamily="66" charset="0"/>
              </a:rPr>
              <a:t>down</a:t>
            </a:r>
            <a:r>
              <a:rPr lang="en-GB" sz="3600" u="sng" dirty="0">
                <a:latin typeface="Comic Sans MS" panose="030F0702030302020204" pitchFamily="66" charset="0"/>
              </a:rPr>
              <a:t> </a:t>
            </a:r>
            <a:r>
              <a:rPr lang="en-GB" sz="3600" dirty="0">
                <a:latin typeface="Comic Sans MS" panose="030F0702030302020204" pitchFamily="66" charset="0"/>
              </a:rPr>
              <a:t>on your paper.</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838200" y="2198288"/>
            <a:ext cx="10515600" cy="4351338"/>
          </a:xfrm>
          <a:solidFill>
            <a:schemeClr val="accent4">
              <a:lumMod val="20000"/>
              <a:lumOff val="80000"/>
            </a:schemeClr>
          </a:solidFill>
        </p:spPr>
        <p:txBody>
          <a:bodyPr>
            <a:normAutofit lnSpcReduction="10000"/>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11 </a:t>
            </a:r>
            <a:r>
              <a:rPr lang="en-GB" sz="3200" dirty="0">
                <a:latin typeface="Comic Sans MS" panose="030F0702030302020204" pitchFamily="66" charset="0"/>
              </a:rPr>
              <a:t>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00B050"/>
                </a:solidFill>
                <a:latin typeface="Comic Sans MS" panose="030F0702030302020204" pitchFamily="66" charset="0"/>
              </a:rPr>
              <a:t>He has got lots of chips.</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7827784" cy="1446550"/>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0066"/>
                </a:solidFill>
                <a:latin typeface="Comic Sans MS" panose="030F0702030302020204" pitchFamily="66" charset="0"/>
              </a:rPr>
              <a:t>She put on long spotty socks.</a:t>
            </a:r>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count forwards and backwards to 20 in numerals and words</a:t>
            </a:r>
          </a:p>
          <a:p>
            <a:pPr marL="0" indent="0">
              <a:buNone/>
            </a:pPr>
            <a:r>
              <a:rPr lang="en-GB" dirty="0">
                <a:latin typeface="Comic Sans MS" panose="030F0702030302020204" pitchFamily="66" charset="0"/>
              </a:rPr>
              <a:t>You will need:</a:t>
            </a:r>
          </a:p>
          <a:p>
            <a:pPr marL="0" indent="0">
              <a:buNone/>
            </a:pPr>
            <a:r>
              <a:rPr lang="en-GB" dirty="0">
                <a:latin typeface="Comic Sans MS" panose="030F0702030302020204" pitchFamily="66" charset="0"/>
              </a:rPr>
              <a:t>- number words sheet</a:t>
            </a:r>
          </a:p>
          <a:p>
            <a:pPr marL="0" indent="0">
              <a:buNone/>
            </a:pPr>
            <a:r>
              <a:rPr lang="en-GB" dirty="0">
                <a:latin typeface="Comic Sans MS" panose="030F0702030302020204" pitchFamily="66" charset="0"/>
              </a:rPr>
              <a:t>- maths booklet (Monday count forwards and backwards)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763BE302-1E4C-4B08-B64A-2D9DD460DCE3}"/>
              </a:ext>
            </a:extLst>
          </p:cNvPr>
          <p:cNvPicPr>
            <a:picLocks noChangeAspect="1"/>
          </p:cNvPicPr>
          <p:nvPr/>
        </p:nvPicPr>
        <p:blipFill>
          <a:blip r:embed="rId4"/>
          <a:stretch>
            <a:fillRect/>
          </a:stretch>
        </p:blipFill>
        <p:spPr>
          <a:xfrm>
            <a:off x="733425" y="4845050"/>
            <a:ext cx="10725150" cy="1647825"/>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FD429A6B-10E2-4F42-83C6-86FB9FF37E3E}"/>
              </a:ext>
            </a:extLst>
          </p:cNvPr>
          <p:cNvPicPr>
            <a:picLocks noChangeAspect="1"/>
          </p:cNvPicPr>
          <p:nvPr/>
        </p:nvPicPr>
        <p:blipFill>
          <a:blip r:embed="rId2"/>
          <a:stretch>
            <a:fillRect/>
          </a:stretch>
        </p:blipFill>
        <p:spPr>
          <a:xfrm>
            <a:off x="2532061" y="1912357"/>
            <a:ext cx="6885421" cy="4804569"/>
          </a:xfrm>
          <a:prstGeom prst="rect">
            <a:avLst/>
          </a:prstGeom>
        </p:spPr>
      </p:pic>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sz="3200" u="sng" dirty="0">
                <a:solidFill>
                  <a:srgbClr val="00B0F0"/>
                </a:solidFill>
                <a:hlinkClick r:id="rId2">
                  <a:extLst>
                    <a:ext uri="{A12FA001-AC4F-418D-AE19-62706E023703}">
                      <ahyp:hlinkClr xmlns:ahyp="http://schemas.microsoft.com/office/drawing/2018/hyperlinkcolor" val="tx"/>
                    </a:ext>
                  </a:extLst>
                </a:hlinkClick>
              </a:rPr>
              <a:t>https://vimeo.com/480768128</a:t>
            </a:r>
            <a:r>
              <a:rPr lang="en-US" sz="3200" dirty="0">
                <a:solidFill>
                  <a:srgbClr val="00B0F0"/>
                </a:solidFill>
              </a:rPr>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lnSpcReduction="10000"/>
          </a:bodyPr>
          <a:lstStyle/>
          <a:p>
            <a:pPr marL="0" indent="0">
              <a:buNone/>
            </a:pPr>
            <a:endParaRPr lang="en-GB" sz="3600" u="sng" dirty="0">
              <a:latin typeface="Comic Sans MS" panose="030F0702030302020204" pitchFamily="66" charset="0"/>
            </a:endParaRPr>
          </a:p>
          <a:p>
            <a:r>
              <a:rPr lang="en-GB" sz="3200" dirty="0">
                <a:latin typeface="Comic Sans MS" panose="030F0702030302020204" pitchFamily="66" charset="0"/>
              </a:rPr>
              <a:t>After you have finished the worksheet, ask an adult to write  from 0 - 20 in words on pieces of paper.</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r>
              <a:rPr lang="en-GB" sz="3200" dirty="0">
                <a:latin typeface="Comic Sans MS" panose="030F0702030302020204" pitchFamily="66" charset="0"/>
              </a:rPr>
              <a:t> Place upside down on the table.</a:t>
            </a:r>
          </a:p>
          <a:p>
            <a:r>
              <a:rPr lang="en-GB" sz="3200" i="1" dirty="0">
                <a:latin typeface="Comic Sans MS" panose="030F0702030302020204" pitchFamily="66" charset="0"/>
              </a:rPr>
              <a:t> </a:t>
            </a:r>
            <a:r>
              <a:rPr lang="en-GB" sz="3200" dirty="0">
                <a:latin typeface="Comic Sans MS" panose="030F0702030302020204" pitchFamily="66" charset="0"/>
              </a:rPr>
              <a:t>Pick a card and read the number to your adult.</a:t>
            </a:r>
          </a:p>
          <a:p>
            <a:r>
              <a:rPr lang="en-GB" sz="3200" dirty="0">
                <a:latin typeface="Comic Sans MS" panose="030F0702030302020204" pitchFamily="66" charset="0"/>
              </a:rPr>
              <a:t> Make a pile of the ones you can read and a pile of</a:t>
            </a:r>
          </a:p>
          <a:p>
            <a:pPr marL="0" indent="0">
              <a:buNone/>
            </a:pPr>
            <a:r>
              <a:rPr lang="en-GB" sz="3200" dirty="0">
                <a:latin typeface="Comic Sans MS" panose="030F0702030302020204" pitchFamily="66" charset="0"/>
              </a:rPr>
              <a:t>   ones you are finding harder.</a:t>
            </a:r>
          </a:p>
          <a:p>
            <a:r>
              <a:rPr lang="en-GB" sz="3200" dirty="0">
                <a:latin typeface="Comic Sans MS" panose="030F0702030302020204" pitchFamily="66" charset="0"/>
              </a:rPr>
              <a:t>Look at how they are spelt, some are quite tricky! </a:t>
            </a:r>
            <a:endParaRPr lang="en-US" sz="3200"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sp>
        <p:nvSpPr>
          <p:cNvPr id="8" name="TextBox 7">
            <a:extLst>
              <a:ext uri="{FF2B5EF4-FFF2-40B4-BE49-F238E27FC236}">
                <a16:creationId xmlns:a16="http://schemas.microsoft.com/office/drawing/2014/main" id="{CC39A6F1-CB61-460B-80D6-EEC1242C645C}"/>
              </a:ext>
            </a:extLst>
          </p:cNvPr>
          <p:cNvSpPr txBox="1"/>
          <p:nvPr/>
        </p:nvSpPr>
        <p:spPr>
          <a:xfrm>
            <a:off x="1816826" y="2382560"/>
            <a:ext cx="807719"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one</a:t>
            </a:r>
            <a:endParaRPr lang="en-US" sz="2800" dirty="0">
              <a:latin typeface="Comic Sans MS" panose="030F0702030302020204" pitchFamily="66" charset="0"/>
            </a:endParaRPr>
          </a:p>
        </p:txBody>
      </p:sp>
      <p:sp>
        <p:nvSpPr>
          <p:cNvPr id="10" name="TextBox 9">
            <a:extLst>
              <a:ext uri="{FF2B5EF4-FFF2-40B4-BE49-F238E27FC236}">
                <a16:creationId xmlns:a16="http://schemas.microsoft.com/office/drawing/2014/main" id="{C1180936-AB44-4C37-8386-46DEB0C68EF0}"/>
              </a:ext>
            </a:extLst>
          </p:cNvPr>
          <p:cNvSpPr txBox="1"/>
          <p:nvPr/>
        </p:nvSpPr>
        <p:spPr>
          <a:xfrm>
            <a:off x="3148084" y="2382560"/>
            <a:ext cx="1134290"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seven</a:t>
            </a:r>
            <a:endParaRPr lang="en-US" sz="2800" dirty="0">
              <a:latin typeface="Comic Sans MS" panose="030F0702030302020204" pitchFamily="66" charset="0"/>
            </a:endParaRPr>
          </a:p>
        </p:txBody>
      </p:sp>
      <p:sp>
        <p:nvSpPr>
          <p:cNvPr id="11" name="TextBox 10">
            <a:extLst>
              <a:ext uri="{FF2B5EF4-FFF2-40B4-BE49-F238E27FC236}">
                <a16:creationId xmlns:a16="http://schemas.microsoft.com/office/drawing/2014/main" id="{BB8F4A3F-C729-4A19-90EA-92D2C5F43BD6}"/>
              </a:ext>
            </a:extLst>
          </p:cNvPr>
          <p:cNvSpPr txBox="1"/>
          <p:nvPr/>
        </p:nvSpPr>
        <p:spPr>
          <a:xfrm>
            <a:off x="4805913" y="2382560"/>
            <a:ext cx="1421904"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twenty</a:t>
            </a:r>
            <a:endParaRPr lang="en-US" sz="2800" dirty="0">
              <a:latin typeface="Comic Sans MS" panose="030F0702030302020204" pitchFamily="66" charset="0"/>
            </a:endParaRPr>
          </a:p>
        </p:txBody>
      </p:sp>
      <p:sp>
        <p:nvSpPr>
          <p:cNvPr id="12" name="TextBox 11">
            <a:extLst>
              <a:ext uri="{FF2B5EF4-FFF2-40B4-BE49-F238E27FC236}">
                <a16:creationId xmlns:a16="http://schemas.microsoft.com/office/drawing/2014/main" id="{3AC25F71-0F68-433B-8376-2354FACF4B74}"/>
              </a:ext>
            </a:extLst>
          </p:cNvPr>
          <p:cNvSpPr txBox="1"/>
          <p:nvPr/>
        </p:nvSpPr>
        <p:spPr>
          <a:xfrm>
            <a:off x="6727801" y="2382560"/>
            <a:ext cx="1640279"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thirteen</a:t>
            </a:r>
            <a:endParaRPr lang="en-US" sz="2800" dirty="0">
              <a:latin typeface="Comic Sans MS" panose="030F0702030302020204" pitchFamily="66" charset="0"/>
            </a:endParaRPr>
          </a:p>
        </p:txBody>
      </p:sp>
      <p:sp>
        <p:nvSpPr>
          <p:cNvPr id="13" name="TextBox 12">
            <a:extLst>
              <a:ext uri="{FF2B5EF4-FFF2-40B4-BE49-F238E27FC236}">
                <a16:creationId xmlns:a16="http://schemas.microsoft.com/office/drawing/2014/main" id="{C448F7FF-9BAB-4059-B9AA-1CBF3BD8F4FF}"/>
              </a:ext>
            </a:extLst>
          </p:cNvPr>
          <p:cNvSpPr txBox="1"/>
          <p:nvPr/>
        </p:nvSpPr>
        <p:spPr>
          <a:xfrm>
            <a:off x="8895618" y="2382560"/>
            <a:ext cx="1103249"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eight</a:t>
            </a:r>
            <a:endParaRPr lang="en-US" sz="2800" dirty="0">
              <a:latin typeface="Comic Sans MS" panose="030F0702030302020204" pitchFamily="66" charset="0"/>
            </a:endParaRPr>
          </a:p>
        </p:txBody>
      </p:sp>
    </p:spTree>
    <p:extLst>
      <p:ext uri="{BB962C8B-B14F-4D97-AF65-F5344CB8AC3E}">
        <p14:creationId xmlns:p14="http://schemas.microsoft.com/office/powerpoint/2010/main" val="2819034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7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5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We will continue with some White Rose teaching again tomorrow.</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sz="35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There is an R.E session for this </a:t>
            </a:r>
          </a:p>
          <a:p>
            <a:pPr marL="0" indent="0">
              <a:buNone/>
            </a:pPr>
            <a:r>
              <a:rPr lang="en-GB" sz="3500" dirty="0">
                <a:latin typeface="Comic Sans MS" panose="030F0702030302020204" pitchFamily="66" charset="0"/>
              </a:rPr>
              <a:t>   afternoon but enjoy your lunch</a:t>
            </a:r>
          </a:p>
          <a:p>
            <a:pPr marL="0" indent="0">
              <a:buNone/>
            </a:pPr>
            <a:r>
              <a:rPr lang="en-GB" sz="35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200" y="3828308"/>
            <a:ext cx="5278582" cy="1343891"/>
          </a:xfrm>
          <a:prstGeom prst="wedgeRoundRectCallout">
            <a:avLst>
              <a:gd name="adj1" fmla="val 56857"/>
              <a:gd name="adj2" fmla="val 138789"/>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4" y="835692"/>
            <a:ext cx="10882745" cy="6278642"/>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This term we are beginning a new topic on Islam.</a:t>
            </a:r>
          </a:p>
          <a:p>
            <a:r>
              <a:rPr lang="en-GB" sz="3600" dirty="0">
                <a:solidFill>
                  <a:prstClr val="black"/>
                </a:solidFill>
                <a:latin typeface="Comic Sans MS" panose="030F0702030302020204" pitchFamily="66" charset="0"/>
                <a:ea typeface="+mj-ea"/>
                <a:cs typeface="+mj-cs"/>
              </a:rPr>
              <a:t>                       </a:t>
            </a:r>
          </a:p>
          <a:p>
            <a:r>
              <a:rPr lang="en-GB" sz="3600" dirty="0">
                <a:solidFill>
                  <a:prstClr val="black"/>
                </a:solidFill>
                <a:latin typeface="Comic Sans MS" panose="030F0702030302020204" pitchFamily="66" charset="0"/>
                <a:ea typeface="+mj-ea"/>
                <a:cs typeface="+mj-cs"/>
              </a:rPr>
              <a:t>                       First of all watch the story of </a:t>
            </a:r>
          </a:p>
          <a:p>
            <a:r>
              <a:rPr lang="en-GB" sz="3600" dirty="0">
                <a:solidFill>
                  <a:prstClr val="black"/>
                </a:solidFill>
                <a:latin typeface="Comic Sans MS" panose="030F0702030302020204" pitchFamily="66" charset="0"/>
                <a:ea typeface="+mj-ea"/>
                <a:cs typeface="+mj-cs"/>
              </a:rPr>
              <a:t>                       Dogger by Shirley Hughes.</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hlinkClick r:id="rId2"/>
              </a:rPr>
              <a:t>https://www.youtube.com/watch?v=jNOYgRf5jes</a:t>
            </a:r>
            <a:endParaRPr lang="en-GB" sz="3200" dirty="0">
              <a:solidFill>
                <a:prstClr val="black"/>
              </a:solidFill>
              <a:latin typeface="Comic Sans MS" panose="030F0702030302020204" pitchFamily="66" charset="0"/>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D5EE0C95-59D8-4D06-BF1B-4E9AB56E151B}"/>
              </a:ext>
            </a:extLst>
          </p:cNvPr>
          <p:cNvPicPr>
            <a:picLocks noChangeAspect="1"/>
          </p:cNvPicPr>
          <p:nvPr/>
        </p:nvPicPr>
        <p:blipFill>
          <a:blip r:embed="rId3"/>
          <a:stretch>
            <a:fillRect/>
          </a:stretch>
        </p:blipFill>
        <p:spPr>
          <a:xfrm>
            <a:off x="1152373" y="2768100"/>
            <a:ext cx="1715520" cy="2256169"/>
          </a:xfrm>
          <a:prstGeom prst="rect">
            <a:avLst/>
          </a:prstGeom>
        </p:spPr>
      </p:pic>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4"/>
          <a:stretch>
            <a:fillRect/>
          </a:stretch>
        </p:blipFill>
        <p:spPr>
          <a:xfrm>
            <a:off x="8950035" y="344239"/>
            <a:ext cx="2279073" cy="1133098"/>
          </a:xfrm>
          <a:prstGeom prst="rect">
            <a:avLst/>
          </a:prstGeom>
        </p:spPr>
      </p:pic>
    </p:spTree>
    <p:extLst>
      <p:ext uri="{BB962C8B-B14F-4D97-AF65-F5344CB8AC3E}">
        <p14:creationId xmlns:p14="http://schemas.microsoft.com/office/powerpoint/2010/main" val="717360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4" y="835692"/>
            <a:ext cx="10882745" cy="8002191"/>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Using the back of your purple book.</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rPr>
              <a:t>Ask an adult to draw a line for you to write the date and one for the title. </a:t>
            </a:r>
            <a:endParaRPr lang="en-GB" sz="3200" dirty="0">
              <a:solidFill>
                <a:prstClr val="black"/>
              </a:solidFill>
              <a:latin typeface="Comic Sans MS" panose="030F0702030302020204" pitchFamily="66" charset="0"/>
            </a:endParaRP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Write a title ‘What Really Matters’</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rPr>
              <a:t>Ask an adult to split the page in half. </a:t>
            </a:r>
            <a:endParaRPr lang="en-GB" sz="3200" dirty="0">
              <a:solidFill>
                <a:prstClr val="black"/>
              </a:solidFill>
              <a:latin typeface="Comic Sans MS" panose="030F0702030302020204" pitchFamily="66" charset="0"/>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Tree>
    <p:extLst>
      <p:ext uri="{BB962C8B-B14F-4D97-AF65-F5344CB8AC3E}">
        <p14:creationId xmlns:p14="http://schemas.microsoft.com/office/powerpoint/2010/main" val="30651995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352001"/>
            <a:ext cx="10882745" cy="8556188"/>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Religious Education</a:t>
            </a:r>
          </a:p>
          <a:p>
            <a:endParaRPr lang="en-GB" sz="3600" u="sng"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Talk to your adult about something that is important to you. Draw in one half of your book.</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Now talk to your adult someone that is most important to them and draw in the other side.</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What matters most something or someone?</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Write a sentence about this.</a:t>
            </a:r>
            <a:endParaRPr lang="en-GB" sz="3200" dirty="0">
              <a:solidFill>
                <a:prstClr val="black"/>
              </a:solidFill>
              <a:latin typeface="Comic Sans MS" panose="030F0702030302020204" pitchFamily="66" charset="0"/>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Tree>
    <p:extLst>
      <p:ext uri="{BB962C8B-B14F-4D97-AF65-F5344CB8AC3E}">
        <p14:creationId xmlns:p14="http://schemas.microsoft.com/office/powerpoint/2010/main" val="3059028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97092" y="2128081"/>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575</TotalTime>
  <Words>1059</Words>
  <Application>Microsoft Office PowerPoint</Application>
  <PresentationFormat>Widescreen</PresentationFormat>
  <Paragraphs>200</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Comic Sans MS</vt:lpstr>
      <vt:lpstr>Times New Roman</vt:lpstr>
      <vt:lpstr>Office Theme</vt:lpstr>
      <vt:lpstr>    Monday 11th January 2021</vt:lpstr>
      <vt:lpstr>             RWI     Each day for RWI you will need:                  Rainbow Group                    Sunshine Group                                Chips                                     The Dressing-Up Box                book                                       book                                                      ‘Weekly Writing sheet’ RWI (from                         your pack)                    If you haven’t got a pack there is one in school for you or one in the file for today.                       </vt:lpstr>
      <vt:lpstr>          Rainbow Group            Our new sound for this week: </vt:lpstr>
      <vt:lpstr>          Sunshine Group            Our new sound for this week:</vt:lpstr>
      <vt:lpstr>Our Structure for RWI</vt:lpstr>
      <vt:lpstr>Our Structure for RWI</vt:lpstr>
      <vt:lpstr>Our Structure for RWI</vt:lpstr>
      <vt:lpstr>Our Structure for RWI</vt:lpstr>
      <vt:lpstr>          Rainbow Group Today’s Hold a Sentence is:    He has got lots of chips.</vt:lpstr>
      <vt:lpstr>Our Structure for RWI  Now you are ready to write the Hold a Sentence down on your paper.</vt:lpstr>
      <vt:lpstr>           Time to check                      Rainbow Group  He has got lots of chips.</vt:lpstr>
      <vt:lpstr>        Stick your sheet in the front of your purple book.     Thank you for working hard.                                         Now have a break and a snack.  </vt:lpstr>
      <vt:lpstr>                          White Rose Maths</vt:lpstr>
      <vt:lpstr>                  White Rose Maths  Is this true or false?</vt:lpstr>
      <vt:lpstr>                  White Rose Maths  </vt:lpstr>
      <vt:lpstr>                  White Rose Maths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Stewart Debenham</cp:lastModifiedBy>
  <cp:revision>54</cp:revision>
  <dcterms:created xsi:type="dcterms:W3CDTF">2021-01-05T21:58:22Z</dcterms:created>
  <dcterms:modified xsi:type="dcterms:W3CDTF">2021-01-10T17:48:35Z</dcterms:modified>
</cp:coreProperties>
</file>