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7" r:id="rId3"/>
    <p:sldId id="277"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6" d="100"/>
          <a:sy n="86" d="100"/>
        </p:scale>
        <p:origin x="654"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902F6-6829-4AA3-8C2C-AC1B057AB9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7DF5C0C-157D-4BDD-A2FC-8C1CC2461A0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25CEF6F-81AD-426B-B032-2741FB481620}"/>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5" name="Footer Placeholder 4">
            <a:extLst>
              <a:ext uri="{FF2B5EF4-FFF2-40B4-BE49-F238E27FC236}">
                <a16:creationId xmlns:a16="http://schemas.microsoft.com/office/drawing/2014/main" id="{D66CEFFB-8B7B-4B57-951D-4C6F84F34B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DBF372-D267-4EE1-9DBE-F95D6F57EF87}"/>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2256836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61151-6F7D-4691-8C74-633686319BE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EB27CA8-2F7D-4AB4-B5A6-A9EEFE9456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8BDFFB3-CA03-4C99-BFEB-383618291116}"/>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5" name="Footer Placeholder 4">
            <a:extLst>
              <a:ext uri="{FF2B5EF4-FFF2-40B4-BE49-F238E27FC236}">
                <a16:creationId xmlns:a16="http://schemas.microsoft.com/office/drawing/2014/main" id="{F2A9FA97-F47F-4EA6-A172-1E61EDCA71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3E788D-1036-48EF-9BCD-40C3D96FBB8D}"/>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7137481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3EB27-FE93-42CC-A692-3568C1B7167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3499ED2-D2FB-460D-9AF7-355C1DE57A5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A5F9448-1684-4A13-BA8F-1E86B7686C96}"/>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5" name="Footer Placeholder 4">
            <a:extLst>
              <a:ext uri="{FF2B5EF4-FFF2-40B4-BE49-F238E27FC236}">
                <a16:creationId xmlns:a16="http://schemas.microsoft.com/office/drawing/2014/main" id="{A18D45C6-07DA-42CB-819D-A5E3441EA0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32E9BE-BB41-4E8B-9292-CD19A9B47502}"/>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8913290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2EE40-B956-461A-97BB-2315AA8353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7A0DBE7-3A98-4D7D-85CD-D01D71C69B6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DC8DDBA-EE67-4CCA-BBD1-6F4050EF9E8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D05B4AE-59D4-4835-A19D-F0A680F0DD0B}"/>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6" name="Footer Placeholder 5">
            <a:extLst>
              <a:ext uri="{FF2B5EF4-FFF2-40B4-BE49-F238E27FC236}">
                <a16:creationId xmlns:a16="http://schemas.microsoft.com/office/drawing/2014/main" id="{BDE2AE83-8C9E-4666-B663-793D6CD785A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311B7A7-A2B8-40D7-A346-EE057F118CA4}"/>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29331444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EC0E0-337B-4572-992F-398960E0294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C585970-23A0-48B6-AE85-C747D0FE0C1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1DDFA80-05A3-4FFA-8FA7-CF3596829E4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E61BCC1-1520-4A62-932D-C8EDD849CC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86F801D-C0E7-4E98-A916-2FC3A98DC83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D311C04-EA76-4C5A-9A7B-B6AA41F6F593}"/>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8" name="Footer Placeholder 7">
            <a:extLst>
              <a:ext uri="{FF2B5EF4-FFF2-40B4-BE49-F238E27FC236}">
                <a16:creationId xmlns:a16="http://schemas.microsoft.com/office/drawing/2014/main" id="{3E21A70C-FCA7-4B05-B8EE-38BDBC535BD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4CA576F-5650-4F5A-A898-2CFB0AF61B09}"/>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839838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BE11C-DE1F-4E49-A356-AEA09768A81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F6F41A2-09BA-4889-B206-BA2B8D707E51}"/>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4" name="Footer Placeholder 3">
            <a:extLst>
              <a:ext uri="{FF2B5EF4-FFF2-40B4-BE49-F238E27FC236}">
                <a16:creationId xmlns:a16="http://schemas.microsoft.com/office/drawing/2014/main" id="{3C0AAAAB-F10B-4B8A-8510-0B6FFCB3EF9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BE65C51-5A96-4BEB-A47B-643E90448FA1}"/>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192739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22E3B44-FF88-4B16-A614-60BBBD24FD5D}"/>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3" name="Footer Placeholder 2">
            <a:extLst>
              <a:ext uri="{FF2B5EF4-FFF2-40B4-BE49-F238E27FC236}">
                <a16:creationId xmlns:a16="http://schemas.microsoft.com/office/drawing/2014/main" id="{9A3EF39C-9C41-43F0-A610-E2F60893F53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5B86E13-BC90-4576-B469-F6885C0E4347}"/>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2558118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34B08-1018-406C-B656-C818733C70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61046AB-4C9F-4067-BA01-8FC6186AC3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16D7972-0CC7-48B6-8B9B-B2C0D2F758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310EBC0-FA98-49FF-AD40-E23DF7DFF545}"/>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6" name="Footer Placeholder 5">
            <a:extLst>
              <a:ext uri="{FF2B5EF4-FFF2-40B4-BE49-F238E27FC236}">
                <a16:creationId xmlns:a16="http://schemas.microsoft.com/office/drawing/2014/main" id="{F137F005-F73A-4F83-B9DA-D461C8F9C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2F1200-6C7A-4CA3-B5E0-55D14F330D1D}"/>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709621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9EE91-4A02-4054-9B1E-6CC2970510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A50123-9485-4890-BBAF-D643D3506B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988734A-8A40-4D78-B09A-3760DE5AE9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39FDCA6-54B4-4AF1-BAE3-ABEE184A4A68}"/>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6" name="Footer Placeholder 5">
            <a:extLst>
              <a:ext uri="{FF2B5EF4-FFF2-40B4-BE49-F238E27FC236}">
                <a16:creationId xmlns:a16="http://schemas.microsoft.com/office/drawing/2014/main" id="{67175FF8-9D57-4EC0-A071-0A09202AEE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69366D-E511-4ECD-87A8-605F7B6C10E5}"/>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2091329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3124B-7B98-4920-90F3-2FBF19F6CED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BCA1C67-0EE9-4284-BF23-0E529848170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D33A4B-562A-4CE6-9C0F-DDB99E97799B}"/>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5" name="Footer Placeholder 4">
            <a:extLst>
              <a:ext uri="{FF2B5EF4-FFF2-40B4-BE49-F238E27FC236}">
                <a16:creationId xmlns:a16="http://schemas.microsoft.com/office/drawing/2014/main" id="{2DB1095A-7CB9-4508-96AE-1B8D5FB9C0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3ED45B-9FE3-4BC3-A8CD-C529352A2602}"/>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7392577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A24926-32B2-42D4-BD57-5DC2B7BBB11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1EC7493-ABC6-468B-BED0-262422B9C6B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082464-DC1B-4CE2-A816-D2F627B3AAB3}"/>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5" name="Footer Placeholder 4">
            <a:extLst>
              <a:ext uri="{FF2B5EF4-FFF2-40B4-BE49-F238E27FC236}">
                <a16:creationId xmlns:a16="http://schemas.microsoft.com/office/drawing/2014/main" id="{490F795A-5112-481A-9499-B243D3D18C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C7EF0E-8782-4ED6-B36F-70C5CB209D9A}"/>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42564555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ED2F6EB-5423-4019-9337-608AC76C82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5C7751E-B6E2-4D0C-92B6-CEEE13F159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1EC5F7-3329-45FA-B773-99A510199A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B32FE6-FADB-4A66-99BD-5D28C48CA045}" type="datetimeFigureOut">
              <a:rPr lang="en-US" smtClean="0"/>
              <a:t>1/12/2021</a:t>
            </a:fld>
            <a:endParaRPr lang="en-US"/>
          </a:p>
        </p:txBody>
      </p:sp>
      <p:sp>
        <p:nvSpPr>
          <p:cNvPr id="5" name="Footer Placeholder 4">
            <a:extLst>
              <a:ext uri="{FF2B5EF4-FFF2-40B4-BE49-F238E27FC236}">
                <a16:creationId xmlns:a16="http://schemas.microsoft.com/office/drawing/2014/main" id="{49D1C83F-97E6-4BDD-8831-557996ED3B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730FC78-7475-487F-8314-780096C3C9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8F3B91-A4CC-420C-81E6-F653A4515DE5}" type="slidenum">
              <a:rPr lang="en-US" smtClean="0"/>
              <a:t>‹#›</a:t>
            </a:fld>
            <a:endParaRPr lang="en-US"/>
          </a:p>
        </p:txBody>
      </p:sp>
    </p:spTree>
    <p:extLst>
      <p:ext uri="{BB962C8B-B14F-4D97-AF65-F5344CB8AC3E}">
        <p14:creationId xmlns:p14="http://schemas.microsoft.com/office/powerpoint/2010/main" val="39578553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bbc.co.uk/bitesize/clips/zb3s34j" TargetMode="External"/><Relationship Id="rId2" Type="http://schemas.openxmlformats.org/officeDocument/2006/relationships/hyperlink" Target="https://www.bbc.co.uk/programmes/p06skhwf" TargetMode="External"/><Relationship Id="rId1" Type="http://schemas.openxmlformats.org/officeDocument/2006/relationships/slideLayout" Target="../slideLayouts/slideLayout1.xml"/><Relationship Id="rId4" Type="http://schemas.openxmlformats.org/officeDocument/2006/relationships/hyperlink" Target="https://www.bbc.co.uk/bitesize/clips/zg6r82p"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17CEB3-3C27-4BD5-A655-C558E0AA5119}"/>
              </a:ext>
            </a:extLst>
          </p:cNvPr>
          <p:cNvSpPr txBox="1"/>
          <p:nvPr/>
        </p:nvSpPr>
        <p:spPr>
          <a:xfrm>
            <a:off x="4661209" y="189571"/>
            <a:ext cx="1873405" cy="584775"/>
          </a:xfrm>
          <a:prstGeom prst="rect">
            <a:avLst/>
          </a:prstGeom>
          <a:solidFill>
            <a:schemeClr val="accent4">
              <a:lumMod val="60000"/>
              <a:lumOff val="40000"/>
            </a:schemeClr>
          </a:solidFill>
        </p:spPr>
        <p:txBody>
          <a:bodyPr wrap="square" rtlCol="0">
            <a:spAutoFit/>
          </a:bodyPr>
          <a:lstStyle/>
          <a:p>
            <a:r>
              <a:rPr lang="en-GB" sz="3200" dirty="0">
                <a:latin typeface="Arial Nova" panose="020B0504020202020204" pitchFamily="34" charset="0"/>
              </a:rPr>
              <a:t>Science</a:t>
            </a:r>
          </a:p>
        </p:txBody>
      </p:sp>
      <p:sp>
        <p:nvSpPr>
          <p:cNvPr id="3" name="TextBox 2">
            <a:extLst>
              <a:ext uri="{FF2B5EF4-FFF2-40B4-BE49-F238E27FC236}">
                <a16:creationId xmlns:a16="http://schemas.microsoft.com/office/drawing/2014/main" id="{3315C383-E757-493D-9802-E4BF0A85FF75}"/>
              </a:ext>
            </a:extLst>
          </p:cNvPr>
          <p:cNvSpPr txBox="1"/>
          <p:nvPr/>
        </p:nvSpPr>
        <p:spPr>
          <a:xfrm>
            <a:off x="2096430" y="914399"/>
            <a:ext cx="6701883" cy="369332"/>
          </a:xfrm>
          <a:prstGeom prst="rect">
            <a:avLst/>
          </a:prstGeom>
          <a:noFill/>
        </p:spPr>
        <p:txBody>
          <a:bodyPr wrap="square" rtlCol="0">
            <a:spAutoFit/>
          </a:bodyPr>
          <a:lstStyle/>
          <a:p>
            <a:r>
              <a:rPr lang="en-GB" dirty="0"/>
              <a:t>Over the next 2 or 3 weeks, we will be finishing off our topic on light.</a:t>
            </a:r>
          </a:p>
        </p:txBody>
      </p:sp>
      <p:sp>
        <p:nvSpPr>
          <p:cNvPr id="4" name="TextBox 3">
            <a:extLst>
              <a:ext uri="{FF2B5EF4-FFF2-40B4-BE49-F238E27FC236}">
                <a16:creationId xmlns:a16="http://schemas.microsoft.com/office/drawing/2014/main" id="{BC635820-D214-49B1-93E0-50C265AB1668}"/>
              </a:ext>
            </a:extLst>
          </p:cNvPr>
          <p:cNvSpPr txBox="1"/>
          <p:nvPr/>
        </p:nvSpPr>
        <p:spPr>
          <a:xfrm>
            <a:off x="886521" y="1423784"/>
            <a:ext cx="10409663" cy="646331"/>
          </a:xfrm>
          <a:prstGeom prst="rect">
            <a:avLst/>
          </a:prstGeom>
          <a:noFill/>
        </p:spPr>
        <p:txBody>
          <a:bodyPr wrap="square" rtlCol="0">
            <a:spAutoFit/>
          </a:bodyPr>
          <a:lstStyle/>
          <a:p>
            <a:r>
              <a:rPr lang="en-GB" dirty="0"/>
              <a:t>So far we have investigated sources of light, reflectors and how light travels through some materials. Watch the following clips to remind you about some of the vocabulary we have discussed before in class.</a:t>
            </a:r>
          </a:p>
        </p:txBody>
      </p:sp>
      <p:sp>
        <p:nvSpPr>
          <p:cNvPr id="5" name="TextBox 4">
            <a:extLst>
              <a:ext uri="{FF2B5EF4-FFF2-40B4-BE49-F238E27FC236}">
                <a16:creationId xmlns:a16="http://schemas.microsoft.com/office/drawing/2014/main" id="{AAE91520-D74D-45AF-B9C4-6124BCA87264}"/>
              </a:ext>
            </a:extLst>
          </p:cNvPr>
          <p:cNvSpPr txBox="1"/>
          <p:nvPr/>
        </p:nvSpPr>
        <p:spPr>
          <a:xfrm>
            <a:off x="680224" y="2475005"/>
            <a:ext cx="4906537" cy="369332"/>
          </a:xfrm>
          <a:prstGeom prst="rect">
            <a:avLst/>
          </a:prstGeom>
          <a:noFill/>
        </p:spPr>
        <p:txBody>
          <a:bodyPr wrap="square" rtlCol="0">
            <a:spAutoFit/>
          </a:bodyPr>
          <a:lstStyle/>
          <a:p>
            <a:r>
              <a:rPr lang="en-GB" dirty="0">
                <a:hlinkClick r:id="rId2"/>
              </a:rPr>
              <a:t>https://www.bbc.co.uk/programmes/p06skhwf</a:t>
            </a:r>
            <a:endParaRPr lang="en-GB" dirty="0"/>
          </a:p>
        </p:txBody>
      </p:sp>
      <p:sp>
        <p:nvSpPr>
          <p:cNvPr id="6" name="TextBox 5">
            <a:extLst>
              <a:ext uri="{FF2B5EF4-FFF2-40B4-BE49-F238E27FC236}">
                <a16:creationId xmlns:a16="http://schemas.microsoft.com/office/drawing/2014/main" id="{85271E0E-AA76-48D4-B0B7-07C56044F4CC}"/>
              </a:ext>
            </a:extLst>
          </p:cNvPr>
          <p:cNvSpPr txBox="1"/>
          <p:nvPr/>
        </p:nvSpPr>
        <p:spPr>
          <a:xfrm>
            <a:off x="680224" y="5481052"/>
            <a:ext cx="6757639" cy="369332"/>
          </a:xfrm>
          <a:prstGeom prst="rect">
            <a:avLst/>
          </a:prstGeom>
          <a:noFill/>
        </p:spPr>
        <p:txBody>
          <a:bodyPr wrap="square" rtlCol="0">
            <a:spAutoFit/>
          </a:bodyPr>
          <a:lstStyle/>
          <a:p>
            <a:r>
              <a:rPr lang="en-GB" dirty="0">
                <a:hlinkClick r:id="rId3"/>
              </a:rPr>
              <a:t>https://www.bbc.co.uk/bitesize/clips/zb3s34j</a:t>
            </a:r>
            <a:endParaRPr lang="en-GB" dirty="0"/>
          </a:p>
        </p:txBody>
      </p:sp>
      <p:sp>
        <p:nvSpPr>
          <p:cNvPr id="7" name="TextBox 6">
            <a:extLst>
              <a:ext uri="{FF2B5EF4-FFF2-40B4-BE49-F238E27FC236}">
                <a16:creationId xmlns:a16="http://schemas.microsoft.com/office/drawing/2014/main" id="{A6E2CAD8-B5F1-40FD-9719-89E7726B5CF2}"/>
              </a:ext>
            </a:extLst>
          </p:cNvPr>
          <p:cNvSpPr txBox="1"/>
          <p:nvPr/>
        </p:nvSpPr>
        <p:spPr>
          <a:xfrm>
            <a:off x="691374" y="3895559"/>
            <a:ext cx="4906537" cy="369332"/>
          </a:xfrm>
          <a:prstGeom prst="rect">
            <a:avLst/>
          </a:prstGeom>
          <a:noFill/>
        </p:spPr>
        <p:txBody>
          <a:bodyPr wrap="square" rtlCol="0">
            <a:spAutoFit/>
          </a:bodyPr>
          <a:lstStyle/>
          <a:p>
            <a:r>
              <a:rPr lang="en-GB" dirty="0">
                <a:hlinkClick r:id="rId4"/>
              </a:rPr>
              <a:t>https://www.bbc.co.uk/bitesize/clips/zg6r82p</a:t>
            </a:r>
            <a:endParaRPr lang="en-GB" dirty="0"/>
          </a:p>
        </p:txBody>
      </p:sp>
      <p:sp>
        <p:nvSpPr>
          <p:cNvPr id="8" name="Arrow: Left 7">
            <a:extLst>
              <a:ext uri="{FF2B5EF4-FFF2-40B4-BE49-F238E27FC236}">
                <a16:creationId xmlns:a16="http://schemas.microsoft.com/office/drawing/2014/main" id="{1CFAECB7-9C62-45BC-B5FB-E0EBF1C2A2D9}"/>
              </a:ext>
            </a:extLst>
          </p:cNvPr>
          <p:cNvSpPr/>
          <p:nvPr/>
        </p:nvSpPr>
        <p:spPr>
          <a:xfrm>
            <a:off x="5597911" y="2494732"/>
            <a:ext cx="1431073" cy="3693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Left 8">
            <a:extLst>
              <a:ext uri="{FF2B5EF4-FFF2-40B4-BE49-F238E27FC236}">
                <a16:creationId xmlns:a16="http://schemas.microsoft.com/office/drawing/2014/main" id="{2B965D54-9534-4BDA-94E0-84A5B09808F4}"/>
              </a:ext>
            </a:extLst>
          </p:cNvPr>
          <p:cNvSpPr/>
          <p:nvPr/>
        </p:nvSpPr>
        <p:spPr>
          <a:xfrm>
            <a:off x="5819077" y="3875832"/>
            <a:ext cx="1431073" cy="3693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Left 9">
            <a:extLst>
              <a:ext uri="{FF2B5EF4-FFF2-40B4-BE49-F238E27FC236}">
                <a16:creationId xmlns:a16="http://schemas.microsoft.com/office/drawing/2014/main" id="{64EF092B-AA65-482E-8A03-305C2144271E}"/>
              </a:ext>
            </a:extLst>
          </p:cNvPr>
          <p:cNvSpPr/>
          <p:nvPr/>
        </p:nvSpPr>
        <p:spPr>
          <a:xfrm>
            <a:off x="5597911" y="5481052"/>
            <a:ext cx="1431073" cy="3693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55B18610-BF64-469B-A0BB-6F86021100F7}"/>
              </a:ext>
            </a:extLst>
          </p:cNvPr>
          <p:cNvSpPr txBox="1"/>
          <p:nvPr/>
        </p:nvSpPr>
        <p:spPr>
          <a:xfrm>
            <a:off x="7250150" y="2475005"/>
            <a:ext cx="2964367" cy="369332"/>
          </a:xfrm>
          <a:prstGeom prst="rect">
            <a:avLst/>
          </a:prstGeom>
          <a:solidFill>
            <a:schemeClr val="tx2">
              <a:lumMod val="40000"/>
              <a:lumOff val="60000"/>
            </a:schemeClr>
          </a:solidFill>
        </p:spPr>
        <p:txBody>
          <a:bodyPr wrap="square" rtlCol="0">
            <a:spAutoFit/>
          </a:bodyPr>
          <a:lstStyle/>
          <a:p>
            <a:r>
              <a:rPr lang="en-GB" dirty="0"/>
              <a:t>A ‘get up and move’ song</a:t>
            </a:r>
          </a:p>
        </p:txBody>
      </p:sp>
      <p:sp>
        <p:nvSpPr>
          <p:cNvPr id="12" name="TextBox 11">
            <a:extLst>
              <a:ext uri="{FF2B5EF4-FFF2-40B4-BE49-F238E27FC236}">
                <a16:creationId xmlns:a16="http://schemas.microsoft.com/office/drawing/2014/main" id="{F9ABEF56-91D0-45E5-BA53-16968A1E8103}"/>
              </a:ext>
            </a:extLst>
          </p:cNvPr>
          <p:cNvSpPr txBox="1"/>
          <p:nvPr/>
        </p:nvSpPr>
        <p:spPr>
          <a:xfrm>
            <a:off x="7437862" y="3828998"/>
            <a:ext cx="1973767" cy="369332"/>
          </a:xfrm>
          <a:prstGeom prst="rect">
            <a:avLst/>
          </a:prstGeom>
          <a:solidFill>
            <a:schemeClr val="tx2">
              <a:lumMod val="40000"/>
              <a:lumOff val="60000"/>
            </a:schemeClr>
          </a:solidFill>
        </p:spPr>
        <p:txBody>
          <a:bodyPr wrap="square" rtlCol="0">
            <a:spAutoFit/>
          </a:bodyPr>
          <a:lstStyle/>
          <a:p>
            <a:r>
              <a:rPr lang="en-GB" dirty="0"/>
              <a:t>Sources of light</a:t>
            </a:r>
          </a:p>
        </p:txBody>
      </p:sp>
      <p:sp>
        <p:nvSpPr>
          <p:cNvPr id="13" name="TextBox 12">
            <a:extLst>
              <a:ext uri="{FF2B5EF4-FFF2-40B4-BE49-F238E27FC236}">
                <a16:creationId xmlns:a16="http://schemas.microsoft.com/office/drawing/2014/main" id="{A3E56174-84F8-4C87-BFAC-E4C31A200DA4}"/>
              </a:ext>
            </a:extLst>
          </p:cNvPr>
          <p:cNvSpPr txBox="1"/>
          <p:nvPr/>
        </p:nvSpPr>
        <p:spPr>
          <a:xfrm>
            <a:off x="7437863" y="5461901"/>
            <a:ext cx="2129883" cy="369332"/>
          </a:xfrm>
          <a:prstGeom prst="rect">
            <a:avLst/>
          </a:prstGeom>
          <a:solidFill>
            <a:schemeClr val="tx2">
              <a:lumMod val="40000"/>
              <a:lumOff val="60000"/>
            </a:schemeClr>
          </a:solidFill>
        </p:spPr>
        <p:txBody>
          <a:bodyPr wrap="square" rtlCol="0">
            <a:spAutoFit/>
          </a:bodyPr>
          <a:lstStyle/>
          <a:p>
            <a:r>
              <a:rPr lang="en-GB" dirty="0"/>
              <a:t>Seeing in the dark</a:t>
            </a:r>
          </a:p>
        </p:txBody>
      </p:sp>
    </p:spTree>
    <p:extLst>
      <p:ext uri="{BB962C8B-B14F-4D97-AF65-F5344CB8AC3E}">
        <p14:creationId xmlns:p14="http://schemas.microsoft.com/office/powerpoint/2010/main" val="11724054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6C858D4-BB4B-4F35-BC72-09613AE31B6E}"/>
              </a:ext>
            </a:extLst>
          </p:cNvPr>
          <p:cNvPicPr>
            <a:picLocks noChangeAspect="1"/>
          </p:cNvPicPr>
          <p:nvPr/>
        </p:nvPicPr>
        <p:blipFill>
          <a:blip r:embed="rId2"/>
          <a:stretch>
            <a:fillRect/>
          </a:stretch>
        </p:blipFill>
        <p:spPr>
          <a:xfrm>
            <a:off x="1103972" y="654553"/>
            <a:ext cx="9411628" cy="5838825"/>
          </a:xfrm>
          <a:prstGeom prst="rect">
            <a:avLst/>
          </a:prstGeom>
        </p:spPr>
      </p:pic>
    </p:spTree>
    <p:extLst>
      <p:ext uri="{BB962C8B-B14F-4D97-AF65-F5344CB8AC3E}">
        <p14:creationId xmlns:p14="http://schemas.microsoft.com/office/powerpoint/2010/main" val="54615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31DE0B-C58B-4B44-939C-2B61D2898513}"/>
              </a:ext>
            </a:extLst>
          </p:cNvPr>
          <p:cNvPicPr>
            <a:picLocks noChangeAspect="1"/>
          </p:cNvPicPr>
          <p:nvPr/>
        </p:nvPicPr>
        <p:blipFill rotWithShape="1">
          <a:blip r:embed="rId2"/>
          <a:srcRect t="15730"/>
          <a:stretch/>
        </p:blipFill>
        <p:spPr>
          <a:xfrm>
            <a:off x="20" y="-22"/>
            <a:ext cx="12191977" cy="6858022"/>
          </a:xfrm>
          <a:prstGeom prst="rect">
            <a:avLst/>
          </a:prstGeom>
        </p:spPr>
      </p:pic>
      <p:sp>
        <p:nvSpPr>
          <p:cNvPr id="2" name="TextBox 1">
            <a:extLst>
              <a:ext uri="{FF2B5EF4-FFF2-40B4-BE49-F238E27FC236}">
                <a16:creationId xmlns:a16="http://schemas.microsoft.com/office/drawing/2014/main" id="{345E3FF3-96F8-4354-9B73-81EF19A2E30A}"/>
              </a:ext>
            </a:extLst>
          </p:cNvPr>
          <p:cNvSpPr txBox="1"/>
          <p:nvPr/>
        </p:nvSpPr>
        <p:spPr>
          <a:xfrm>
            <a:off x="1260088" y="643468"/>
            <a:ext cx="5591974" cy="1709440"/>
          </a:xfrm>
          <a:prstGeom prst="rect">
            <a:avLst/>
          </a:prstGeom>
        </p:spPr>
        <p:txBody>
          <a:bodyPr vert="horz" lIns="91440" tIns="45720" rIns="91440" bIns="45720" rtlCol="0" anchor="t">
            <a:normAutofit fontScale="62500" lnSpcReduction="20000"/>
          </a:bodyPr>
          <a:lstStyle/>
          <a:p>
            <a:pPr marL="0" marR="0" lvl="0" indent="0" algn="ctr" defTabSz="914400" rtl="0" eaLnBrk="1" fontAlgn="auto" latinLnBrk="0" hangingPunct="1">
              <a:lnSpc>
                <a:spcPct val="90000"/>
              </a:lnSpc>
              <a:spcBef>
                <a:spcPct val="0"/>
              </a:spcBef>
              <a:spcAft>
                <a:spcPts val="600"/>
              </a:spcAft>
              <a:buClrTx/>
              <a:buSzTx/>
              <a:buFontTx/>
              <a:buNone/>
              <a:tabLst/>
              <a:defRPr/>
            </a:pPr>
            <a:r>
              <a:rPr kumimoji="0" lang="en-US" sz="5200" b="1" i="0" u="none" strike="noStrike" kern="1200" cap="none" spc="0" normalizeH="0" baseline="0" noProof="0" dirty="0">
                <a:ln>
                  <a:noFill/>
                </a:ln>
                <a:solidFill>
                  <a:srgbClr val="44546A">
                    <a:lumMod val="75000"/>
                  </a:srgbClr>
                </a:solidFill>
                <a:effectLst/>
                <a:uLnTx/>
                <a:uFillTx/>
                <a:latin typeface="Calibri Light" panose="020F0302020204030204"/>
                <a:ea typeface="+mn-ea"/>
                <a:cs typeface="+mn-cs"/>
              </a:rPr>
              <a:t> Follow the link for Today’s Worship</a:t>
            </a:r>
          </a:p>
          <a:p>
            <a:pPr marL="0" marR="0" lvl="0" indent="0" algn="ctr" defTabSz="914400" rtl="0" eaLnBrk="1" fontAlgn="auto" latinLnBrk="0" hangingPunct="1">
              <a:lnSpc>
                <a:spcPct val="90000"/>
              </a:lnSpc>
              <a:spcBef>
                <a:spcPct val="0"/>
              </a:spcBef>
              <a:spcAft>
                <a:spcPts val="600"/>
              </a:spcAft>
              <a:buClrTx/>
              <a:buSzTx/>
              <a:buFontTx/>
              <a:buNone/>
              <a:tabLst/>
              <a:defRPr/>
            </a:pPr>
            <a:r>
              <a:rPr lang="en-US" sz="5200" b="1" dirty="0">
                <a:solidFill>
                  <a:srgbClr val="44546A">
                    <a:lumMod val="75000"/>
                  </a:srgbClr>
                </a:solidFill>
                <a:latin typeface="Calibri Light" panose="020F0302020204030204"/>
              </a:rPr>
              <a:t>This can be found in the</a:t>
            </a:r>
          </a:p>
          <a:p>
            <a:pPr marL="0" marR="0" lvl="0" indent="0" algn="ctr" defTabSz="914400" rtl="0" eaLnBrk="1" fontAlgn="auto" latinLnBrk="0" hangingPunct="1">
              <a:lnSpc>
                <a:spcPct val="90000"/>
              </a:lnSpc>
              <a:spcBef>
                <a:spcPct val="0"/>
              </a:spcBef>
              <a:spcAft>
                <a:spcPts val="600"/>
              </a:spcAft>
              <a:buClrTx/>
              <a:buSzTx/>
              <a:buFontTx/>
              <a:buNone/>
              <a:tabLst/>
              <a:defRPr/>
            </a:pPr>
            <a:r>
              <a:rPr lang="en-US" sz="5200" b="1" dirty="0">
                <a:solidFill>
                  <a:srgbClr val="44546A">
                    <a:lumMod val="75000"/>
                  </a:srgbClr>
                </a:solidFill>
                <a:latin typeface="Calibri Light" panose="020F0302020204030204"/>
              </a:rPr>
              <a:t> ‘Whole School’ folder.</a:t>
            </a:r>
            <a:endParaRPr kumimoji="0" lang="en-US" sz="5200" b="1" i="0" u="none" strike="noStrike" kern="1200" cap="none" spc="0" normalizeH="0" baseline="0" noProof="0" dirty="0">
              <a:ln>
                <a:noFill/>
              </a:ln>
              <a:solidFill>
                <a:srgbClr val="44546A">
                  <a:lumMod val="75000"/>
                </a:srgbClr>
              </a:solidFill>
              <a:effectLst/>
              <a:uLnTx/>
              <a:uFillTx/>
              <a:latin typeface="Calibri Light" panose="020F0302020204030204"/>
              <a:ea typeface="+mn-ea"/>
              <a:cs typeface="+mn-cs"/>
            </a:endParaRPr>
          </a:p>
        </p:txBody>
      </p:sp>
    </p:spTree>
    <p:extLst>
      <p:ext uri="{BB962C8B-B14F-4D97-AF65-F5344CB8AC3E}">
        <p14:creationId xmlns:p14="http://schemas.microsoft.com/office/powerpoint/2010/main" val="3744281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TotalTime>
  <Words>134</Words>
  <Application>Microsoft Office PowerPoint</Application>
  <PresentationFormat>Widescreen</PresentationFormat>
  <Paragraphs>12</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Arial Nova</vt:lpstr>
      <vt:lpstr>Calibri</vt:lpstr>
      <vt:lpstr>Calibri Light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Smith</dc:creator>
  <cp:lastModifiedBy>Caroline Smith</cp:lastModifiedBy>
  <cp:revision>5</cp:revision>
  <dcterms:created xsi:type="dcterms:W3CDTF">2021-01-12T11:25:20Z</dcterms:created>
  <dcterms:modified xsi:type="dcterms:W3CDTF">2021-01-12T16:23:26Z</dcterms:modified>
</cp:coreProperties>
</file>