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306" r:id="rId3"/>
    <p:sldId id="268" r:id="rId4"/>
    <p:sldId id="269" r:id="rId5"/>
    <p:sldId id="257" r:id="rId6"/>
    <p:sldId id="270" r:id="rId7"/>
    <p:sldId id="281" r:id="rId8"/>
    <p:sldId id="272" r:id="rId9"/>
    <p:sldId id="273" r:id="rId10"/>
    <p:sldId id="258" r:id="rId11"/>
    <p:sldId id="274" r:id="rId12"/>
    <p:sldId id="263" r:id="rId13"/>
    <p:sldId id="264" r:id="rId14"/>
    <p:sldId id="275" r:id="rId15"/>
    <p:sldId id="286" r:id="rId16"/>
    <p:sldId id="308" r:id="rId17"/>
    <p:sldId id="277" r:id="rId18"/>
    <p:sldId id="276" r:id="rId19"/>
    <p:sldId id="265" r:id="rId20"/>
    <p:sldId id="267" r:id="rId21"/>
    <p:sldId id="293"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660"/>
  </p:normalViewPr>
  <p:slideViewPr>
    <p:cSldViewPr snapToGrid="0">
      <p:cViewPr varScale="1">
        <p:scale>
          <a:sx n="69" d="100"/>
          <a:sy n="69" d="100"/>
        </p:scale>
        <p:origin x="57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2/8/2021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2/8/2021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2/8/2021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2/8/2021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2/8/2021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2/8/2021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2/8/2021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2/8/2021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2/8/2021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2/8/2021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2/8/2021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2/8/2021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pngall.com/sunshine-png" TargetMode="External"/><Relationship Id="rId3" Type="http://schemas.openxmlformats.org/officeDocument/2006/relationships/hyperlink" Target="http://junior1.cumbresblogs.com/2014/02/25/welcome-to-junior-1-2/" TargetMode="External"/><Relationship Id="rId7"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hyperlink" Target="https://vimeo.com/492198226"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www.pngall.com/pencil-png"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whatislove-2010.blogspot.com/2012/02/dont-ignore-warning-signs-of-child.html" TargetMode="External"/><Relationship Id="rId3" Type="http://schemas.openxmlformats.org/officeDocument/2006/relationships/hyperlink" Target="https://pixabay.com/en/rainbow-default-colors-948520/" TargetMode="External"/><Relationship Id="rId7"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vimeo.com/492198226" TargetMode="External"/><Relationship Id="rId1" Type="http://schemas.openxmlformats.org/officeDocument/2006/relationships/slideLayout" Target="../slideLayouts/slideLayout2.xml"/><Relationship Id="rId4" Type="http://schemas.openxmlformats.org/officeDocument/2006/relationships/hyperlink" Target="https://en.wikipedia.org/wiki/File:Operators_(maths)_linear.svg"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3.png"/><Relationship Id="rId1" Type="http://schemas.openxmlformats.org/officeDocument/2006/relationships/slideLayout" Target="../slideLayouts/slideLayout1.xml"/><Relationship Id="rId4" Type="http://schemas.openxmlformats.org/officeDocument/2006/relationships/hyperlink" Target="https://en.wikipedia.org/wiki/File:Operators_(maths)_linear.svg"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hyperlink" Target="https://www.saferinternet.org.uk/detective-digiduck-virtual-assembly-3-7s" TargetMode="External"/><Relationship Id="rId4" Type="http://schemas.openxmlformats.org/officeDocument/2006/relationships/hyperlink" Target="http://www.writerightwords.com/worship-is-a-postu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Tuesday 9</a:t>
            </a:r>
            <a:r>
              <a:rPr lang="en-GB" baseline="30000" dirty="0">
                <a:solidFill>
                  <a:srgbClr val="FF0000"/>
                </a:solidFill>
                <a:latin typeface="Comic Sans MS" panose="030F0702030302020204" pitchFamily="66" charset="0"/>
              </a:rPr>
              <a:t>th</a:t>
            </a:r>
            <a:r>
              <a:rPr lang="en-GB" dirty="0">
                <a:solidFill>
                  <a:srgbClr val="FF0000"/>
                </a:solidFill>
                <a:latin typeface="Comic Sans MS" panose="030F0702030302020204" pitchFamily="66" charset="0"/>
              </a:rPr>
              <a:t> February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838200" y="1690689"/>
            <a:ext cx="10515600" cy="2305806"/>
          </a:xfrm>
        </p:spPr>
        <p:txBody>
          <a:bodyPr>
            <a:normAutofit lnSpcReduction="10000"/>
          </a:bodyPr>
          <a:lstStyle/>
          <a:p>
            <a:pPr marL="0" indent="0">
              <a:buNone/>
            </a:pPr>
            <a:r>
              <a:rPr lang="en-GB" sz="3300" i="1" dirty="0">
                <a:solidFill>
                  <a:srgbClr val="FFC000"/>
                </a:solidFill>
                <a:latin typeface="Comic Sans MS" panose="030F0702030302020204" pitchFamily="66" charset="0"/>
              </a:rPr>
              <a:t>For RWI you will need the sounds sheet ow(sunshine group). </a:t>
            </a:r>
          </a:p>
          <a:p>
            <a:pPr marL="0" indent="0">
              <a:buNone/>
            </a:pPr>
            <a:r>
              <a:rPr lang="en-GB" sz="3300" i="1" dirty="0">
                <a:solidFill>
                  <a:srgbClr val="FFC000"/>
                </a:solidFill>
                <a:latin typeface="Comic Sans MS" panose="030F0702030302020204" pitchFamily="66" charset="0"/>
              </a:rPr>
              <a:t>For maths you will need access to the Subtraction revision sheet and White Rose worksheet in Tuesday’s file.</a:t>
            </a:r>
            <a:endParaRPr lang="en-US" sz="3300" i="1"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3334470729"/>
              </p:ext>
            </p:extLst>
          </p:nvPr>
        </p:nvGraphicFramePr>
        <p:xfrm>
          <a:off x="994609" y="4267198"/>
          <a:ext cx="10176166" cy="2105891"/>
        </p:xfrm>
        <a:graphic>
          <a:graphicData uri="http://schemas.openxmlformats.org/drawingml/2006/table">
            <a:tbl>
              <a:tblPr firstRow="1" bandRow="1">
                <a:tableStyleId>{5C22544A-7EE6-4342-B048-85BDC9FD1C3A}</a:tableStyleId>
              </a:tblPr>
              <a:tblGrid>
                <a:gridCol w="848014">
                  <a:extLst>
                    <a:ext uri="{9D8B030D-6E8A-4147-A177-3AD203B41FA5}">
                      <a16:colId xmlns:a16="http://schemas.microsoft.com/office/drawing/2014/main" val="1057356747"/>
                    </a:ext>
                  </a:extLst>
                </a:gridCol>
                <a:gridCol w="1441259">
                  <a:extLst>
                    <a:ext uri="{9D8B030D-6E8A-4147-A177-3AD203B41FA5}">
                      <a16:colId xmlns:a16="http://schemas.microsoft.com/office/drawing/2014/main" val="2036603641"/>
                    </a:ext>
                  </a:extLst>
                </a:gridCol>
                <a:gridCol w="1482500">
                  <a:extLst>
                    <a:ext uri="{9D8B030D-6E8A-4147-A177-3AD203B41FA5}">
                      <a16:colId xmlns:a16="http://schemas.microsoft.com/office/drawing/2014/main" val="3670510117"/>
                    </a:ext>
                  </a:extLst>
                </a:gridCol>
                <a:gridCol w="296499">
                  <a:extLst>
                    <a:ext uri="{9D8B030D-6E8A-4147-A177-3AD203B41FA5}">
                      <a16:colId xmlns:a16="http://schemas.microsoft.com/office/drawing/2014/main" val="853626756"/>
                    </a:ext>
                  </a:extLst>
                </a:gridCol>
                <a:gridCol w="2324559">
                  <a:extLst>
                    <a:ext uri="{9D8B030D-6E8A-4147-A177-3AD203B41FA5}">
                      <a16:colId xmlns:a16="http://schemas.microsoft.com/office/drawing/2014/main" val="1405776208"/>
                    </a:ext>
                  </a:extLst>
                </a:gridCol>
                <a:gridCol w="320219">
                  <a:extLst>
                    <a:ext uri="{9D8B030D-6E8A-4147-A177-3AD203B41FA5}">
                      <a16:colId xmlns:a16="http://schemas.microsoft.com/office/drawing/2014/main" val="3688789344"/>
                    </a:ext>
                  </a:extLst>
                </a:gridCol>
                <a:gridCol w="1612959">
                  <a:extLst>
                    <a:ext uri="{9D8B030D-6E8A-4147-A177-3AD203B41FA5}">
                      <a16:colId xmlns:a16="http://schemas.microsoft.com/office/drawing/2014/main" val="1246538563"/>
                    </a:ext>
                  </a:extLst>
                </a:gridCol>
                <a:gridCol w="853920">
                  <a:extLst>
                    <a:ext uri="{9D8B030D-6E8A-4147-A177-3AD203B41FA5}">
                      <a16:colId xmlns:a16="http://schemas.microsoft.com/office/drawing/2014/main" val="1958461331"/>
                    </a:ext>
                  </a:extLst>
                </a:gridCol>
                <a:gridCol w="996237">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Revision air,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ir</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ou</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oy</a:t>
                      </a:r>
                    </a:p>
                    <a:p>
                      <a:pPr marL="0" marR="0" algn="ctr">
                        <a:lnSpc>
                          <a:spcPct val="107000"/>
                        </a:lnSpc>
                        <a:spcBef>
                          <a:spcPts val="0"/>
                        </a:spcBef>
                        <a:spcAft>
                          <a:spcPts val="0"/>
                        </a:spcAft>
                      </a:pPr>
                      <a:endParaRPr lang="en-GB"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ow – brown cow</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b="1"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b="1"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A Bad Fox</a:t>
                      </a:r>
                      <a:endParaRPr lang="en-US" sz="10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FFC000"/>
                          </a:solidFill>
                          <a:effectLst/>
                          <a:latin typeface="Comic Sans MS" panose="030F0702030302020204" pitchFamily="66" charset="0"/>
                          <a:ea typeface="Calibri" panose="020F0502020204030204" pitchFamily="34" charset="0"/>
                          <a:cs typeface="Times New Roman" panose="02020603050405020304" pitchFamily="18" charset="0"/>
                        </a:rPr>
                        <a:t>A Bad Fright</a:t>
                      </a:r>
                      <a:endParaRPr lang="en-US" sz="10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-Hold a Sentence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Subtraction Counting back</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u="sng"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hlinkClick r:id="rId4"/>
                        </a:rPr>
                        <a:t>https://vimeo.com/492198226</a:t>
                      </a:r>
                      <a:endParaRPr lang="en-US" sz="800" u="sng"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100" u="none"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rPr>
                        <a:t>worksheet</a:t>
                      </a:r>
                      <a:endParaRPr lang="en-GB" sz="800" u="none"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GB"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Safer Internet Day</a:t>
                      </a:r>
                      <a:endPar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Safer Internet Day </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917679" y="5034357"/>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rot="20409465">
            <a:off x="1946821" y="5623995"/>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317064" y="5034357"/>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318639" y="5346547"/>
            <a:ext cx="180975" cy="184785"/>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 Bad Fox                                A Bad Fright   </a:t>
            </a:r>
            <a:br>
              <a:rPr lang="en-GB" sz="3200" dirty="0">
                <a:latin typeface="Comic Sans MS" panose="030F0702030302020204" pitchFamily="66" charset="0"/>
              </a:rPr>
            </a:br>
            <a:r>
              <a:rPr lang="en-GB" sz="3200" dirty="0">
                <a:latin typeface="Comic Sans MS" panose="030F0702030302020204" pitchFamily="66" charset="0"/>
              </a:rPr>
              <a:t>                     book                                         </a:t>
            </a:r>
            <a:r>
              <a:rPr lang="en-GB" sz="3200" dirty="0" err="1">
                <a:latin typeface="Comic Sans MS" panose="030F0702030302020204" pitchFamily="66" charset="0"/>
              </a:rPr>
              <a:t>book</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1018311" y="4805702"/>
            <a:ext cx="2126672" cy="1381778"/>
          </a:xfrm>
          <a:prstGeom prst="rect">
            <a:avLst/>
          </a:prstGeom>
        </p:spPr>
      </p:pic>
      <p:pic>
        <p:nvPicPr>
          <p:cNvPr id="3" name="Picture 2">
            <a:extLst>
              <a:ext uri="{FF2B5EF4-FFF2-40B4-BE49-F238E27FC236}">
                <a16:creationId xmlns:a16="http://schemas.microsoft.com/office/drawing/2014/main" id="{421B1F2C-779D-40A5-B3FB-1840B97AE31E}"/>
              </a:ext>
            </a:extLst>
          </p:cNvPr>
          <p:cNvPicPr>
            <a:picLocks noChangeAspect="1"/>
          </p:cNvPicPr>
          <p:nvPr/>
        </p:nvPicPr>
        <p:blipFill>
          <a:blip r:embed="rId4"/>
          <a:stretch>
            <a:fillRect/>
          </a:stretch>
        </p:blipFill>
        <p:spPr>
          <a:xfrm>
            <a:off x="1018310" y="2661336"/>
            <a:ext cx="2126673" cy="1535328"/>
          </a:xfrm>
          <a:prstGeom prst="rect">
            <a:avLst/>
          </a:prstGeom>
        </p:spPr>
      </p:pic>
      <p:pic>
        <p:nvPicPr>
          <p:cNvPr id="6" name="Picture 5">
            <a:extLst>
              <a:ext uri="{FF2B5EF4-FFF2-40B4-BE49-F238E27FC236}">
                <a16:creationId xmlns:a16="http://schemas.microsoft.com/office/drawing/2014/main" id="{D229F604-FBBF-48DD-9C90-437A17DFE129}"/>
              </a:ext>
            </a:extLst>
          </p:cNvPr>
          <p:cNvPicPr>
            <a:picLocks noChangeAspect="1"/>
          </p:cNvPicPr>
          <p:nvPr/>
        </p:nvPicPr>
        <p:blipFill>
          <a:blip r:embed="rId5"/>
          <a:stretch>
            <a:fillRect/>
          </a:stretch>
        </p:blipFill>
        <p:spPr>
          <a:xfrm>
            <a:off x="6096000" y="2661336"/>
            <a:ext cx="2150548" cy="1535328"/>
          </a:xfrm>
          <a:prstGeom prst="rect">
            <a:avLst/>
          </a:prstGeom>
        </p:spPr>
      </p:pic>
    </p:spTree>
    <p:extLst>
      <p:ext uri="{BB962C8B-B14F-4D97-AF65-F5344CB8AC3E}">
        <p14:creationId xmlns:p14="http://schemas.microsoft.com/office/powerpoint/2010/main" val="5603326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552449"/>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br>
              <a:rPr lang="en-GB" dirty="0">
                <a:latin typeface="Comic Sans MS" panose="030F0702030302020204" pitchFamily="66" charset="0"/>
              </a:rPr>
            </a:br>
            <a:endParaRPr lang="en-US" sz="4000" u="sng"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789781"/>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779541" y="3237450"/>
            <a:ext cx="10515600" cy="3539430"/>
          </a:xfrm>
          <a:prstGeom prst="rect">
            <a:avLst/>
          </a:prstGeom>
          <a:noFill/>
        </p:spPr>
        <p:txBody>
          <a:bodyPr wrap="square" rtlCol="0">
            <a:spAutoFit/>
          </a:bodyPr>
          <a:lstStyle/>
          <a:p>
            <a:r>
              <a:rPr lang="en-GB" sz="3200" dirty="0">
                <a:latin typeface="Comic Sans MS" panose="030F0702030302020204" pitchFamily="66" charset="0"/>
              </a:rPr>
              <a:t>After a brief phonic session can you work on spelling: </a:t>
            </a:r>
            <a:r>
              <a:rPr lang="en-GB" sz="3200" dirty="0">
                <a:solidFill>
                  <a:srgbClr val="00B050"/>
                </a:solidFill>
                <a:latin typeface="Comic Sans MS" panose="030F0702030302020204" pitchFamily="66" charset="0"/>
              </a:rPr>
              <a:t>stair</a:t>
            </a:r>
          </a:p>
          <a:p>
            <a:r>
              <a:rPr lang="en-GB" sz="3200" dirty="0">
                <a:solidFill>
                  <a:srgbClr val="00B050"/>
                </a:solidFill>
                <a:latin typeface="Comic Sans MS" panose="030F0702030302020204" pitchFamily="66" charset="0"/>
              </a:rPr>
              <a:t>bird</a:t>
            </a:r>
          </a:p>
          <a:p>
            <a:r>
              <a:rPr lang="en-GB" sz="3200" dirty="0">
                <a:solidFill>
                  <a:srgbClr val="00B050"/>
                </a:solidFill>
                <a:latin typeface="Comic Sans MS" panose="030F0702030302020204" pitchFamily="66" charset="0"/>
              </a:rPr>
              <a:t>found</a:t>
            </a:r>
          </a:p>
          <a:p>
            <a:r>
              <a:rPr lang="en-GB" sz="3200" dirty="0">
                <a:solidFill>
                  <a:srgbClr val="00B050"/>
                </a:solidFill>
                <a:latin typeface="Comic Sans MS" panose="030F0702030302020204" pitchFamily="66" charset="0"/>
              </a:rPr>
              <a:t>boy    </a:t>
            </a:r>
          </a:p>
          <a:p>
            <a:r>
              <a:rPr lang="en-GB" sz="3200" dirty="0">
                <a:solidFill>
                  <a:srgbClr val="FF0000"/>
                </a:solidFill>
                <a:latin typeface="Comic Sans MS" panose="030F0702030302020204" pitchFamily="66" charset="0"/>
              </a:rPr>
              <a:t>all</a:t>
            </a:r>
          </a:p>
          <a:p>
            <a:r>
              <a:rPr lang="en-GB" sz="3200" dirty="0">
                <a:solidFill>
                  <a:srgbClr val="FF0000"/>
                </a:solidFill>
                <a:latin typeface="Comic Sans MS" panose="030F0702030302020204" pitchFamily="66" charset="0"/>
              </a:rPr>
              <a:t>you</a:t>
            </a:r>
            <a:r>
              <a:rPr lang="en-GB" sz="3200" dirty="0">
                <a:latin typeface="Comic Sans MS" panose="030F0702030302020204" pitchFamily="66" charset="0"/>
              </a:rPr>
              <a:t>.</a:t>
            </a:r>
            <a:endParaRPr lang="en-US" sz="3200" dirty="0">
              <a:latin typeface="Comic Sans MS" panose="030F0702030302020204" pitchFamily="66" charset="0"/>
            </a:endParaRPr>
          </a:p>
        </p:txBody>
      </p:sp>
      <p:pic>
        <p:nvPicPr>
          <p:cNvPr id="3" name="Picture 2">
            <a:extLst>
              <a:ext uri="{FF2B5EF4-FFF2-40B4-BE49-F238E27FC236}">
                <a16:creationId xmlns:a16="http://schemas.microsoft.com/office/drawing/2014/main" id="{CCB8AE2F-9FF3-40AA-9E88-832D2BD0C2B0}"/>
              </a:ext>
            </a:extLst>
          </p:cNvPr>
          <p:cNvPicPr>
            <a:picLocks noChangeAspect="1"/>
          </p:cNvPicPr>
          <p:nvPr/>
        </p:nvPicPr>
        <p:blipFill>
          <a:blip r:embed="rId5"/>
          <a:stretch>
            <a:fillRect/>
          </a:stretch>
        </p:blipFill>
        <p:spPr>
          <a:xfrm>
            <a:off x="2001339" y="1561177"/>
            <a:ext cx="6924675" cy="1733550"/>
          </a:xfrm>
          <a:prstGeom prst="rect">
            <a:avLst/>
          </a:prstGeom>
        </p:spPr>
      </p:pic>
    </p:spTree>
    <p:extLst>
      <p:ext uri="{BB962C8B-B14F-4D97-AF65-F5344CB8AC3E}">
        <p14:creationId xmlns:p14="http://schemas.microsoft.com/office/powerpoint/2010/main" val="105274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976747" y="174852"/>
            <a:ext cx="10515600" cy="628993"/>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a:t>
            </a:r>
            <a:r>
              <a:rPr lang="en-GB" sz="6000" dirty="0">
                <a:solidFill>
                  <a:srgbClr val="C00000"/>
                </a:solidFill>
                <a:latin typeface="Comic Sans MS" panose="030F0702030302020204" pitchFamily="66" charset="0"/>
              </a:rPr>
              <a:t>ow</a:t>
            </a:r>
            <a:r>
              <a:rPr lang="en-GB" dirty="0">
                <a:solidFill>
                  <a:srgbClr val="C00000"/>
                </a:solidFill>
                <a:latin typeface="Comic Sans MS" panose="030F0702030302020204" pitchFamily="66" charset="0"/>
              </a:rPr>
              <a:t> </a:t>
            </a:r>
            <a:r>
              <a:rPr lang="en-GB" dirty="0">
                <a:latin typeface="Comic Sans MS" panose="030F0702030302020204" pitchFamily="66" charset="0"/>
              </a:rPr>
              <a:t>  </a:t>
            </a:r>
            <a:r>
              <a:rPr lang="en-GB" sz="4000" dirty="0">
                <a:latin typeface="Comic Sans MS" panose="030F0702030302020204" pitchFamily="66" charset="0"/>
              </a:rPr>
              <a:t>is our sound for this week</a:t>
            </a:r>
            <a:endParaRPr lang="en-US" sz="4000" dirty="0">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19201" y="511029"/>
            <a:ext cx="1069124" cy="1033753"/>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Rectangle 5">
            <a:extLst>
              <a:ext uri="{FF2B5EF4-FFF2-40B4-BE49-F238E27FC236}">
                <a16:creationId xmlns:a16="http://schemas.microsoft.com/office/drawing/2014/main" id="{5F5E2902-9136-4275-BFEA-AF789AC51096}"/>
              </a:ext>
            </a:extLst>
          </p:cNvPr>
          <p:cNvSpPr/>
          <p:nvPr/>
        </p:nvSpPr>
        <p:spPr>
          <a:xfrm>
            <a:off x="762318" y="2936885"/>
            <a:ext cx="8281670" cy="2554545"/>
          </a:xfrm>
          <a:prstGeom prst="rect">
            <a:avLst/>
          </a:prstGeom>
        </p:spPr>
        <p:txBody>
          <a:bodyPr wrap="square">
            <a:spAutoFit/>
          </a:bodyPr>
          <a:lstStyle/>
          <a:p>
            <a:r>
              <a:rPr lang="en-GB" sz="3200" dirty="0">
                <a:latin typeface="Comic Sans MS" panose="030F0702030302020204" pitchFamily="66" charset="0"/>
              </a:rPr>
              <a:t>After a brief phonic session can you complete this phonic sheet that is </a:t>
            </a:r>
          </a:p>
          <a:p>
            <a:r>
              <a:rPr lang="en-GB" sz="3200" dirty="0">
                <a:latin typeface="Comic Sans MS" panose="030F0702030302020204" pitchFamily="66" charset="0"/>
              </a:rPr>
              <a:t>in the folder.</a:t>
            </a:r>
          </a:p>
          <a:p>
            <a:r>
              <a:rPr lang="en-GB" sz="3200" dirty="0">
                <a:latin typeface="Comic Sans MS" panose="030F0702030302020204" pitchFamily="66" charset="0"/>
              </a:rPr>
              <a:t>Once you have finished it, it can be stuck into your green home-learning book.</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065A5EB2-7ED6-4B4B-A53D-BC44A69BE5E6}"/>
              </a:ext>
            </a:extLst>
          </p:cNvPr>
          <p:cNvPicPr>
            <a:picLocks noChangeAspect="1"/>
          </p:cNvPicPr>
          <p:nvPr/>
        </p:nvPicPr>
        <p:blipFill>
          <a:blip r:embed="rId5"/>
          <a:stretch>
            <a:fillRect/>
          </a:stretch>
        </p:blipFill>
        <p:spPr>
          <a:xfrm>
            <a:off x="9191625" y="3107916"/>
            <a:ext cx="2300722" cy="3260735"/>
          </a:xfrm>
          <a:prstGeom prst="rect">
            <a:avLst/>
          </a:prstGeom>
        </p:spPr>
      </p:pic>
    </p:spTree>
    <p:extLst>
      <p:ext uri="{BB962C8B-B14F-4D97-AF65-F5344CB8AC3E}">
        <p14:creationId xmlns:p14="http://schemas.microsoft.com/office/powerpoint/2010/main" val="2194377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a:t>
            </a:r>
            <a:r>
              <a:rPr lang="en-GB" sz="3200" dirty="0">
                <a:solidFill>
                  <a:srgbClr val="FF0000"/>
                </a:solidFill>
                <a:latin typeface="Comic Sans MS" panose="030F0702030302020204" pitchFamily="66" charset="0"/>
              </a:rPr>
              <a:t> 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a:t>
            </a:r>
            <a:r>
              <a:rPr lang="en-GB" sz="3200" u="sng" dirty="0">
                <a:solidFill>
                  <a:srgbClr val="FF0000"/>
                </a:solidFill>
                <a:latin typeface="Comic Sans MS" panose="030F0702030302020204" pitchFamily="66" charset="0"/>
              </a:rPr>
              <a:t> Green and Red Words</a:t>
            </a:r>
            <a:r>
              <a:rPr lang="en-GB" sz="3200" dirty="0">
                <a:solidFill>
                  <a:srgbClr val="FF0000"/>
                </a:solidFill>
                <a:latin typeface="Comic Sans MS" panose="030F0702030302020204" pitchFamily="66" charset="0"/>
              </a:rPr>
              <a:t> to an adult like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1026" name="Picture 2" descr="RWI Storybook Green Words &amp; Red Words - YouTube">
            <a:extLst>
              <a:ext uri="{FF2B5EF4-FFF2-40B4-BE49-F238E27FC236}">
                <a16:creationId xmlns:a16="http://schemas.microsoft.com/office/drawing/2014/main" id="{64941298-DAD7-44A8-BEB7-9BFBE805F4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3989" y="1659081"/>
            <a:ext cx="3117273" cy="233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751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2554545"/>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read the speed sounds, green and red words, you are now ready to read the book to an adult. Remember to pause at the full stops.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97910" y="1763179"/>
            <a:ext cx="8981519" cy="4524315"/>
          </a:xfrm>
          <a:prstGeom prst="rect">
            <a:avLst/>
          </a:prstGeom>
        </p:spPr>
        <p:txBody>
          <a:bodyPr wrap="square">
            <a:spAutoFit/>
          </a:bodyPr>
          <a:lstStyle/>
          <a:p>
            <a:r>
              <a:rPr lang="en-GB" sz="3200" dirty="0">
                <a:solidFill>
                  <a:srgbClr val="FF0000"/>
                </a:solidFill>
                <a:latin typeface="Comic Sans MS" panose="030F0702030302020204" pitchFamily="66" charset="0"/>
              </a:rPr>
              <a:t>Now you are ready for the second </a:t>
            </a:r>
            <a:r>
              <a:rPr lang="en-GB" sz="3200" u="sng" dirty="0">
                <a:solidFill>
                  <a:srgbClr val="FF0000"/>
                </a:solidFill>
                <a:latin typeface="Comic Sans MS" panose="030F0702030302020204" pitchFamily="66" charset="0"/>
              </a:rPr>
              <a:t>Hold a Sentence</a:t>
            </a:r>
            <a:r>
              <a:rPr lang="en-GB" sz="3200" dirty="0">
                <a:solidFill>
                  <a:srgbClr val="FF0000"/>
                </a:solidFill>
                <a:latin typeface="Comic Sans MS" panose="030F0702030302020204" pitchFamily="66" charset="0"/>
              </a:rPr>
              <a:t> (see next slide for the sentence for each group)</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Get  your Weekly Writing Sheet for Tuesday and listen to your adult say the sentence out loud to you. Remember to do the actions for capital letter and full stop. Repeat at least 3 times before you write it down.</a:t>
            </a:r>
            <a:endParaRPr lang="en-US" sz="3200" dirty="0">
              <a:solidFill>
                <a:srgbClr val="FF0000"/>
              </a:solidFill>
            </a:endParaRPr>
          </a:p>
        </p:txBody>
      </p:sp>
      <p:pic>
        <p:nvPicPr>
          <p:cNvPr id="8" name="Picture 7">
            <a:extLst>
              <a:ext uri="{FF2B5EF4-FFF2-40B4-BE49-F238E27FC236}">
                <a16:creationId xmlns:a16="http://schemas.microsoft.com/office/drawing/2014/main" id="{76D38C95-4A94-4659-9EDE-21B48CCF7E8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096345" y="2327931"/>
            <a:ext cx="859725" cy="859725"/>
          </a:xfrm>
          <a:prstGeom prst="rect">
            <a:avLst/>
          </a:prstGeom>
        </p:spPr>
      </p:pic>
      <p:pic>
        <p:nvPicPr>
          <p:cNvPr id="13" name="Picture 12">
            <a:extLst>
              <a:ext uri="{FF2B5EF4-FFF2-40B4-BE49-F238E27FC236}">
                <a16:creationId xmlns:a16="http://schemas.microsoft.com/office/drawing/2014/main" id="{CAC31E16-1997-45B1-888E-75E3ACE41316}"/>
              </a:ext>
            </a:extLst>
          </p:cNvPr>
          <p:cNvPicPr>
            <a:picLocks noChangeAspect="1"/>
          </p:cNvPicPr>
          <p:nvPr/>
        </p:nvPicPr>
        <p:blipFill>
          <a:blip r:embed="rId5"/>
          <a:stretch>
            <a:fillRect/>
          </a:stretch>
        </p:blipFill>
        <p:spPr>
          <a:xfrm>
            <a:off x="9579429" y="3779115"/>
            <a:ext cx="2014661" cy="1309000"/>
          </a:xfrm>
          <a:prstGeom prst="rect">
            <a:avLst/>
          </a:prstGeom>
        </p:spPr>
      </p:pic>
    </p:spTree>
    <p:extLst>
      <p:ext uri="{BB962C8B-B14F-4D97-AF65-F5344CB8AC3E}">
        <p14:creationId xmlns:p14="http://schemas.microsoft.com/office/powerpoint/2010/main" val="406779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r>
              <a:rPr lang="en-GB" sz="3600" dirty="0">
                <a:latin typeface="Comic Sans MS" panose="030F0702030302020204" pitchFamily="66" charset="0"/>
              </a:rPr>
              <a:t>Today’s Hold a Sentence is</a:t>
            </a:r>
            <a:r>
              <a:rPr lang="en-GB" sz="4000" dirty="0">
                <a:latin typeface="Comic Sans MS" panose="030F0702030302020204" pitchFamily="66" charset="0"/>
              </a:rPr>
              <a:t>:  </a:t>
            </a:r>
            <a:br>
              <a:rPr lang="en-GB" sz="4000" dirty="0">
                <a:latin typeface="Comic Sans MS" panose="030F0702030302020204" pitchFamily="66" charset="0"/>
              </a:rPr>
            </a:br>
            <a:br>
              <a:rPr lang="en-GB" sz="4000" dirty="0">
                <a:latin typeface="Comic Sans MS" panose="030F0702030302020204" pitchFamily="66" charset="0"/>
              </a:rPr>
            </a:br>
            <a:r>
              <a:rPr lang="en-GB" sz="4900" dirty="0">
                <a:solidFill>
                  <a:srgbClr val="7030A0"/>
                </a:solidFill>
                <a:latin typeface="Comic Sans MS" panose="030F0702030302020204" pitchFamily="66" charset="0"/>
              </a:rPr>
              <a:t>The man has got a big bag.</a:t>
            </a:r>
            <a:endParaRPr lang="en-US" sz="4900" dirty="0">
              <a:solidFill>
                <a:srgbClr val="00B05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501453"/>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200696" y="248846"/>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4576894" cy="769441"/>
          </a:xfrm>
          <a:prstGeom prst="rect">
            <a:avLst/>
          </a:prstGeom>
        </p:spPr>
        <p:txBody>
          <a:bodyPr wrap="none">
            <a:spAutoFit/>
          </a:bodyPr>
          <a:lstStyle/>
          <a:p>
            <a:r>
              <a:rPr lang="en-GB" sz="4400" dirty="0">
                <a:latin typeface="Comic Sans MS" panose="030F0702030302020204" pitchFamily="66" charset="0"/>
              </a:rPr>
              <a:t> </a:t>
            </a:r>
            <a:r>
              <a:rPr lang="en-GB" sz="4400" u="sng" dirty="0">
                <a:latin typeface="Comic Sans MS" panose="030F0702030302020204" pitchFamily="66" charset="0"/>
              </a:rPr>
              <a:t>Sunshine Group</a:t>
            </a:r>
            <a:endParaRPr lang="en-US" sz="44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147895" y="3346221"/>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223962" y="4379974"/>
            <a:ext cx="7972054" cy="1754326"/>
          </a:xfrm>
          <a:prstGeom prst="rect">
            <a:avLst/>
          </a:prstGeom>
        </p:spPr>
        <p:txBody>
          <a:bodyPr wrap="none">
            <a:spAutoFit/>
          </a:bodyPr>
          <a:lstStyle/>
          <a:p>
            <a:r>
              <a:rPr lang="en-GB" sz="3200" dirty="0">
                <a:latin typeface="Comic Sans MS" panose="030F0702030302020204" pitchFamily="66" charset="0"/>
              </a:rPr>
              <a:t>Today’s Hold a Sentence is:</a:t>
            </a:r>
          </a:p>
          <a:p>
            <a:endParaRPr lang="en-GB" sz="3200" dirty="0">
              <a:latin typeface="Comic Sans MS" panose="030F0702030302020204" pitchFamily="66" charset="0"/>
            </a:endParaRPr>
          </a:p>
          <a:p>
            <a:r>
              <a:rPr lang="en-GB" sz="4400" dirty="0">
                <a:solidFill>
                  <a:srgbClr val="FFC000"/>
                </a:solidFill>
                <a:latin typeface="Comic Sans MS" panose="030F0702030302020204" pitchFamily="66" charset="0"/>
              </a:rPr>
              <a:t>Mum did not get a bad fright.</a:t>
            </a:r>
            <a:endParaRPr lang="en-US" sz="4400" dirty="0">
              <a:solidFill>
                <a:srgbClr val="FF0066"/>
              </a:solidFill>
            </a:endParaRPr>
          </a:p>
        </p:txBody>
      </p:sp>
      <p:sp>
        <p:nvSpPr>
          <p:cNvPr id="8" name="Rectangle 7">
            <a:extLst>
              <a:ext uri="{FF2B5EF4-FFF2-40B4-BE49-F238E27FC236}">
                <a16:creationId xmlns:a16="http://schemas.microsoft.com/office/drawing/2014/main" id="{08C764F2-BA1F-4157-A00C-A8F556F3AE66}"/>
              </a:ext>
            </a:extLst>
          </p:cNvPr>
          <p:cNvSpPr/>
          <p:nvPr/>
        </p:nvSpPr>
        <p:spPr>
          <a:xfrm>
            <a:off x="8729920" y="1523900"/>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91BBC00F-C224-481F-907B-41645D4D5F9C}"/>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956414" y="1646541"/>
            <a:ext cx="737295" cy="615180"/>
          </a:xfrm>
          <a:prstGeom prst="rect">
            <a:avLst/>
          </a:prstGeom>
        </p:spPr>
      </p:pic>
      <p:sp>
        <p:nvSpPr>
          <p:cNvPr id="13" name="TextBox 12">
            <a:extLst>
              <a:ext uri="{FF2B5EF4-FFF2-40B4-BE49-F238E27FC236}">
                <a16:creationId xmlns:a16="http://schemas.microsoft.com/office/drawing/2014/main" id="{26D13D06-A382-44BF-BD83-3FC8EF7905C1}"/>
              </a:ext>
            </a:extLst>
          </p:cNvPr>
          <p:cNvSpPr txBox="1"/>
          <p:nvPr/>
        </p:nvSpPr>
        <p:spPr>
          <a:xfrm>
            <a:off x="9907238" y="1656300"/>
            <a:ext cx="1897713" cy="954107"/>
          </a:xfrm>
          <a:prstGeom prst="rect">
            <a:avLst/>
          </a:prstGeom>
          <a:noFill/>
        </p:spPr>
        <p:txBody>
          <a:bodyPr wrap="square" rtlCol="0">
            <a:spAutoFit/>
          </a:bodyPr>
          <a:lstStyle/>
          <a:p>
            <a:r>
              <a:rPr lang="en-GB" sz="2400" dirty="0">
                <a:latin typeface="Comic Sans MS" panose="030F0702030302020204" pitchFamily="66" charset="0"/>
              </a:rPr>
              <a:t>remember</a:t>
            </a:r>
            <a:r>
              <a:rPr lang="en-GB" dirty="0"/>
              <a:t>: </a:t>
            </a:r>
          </a:p>
          <a:p>
            <a:r>
              <a:rPr lang="en-GB" sz="3200" dirty="0">
                <a:solidFill>
                  <a:srgbClr val="FF0066"/>
                </a:solidFill>
                <a:latin typeface="Comic Sans MS" panose="030F0702030302020204" pitchFamily="66" charset="0"/>
              </a:rPr>
              <a:t>     </a:t>
            </a:r>
            <a:endParaRPr lang="en-US" sz="3200" dirty="0">
              <a:solidFill>
                <a:srgbClr val="FF0066"/>
              </a:solidFill>
              <a:latin typeface="Comic Sans MS" panose="030F0702030302020204" pitchFamily="66" charset="0"/>
            </a:endParaRPr>
          </a:p>
        </p:txBody>
      </p:sp>
      <p:sp>
        <p:nvSpPr>
          <p:cNvPr id="15" name="TextBox 14">
            <a:extLst>
              <a:ext uri="{FF2B5EF4-FFF2-40B4-BE49-F238E27FC236}">
                <a16:creationId xmlns:a16="http://schemas.microsoft.com/office/drawing/2014/main" id="{A9311132-3A16-4F73-AB68-785768DA377D}"/>
              </a:ext>
            </a:extLst>
          </p:cNvPr>
          <p:cNvSpPr txBox="1"/>
          <p:nvPr/>
        </p:nvSpPr>
        <p:spPr>
          <a:xfrm>
            <a:off x="9821031" y="4103463"/>
            <a:ext cx="1897713" cy="461665"/>
          </a:xfrm>
          <a:prstGeom prst="rect">
            <a:avLst/>
          </a:prstGeom>
          <a:solidFill>
            <a:schemeClr val="accent4">
              <a:lumMod val="20000"/>
              <a:lumOff val="80000"/>
            </a:schemeClr>
          </a:solidFill>
        </p:spPr>
        <p:txBody>
          <a:bodyPr wrap="square" rtlCol="0">
            <a:spAutoFit/>
          </a:bodyPr>
          <a:lstStyle/>
          <a:p>
            <a:pPr algn="ctr"/>
            <a:r>
              <a:rPr lang="en-GB" sz="2400" dirty="0">
                <a:latin typeface="Comic Sans MS" panose="030F0702030302020204" pitchFamily="66" charset="0"/>
              </a:rPr>
              <a:t>remember</a:t>
            </a:r>
            <a:r>
              <a:rPr lang="en-GB" dirty="0"/>
              <a:t>:</a:t>
            </a:r>
          </a:p>
        </p:txBody>
      </p:sp>
      <p:sp>
        <p:nvSpPr>
          <p:cNvPr id="14" name="Rectangle 13">
            <a:extLst>
              <a:ext uri="{FF2B5EF4-FFF2-40B4-BE49-F238E27FC236}">
                <a16:creationId xmlns:a16="http://schemas.microsoft.com/office/drawing/2014/main" id="{99A497A9-A19D-46CC-8ED3-C8CCAF6A556A}"/>
              </a:ext>
            </a:extLst>
          </p:cNvPr>
          <p:cNvSpPr/>
          <p:nvPr/>
        </p:nvSpPr>
        <p:spPr>
          <a:xfrm>
            <a:off x="8729920" y="3949575"/>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58366110-AB72-4BE6-A363-5A8DDB43B506}"/>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867398" y="4072383"/>
            <a:ext cx="737295" cy="615180"/>
          </a:xfrm>
          <a:prstGeom prst="rect">
            <a:avLst/>
          </a:prstGeom>
        </p:spPr>
      </p:pic>
    </p:spTree>
    <p:extLst>
      <p:ext uri="{BB962C8B-B14F-4D97-AF65-F5344CB8AC3E}">
        <p14:creationId xmlns:p14="http://schemas.microsoft.com/office/powerpoint/2010/main" val="975509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681037"/>
            <a:ext cx="10515600" cy="1517251"/>
          </a:xfrm>
        </p:spPr>
        <p:txBody>
          <a:bodyPr>
            <a:normAutofit fontScale="90000"/>
          </a:bodyPr>
          <a:lstStyle/>
          <a:p>
            <a:r>
              <a:rPr lang="en-GB" sz="4900" u="sng" dirty="0">
                <a:latin typeface="Comic Sans MS" panose="030F0702030302020204" pitchFamily="66" charset="0"/>
              </a:rPr>
              <a:t>Our Structure for RWI</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Now you are ready to write the </a:t>
            </a:r>
            <a:r>
              <a:rPr lang="en-GB" sz="3600" u="sng" dirty="0">
                <a:latin typeface="Comic Sans MS" panose="030F0702030302020204" pitchFamily="66" charset="0"/>
              </a:rPr>
              <a:t>Hold a Sentence </a:t>
            </a:r>
            <a:r>
              <a:rPr lang="en-GB" sz="3600" dirty="0">
                <a:latin typeface="Comic Sans MS" panose="030F0702030302020204" pitchFamily="66" charset="0"/>
              </a:rPr>
              <a:t>down</a:t>
            </a:r>
            <a:r>
              <a:rPr lang="en-GB" sz="3600" u="sng" dirty="0">
                <a:latin typeface="Comic Sans MS" panose="030F0702030302020204" pitchFamily="66" charset="0"/>
              </a:rPr>
              <a:t> </a:t>
            </a:r>
            <a:r>
              <a:rPr lang="en-GB" sz="3600" dirty="0">
                <a:latin typeface="Comic Sans MS" panose="030F0702030302020204" pitchFamily="66" charset="0"/>
              </a:rPr>
              <a:t>on your paper.</a:t>
            </a:r>
            <a:br>
              <a:rPr lang="en-GB" sz="3600"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602CCFE-8148-4F94-9A51-D7E44AF7E1B6}"/>
              </a:ext>
            </a:extLst>
          </p:cNvPr>
          <p:cNvSpPr>
            <a:spLocks noGrp="1"/>
          </p:cNvSpPr>
          <p:nvPr>
            <p:ph idx="1"/>
          </p:nvPr>
        </p:nvSpPr>
        <p:spPr>
          <a:xfrm>
            <a:off x="838200" y="2198288"/>
            <a:ext cx="10515600" cy="4351338"/>
          </a:xfrm>
          <a:solidFill>
            <a:schemeClr val="accent4">
              <a:lumMod val="20000"/>
              <a:lumOff val="80000"/>
            </a:schemeClr>
          </a:solidFill>
        </p:spPr>
        <p:txBody>
          <a:bodyPr>
            <a:normAutofit lnSpcReduction="10000"/>
          </a:bodyPr>
          <a:lstStyle/>
          <a:p>
            <a:pPr marL="0" indent="0">
              <a:buNone/>
            </a:pPr>
            <a:endParaRPr lang="en-GB" dirty="0">
              <a:solidFill>
                <a:srgbClr val="FF0000"/>
              </a:solidFill>
              <a:latin typeface="Comic Sans MS" panose="030F0702030302020204" pitchFamily="66" charset="0"/>
            </a:endParaRPr>
          </a:p>
          <a:p>
            <a:pPr marL="0" indent="0">
              <a:buNone/>
            </a:pPr>
            <a:r>
              <a:rPr lang="en-GB" dirty="0">
                <a:solidFill>
                  <a:srgbClr val="FF0000"/>
                </a:solidFill>
                <a:latin typeface="Comic Sans MS" panose="030F0702030302020204" pitchFamily="66" charset="0"/>
              </a:rPr>
              <a:t>Don’t forget to use</a:t>
            </a:r>
          </a:p>
          <a:p>
            <a:r>
              <a:rPr lang="en-GB" dirty="0">
                <a:solidFill>
                  <a:srgbClr val="FF0000"/>
                </a:solidFill>
                <a:latin typeface="Comic Sans MS" panose="030F0702030302020204" pitchFamily="66" charset="0"/>
              </a:rPr>
              <a:t>a capital letter</a:t>
            </a:r>
          </a:p>
          <a:p>
            <a:r>
              <a:rPr lang="en-GB" dirty="0">
                <a:solidFill>
                  <a:srgbClr val="FF0000"/>
                </a:solidFill>
                <a:latin typeface="Comic Sans MS" panose="030F0702030302020204" pitchFamily="66" charset="0"/>
              </a:rPr>
              <a:t>a full stop</a:t>
            </a:r>
          </a:p>
          <a:p>
            <a:r>
              <a:rPr lang="en-GB" dirty="0">
                <a:solidFill>
                  <a:srgbClr val="FF0000"/>
                </a:solidFill>
                <a:latin typeface="Comic Sans MS" panose="030F0702030302020204" pitchFamily="66" charset="0"/>
              </a:rPr>
              <a:t>finger spaces</a:t>
            </a:r>
          </a:p>
          <a:p>
            <a:r>
              <a:rPr lang="en-GB" dirty="0">
                <a:solidFill>
                  <a:srgbClr val="FF0000"/>
                </a:solidFill>
                <a:latin typeface="Comic Sans MS" panose="030F0702030302020204" pitchFamily="66" charset="0"/>
              </a:rPr>
              <a:t>neat handwriting.</a:t>
            </a:r>
          </a:p>
          <a:p>
            <a:endParaRPr lang="en-GB" dirty="0">
              <a:solidFill>
                <a:srgbClr val="FF0000"/>
              </a:solidFill>
              <a:latin typeface="Comic Sans MS" panose="030F0702030302020204" pitchFamily="66" charset="0"/>
            </a:endParaRPr>
          </a:p>
          <a:p>
            <a:pPr marL="0" indent="0">
              <a:buNone/>
            </a:pPr>
            <a:r>
              <a:rPr lang="en-GB" sz="3200" dirty="0">
                <a:latin typeface="Comic Sans MS" panose="030F0702030302020204" pitchFamily="66" charset="0"/>
              </a:rPr>
              <a:t>Look at </a:t>
            </a:r>
            <a:r>
              <a:rPr lang="en-GB" sz="3200" u="sng" dirty="0">
                <a:latin typeface="Comic Sans MS" panose="030F0702030302020204" pitchFamily="66" charset="0"/>
              </a:rPr>
              <a:t>slide 11</a:t>
            </a:r>
            <a:r>
              <a:rPr lang="en-GB" sz="3200" dirty="0">
                <a:latin typeface="Comic Sans MS" panose="030F0702030302020204" pitchFamily="66" charset="0"/>
              </a:rPr>
              <a:t> so you can check your Hold a Sentence. </a:t>
            </a:r>
          </a:p>
        </p:txBody>
      </p:sp>
      <p:pic>
        <p:nvPicPr>
          <p:cNvPr id="5" name="Picture 4">
            <a:extLst>
              <a:ext uri="{FF2B5EF4-FFF2-40B4-BE49-F238E27FC236}">
                <a16:creationId xmlns:a16="http://schemas.microsoft.com/office/drawing/2014/main" id="{BB77A374-FA36-4E54-B88C-A4CFA79789F3}"/>
              </a:ext>
            </a:extLst>
          </p:cNvPr>
          <p:cNvPicPr>
            <a:picLocks noChangeAspect="1"/>
          </p:cNvPicPr>
          <p:nvPr/>
        </p:nvPicPr>
        <p:blipFill>
          <a:blip r:embed="rId2"/>
          <a:stretch>
            <a:fillRect/>
          </a:stretch>
        </p:blipFill>
        <p:spPr>
          <a:xfrm>
            <a:off x="9043988" y="308374"/>
            <a:ext cx="2695574" cy="852881"/>
          </a:xfrm>
          <a:prstGeom prst="rect">
            <a:avLst/>
          </a:prstGeom>
        </p:spPr>
      </p:pic>
    </p:spTree>
    <p:extLst>
      <p:ext uri="{BB962C8B-B14F-4D97-AF65-F5344CB8AC3E}">
        <p14:creationId xmlns:p14="http://schemas.microsoft.com/office/powerpoint/2010/main" val="1646274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r>
              <a:rPr lang="en-GB" sz="4900" u="sng" dirty="0">
                <a:latin typeface="Comic Sans MS" panose="030F0702030302020204" pitchFamily="66" charset="0"/>
              </a:rPr>
              <a:t>Time to check</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Rainbow Group</a:t>
            </a:r>
            <a:br>
              <a:rPr lang="en-GB" sz="4900" u="sng" dirty="0">
                <a:latin typeface="Comic Sans MS" panose="030F0702030302020204" pitchFamily="66" charset="0"/>
              </a:rPr>
            </a:br>
            <a:br>
              <a:rPr lang="en-GB" dirty="0">
                <a:latin typeface="Comic Sans MS" panose="030F0702030302020204" pitchFamily="66" charset="0"/>
              </a:rPr>
            </a:br>
            <a:r>
              <a:rPr lang="en-GB" sz="4900" dirty="0">
                <a:solidFill>
                  <a:srgbClr val="7030A0"/>
                </a:solidFill>
                <a:latin typeface="Comic Sans MS" panose="030F0702030302020204" pitchFamily="66" charset="0"/>
              </a:rPr>
              <a:t>The man has got a big bag.</a:t>
            </a:r>
            <a:endParaRPr lang="en-US" sz="4900" dirty="0">
              <a:solidFill>
                <a:srgbClr val="7030A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1645949"/>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3876382" cy="1384995"/>
          </a:xfrm>
          <a:prstGeom prst="rect">
            <a:avLst/>
          </a:prstGeom>
        </p:spPr>
        <p:txBody>
          <a:bodyPr wrap="none">
            <a:spAutoFit/>
          </a:bodyPr>
          <a:lstStyle/>
          <a:p>
            <a:r>
              <a:rPr lang="en-GB" sz="4400" dirty="0">
                <a:latin typeface="Comic Sans MS" panose="030F0702030302020204" pitchFamily="66" charset="0"/>
              </a:rPr>
              <a:t>  </a:t>
            </a:r>
          </a:p>
          <a:p>
            <a:r>
              <a:rPr lang="en-GB" sz="4000" dirty="0">
                <a:latin typeface="Comic Sans MS" panose="030F0702030302020204" pitchFamily="66" charset="0"/>
              </a:rPr>
              <a:t>Sunshine Group</a:t>
            </a:r>
            <a:endParaRPr lang="en-US" sz="40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371600" y="4049700"/>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371600" y="4632654"/>
            <a:ext cx="7972054" cy="2123658"/>
          </a:xfrm>
          <a:prstGeom prst="rect">
            <a:avLst/>
          </a:prstGeom>
        </p:spPr>
        <p:txBody>
          <a:bodyPr wrap="none">
            <a:spAutoFit/>
          </a:bodyPr>
          <a:lstStyle/>
          <a:p>
            <a:endParaRPr lang="en-GB" sz="4400" dirty="0">
              <a:solidFill>
                <a:srgbClr val="FF0066"/>
              </a:solidFill>
              <a:latin typeface="Comic Sans MS" panose="030F0702030302020204" pitchFamily="66" charset="0"/>
            </a:endParaRPr>
          </a:p>
          <a:p>
            <a:r>
              <a:rPr lang="en-GB" sz="4400" dirty="0">
                <a:solidFill>
                  <a:srgbClr val="FFC000"/>
                </a:solidFill>
                <a:latin typeface="Comic Sans MS" panose="030F0702030302020204" pitchFamily="66" charset="0"/>
              </a:rPr>
              <a:t>Mum did not get a bad fright.</a:t>
            </a:r>
            <a:endParaRPr lang="en-US" sz="4400" dirty="0">
              <a:solidFill>
                <a:srgbClr val="FF0066"/>
              </a:solidFill>
            </a:endParaRPr>
          </a:p>
          <a:p>
            <a:endParaRPr lang="en-US" sz="4400" dirty="0">
              <a:solidFill>
                <a:srgbClr val="FF0066"/>
              </a:solidFill>
            </a:endParaRPr>
          </a:p>
        </p:txBody>
      </p:sp>
    </p:spTree>
    <p:extLst>
      <p:ext uri="{BB962C8B-B14F-4D97-AF65-F5344CB8AC3E}">
        <p14:creationId xmlns:p14="http://schemas.microsoft.com/office/powerpoint/2010/main" val="1036180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sheet in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Subtraction - counting back</a:t>
            </a:r>
          </a:p>
          <a:p>
            <a:pPr marL="0" indent="0">
              <a:buNone/>
            </a:pPr>
            <a:r>
              <a:rPr lang="en-GB" dirty="0">
                <a:latin typeface="Comic Sans MS" panose="030F0702030302020204" pitchFamily="66" charset="0"/>
              </a:rPr>
              <a:t>You will need:</a:t>
            </a:r>
          </a:p>
          <a:p>
            <a:pPr>
              <a:buFontTx/>
              <a:buChar char="-"/>
            </a:pPr>
            <a:r>
              <a:rPr lang="en-GB" dirty="0">
                <a:latin typeface="Comic Sans MS" panose="030F0702030302020204" pitchFamily="66" charset="0"/>
              </a:rPr>
              <a:t>maths sheets from Tuesday’s file</a:t>
            </a:r>
          </a:p>
          <a:p>
            <a:pPr>
              <a:buFontTx/>
              <a:buChar char="-"/>
            </a:pPr>
            <a:r>
              <a:rPr lang="en-GB" dirty="0">
                <a:latin typeface="Comic Sans MS" panose="030F0702030302020204" pitchFamily="66" charset="0"/>
              </a:rPr>
              <a:t>Number track 0-20</a:t>
            </a:r>
          </a:p>
          <a:p>
            <a:pPr>
              <a:buFontTx/>
              <a:buChar char="-"/>
            </a:pPr>
            <a:endParaRPr lang="en-GB" dirty="0">
              <a:latin typeface="Comic Sans MS" panose="030F0702030302020204" pitchFamily="66" charset="0"/>
            </a:endParaRPr>
          </a:p>
          <a:p>
            <a:pPr>
              <a:buFontTx/>
              <a:buChar char="-"/>
            </a:pPr>
            <a:endParaRPr lang="en-GB" dirty="0">
              <a:latin typeface="Comic Sans MS" panose="030F0702030302020204" pitchFamily="66" charset="0"/>
            </a:endParaRPr>
          </a:p>
          <a:p>
            <a:pPr>
              <a:buFontTx/>
              <a:buChar char="-"/>
            </a:pPr>
            <a:r>
              <a:rPr lang="en-GB" dirty="0">
                <a:latin typeface="Comic Sans MS" panose="030F0702030302020204" pitchFamily="66" charset="0"/>
              </a:rPr>
              <a:t>0-20 number line</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11" name="Picture 10">
            <a:extLst>
              <a:ext uri="{FF2B5EF4-FFF2-40B4-BE49-F238E27FC236}">
                <a16:creationId xmlns:a16="http://schemas.microsoft.com/office/drawing/2014/main" id="{50A4D5AA-45B9-4AB7-A81D-01480431A501}"/>
              </a:ext>
            </a:extLst>
          </p:cNvPr>
          <p:cNvPicPr>
            <a:picLocks noChangeAspect="1"/>
          </p:cNvPicPr>
          <p:nvPr/>
        </p:nvPicPr>
        <p:blipFill>
          <a:blip r:embed="rId4"/>
          <a:stretch>
            <a:fillRect/>
          </a:stretch>
        </p:blipFill>
        <p:spPr>
          <a:xfrm>
            <a:off x="9088306" y="365125"/>
            <a:ext cx="2638268" cy="1978701"/>
          </a:xfrm>
          <a:prstGeom prst="rect">
            <a:avLst/>
          </a:prstGeom>
        </p:spPr>
      </p:pic>
      <p:pic>
        <p:nvPicPr>
          <p:cNvPr id="4" name="Picture 3">
            <a:extLst>
              <a:ext uri="{FF2B5EF4-FFF2-40B4-BE49-F238E27FC236}">
                <a16:creationId xmlns:a16="http://schemas.microsoft.com/office/drawing/2014/main" id="{CCD04224-A4F1-4DA1-9970-60E3166843EA}"/>
              </a:ext>
            </a:extLst>
          </p:cNvPr>
          <p:cNvPicPr>
            <a:picLocks noChangeAspect="1"/>
          </p:cNvPicPr>
          <p:nvPr/>
        </p:nvPicPr>
        <p:blipFill>
          <a:blip r:embed="rId5"/>
          <a:stretch>
            <a:fillRect/>
          </a:stretch>
        </p:blipFill>
        <p:spPr>
          <a:xfrm>
            <a:off x="1506112" y="5408515"/>
            <a:ext cx="9203452" cy="928458"/>
          </a:xfrm>
          <a:prstGeom prst="rect">
            <a:avLst/>
          </a:prstGeom>
        </p:spPr>
      </p:pic>
      <p:pic>
        <p:nvPicPr>
          <p:cNvPr id="5" name="Picture 4">
            <a:extLst>
              <a:ext uri="{FF2B5EF4-FFF2-40B4-BE49-F238E27FC236}">
                <a16:creationId xmlns:a16="http://schemas.microsoft.com/office/drawing/2014/main" id="{0A3B4E49-FC5F-4B82-8141-0F99A92CCA60}"/>
              </a:ext>
            </a:extLst>
          </p:cNvPr>
          <p:cNvPicPr>
            <a:picLocks noChangeAspect="1"/>
          </p:cNvPicPr>
          <p:nvPr/>
        </p:nvPicPr>
        <p:blipFill>
          <a:blip r:embed="rId6"/>
          <a:stretch>
            <a:fillRect/>
          </a:stretch>
        </p:blipFill>
        <p:spPr>
          <a:xfrm>
            <a:off x="1506112" y="3676479"/>
            <a:ext cx="9314288" cy="1028740"/>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233360" y="108763"/>
            <a:ext cx="10758055" cy="2501843"/>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Is this true or false?</a:t>
            </a:r>
            <a:br>
              <a:rPr lang="en-GB" sz="3600"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354588" y="386364"/>
            <a:ext cx="10515600" cy="5509454"/>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AEB857A3-EAEB-4066-9429-5C112EFE9231}"/>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65426" y="352193"/>
            <a:ext cx="2483942" cy="622926"/>
          </a:xfrm>
          <a:prstGeom prst="rect">
            <a:avLst/>
          </a:prstGeom>
        </p:spPr>
      </p:pic>
      <p:pic>
        <p:nvPicPr>
          <p:cNvPr id="4" name="Picture 3">
            <a:extLst>
              <a:ext uri="{FF2B5EF4-FFF2-40B4-BE49-F238E27FC236}">
                <a16:creationId xmlns:a16="http://schemas.microsoft.com/office/drawing/2014/main" id="{4420A929-BC83-4678-8979-F9C7C21BF97E}"/>
              </a:ext>
            </a:extLst>
          </p:cNvPr>
          <p:cNvPicPr>
            <a:picLocks noChangeAspect="1"/>
          </p:cNvPicPr>
          <p:nvPr/>
        </p:nvPicPr>
        <p:blipFill>
          <a:blip r:embed="rId4"/>
          <a:stretch>
            <a:fillRect/>
          </a:stretch>
        </p:blipFill>
        <p:spPr>
          <a:xfrm>
            <a:off x="2747839" y="2120680"/>
            <a:ext cx="5536127" cy="3847002"/>
          </a:xfrm>
          <a:prstGeom prst="rect">
            <a:avLst/>
          </a:prstGeom>
        </p:spPr>
      </p:pic>
      <p:sp>
        <p:nvSpPr>
          <p:cNvPr id="7" name="TextBox 6">
            <a:extLst>
              <a:ext uri="{FF2B5EF4-FFF2-40B4-BE49-F238E27FC236}">
                <a16:creationId xmlns:a16="http://schemas.microsoft.com/office/drawing/2014/main" id="{FD26DAEA-5B16-4783-9034-FA48E67512BD}"/>
              </a:ext>
            </a:extLst>
          </p:cNvPr>
          <p:cNvSpPr txBox="1"/>
          <p:nvPr/>
        </p:nvSpPr>
        <p:spPr>
          <a:xfrm>
            <a:off x="1379824" y="6179248"/>
            <a:ext cx="8465128" cy="584775"/>
          </a:xfrm>
          <a:prstGeom prst="rect">
            <a:avLst/>
          </a:prstGeom>
          <a:noFill/>
        </p:spPr>
        <p:txBody>
          <a:bodyPr wrap="square" rtlCol="0">
            <a:spAutoFit/>
          </a:bodyPr>
          <a:lstStyle/>
          <a:p>
            <a:r>
              <a:rPr lang="en-GB" sz="3200" dirty="0">
                <a:latin typeface="Comic Sans MS" panose="030F0702030302020204" pitchFamily="66" charset="0"/>
              </a:rPr>
              <a:t>Use a tens frame to show your thinking</a:t>
            </a:r>
            <a:r>
              <a:rPr lang="en-GB" sz="2400" dirty="0">
                <a:latin typeface="Comic Sans MS" panose="030F0702030302020204" pitchFamily="66" charset="0"/>
              </a:rPr>
              <a:t>.</a:t>
            </a:r>
            <a:endParaRPr lang="en-US" sz="2400" dirty="0">
              <a:latin typeface="Comic Sans MS" panose="030F0702030302020204" pitchFamily="66" charset="0"/>
            </a:endParaRPr>
          </a:p>
        </p:txBody>
      </p:sp>
    </p:spTree>
    <p:extLst>
      <p:ext uri="{BB962C8B-B14F-4D97-AF65-F5344CB8AC3E}">
        <p14:creationId xmlns:p14="http://schemas.microsoft.com/office/powerpoint/2010/main" val="4205453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0E95F163-0D5B-4D4B-B361-034F74C23B2A}"/>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59255" y="225013"/>
            <a:ext cx="2483942" cy="622926"/>
          </a:xfrm>
          <a:prstGeom prst="rect">
            <a:avLst/>
          </a:prstGeom>
        </p:spPr>
      </p:pic>
      <p:pic>
        <p:nvPicPr>
          <p:cNvPr id="5" name="Picture 4">
            <a:extLst>
              <a:ext uri="{FF2B5EF4-FFF2-40B4-BE49-F238E27FC236}">
                <a16:creationId xmlns:a16="http://schemas.microsoft.com/office/drawing/2014/main" id="{B2643C21-AA50-4991-9D15-394DD7C164F0}"/>
              </a:ext>
            </a:extLst>
          </p:cNvPr>
          <p:cNvPicPr>
            <a:picLocks noChangeAspect="1"/>
          </p:cNvPicPr>
          <p:nvPr/>
        </p:nvPicPr>
        <p:blipFill>
          <a:blip r:embed="rId4"/>
          <a:stretch>
            <a:fillRect/>
          </a:stretch>
        </p:blipFill>
        <p:spPr>
          <a:xfrm>
            <a:off x="2707697" y="1690688"/>
            <a:ext cx="6534150" cy="4486275"/>
          </a:xfrm>
          <a:prstGeom prst="rect">
            <a:avLst/>
          </a:prstGeom>
        </p:spPr>
      </p:pic>
    </p:spTree>
    <p:extLst>
      <p:ext uri="{BB962C8B-B14F-4D97-AF65-F5344CB8AC3E}">
        <p14:creationId xmlns:p14="http://schemas.microsoft.com/office/powerpoint/2010/main" val="5327259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Have a look in files for the Subtraction Revision Grid that you looked at yesterday. I would like you to have another go and see how quickly you can fill in today.</a:t>
            </a: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5F7826B0-1FCA-4BC1-82CC-F831FF8EBA1C}"/>
              </a:ext>
            </a:extLst>
          </p:cNvPr>
          <p:cNvPicPr>
            <a:picLocks noChangeAspect="1"/>
          </p:cNvPicPr>
          <p:nvPr/>
        </p:nvPicPr>
        <p:blipFill>
          <a:blip r:embed="rId4"/>
          <a:stretch>
            <a:fillRect/>
          </a:stretch>
        </p:blipFill>
        <p:spPr>
          <a:xfrm>
            <a:off x="3761942" y="3656832"/>
            <a:ext cx="3922568" cy="2638819"/>
          </a:xfrm>
          <a:prstGeom prst="rect">
            <a:avLst/>
          </a:prstGeom>
        </p:spPr>
      </p:pic>
    </p:spTree>
    <p:extLst>
      <p:ext uri="{BB962C8B-B14F-4D97-AF65-F5344CB8AC3E}">
        <p14:creationId xmlns:p14="http://schemas.microsoft.com/office/powerpoint/2010/main" val="25302347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265206"/>
          </a:xfrm>
        </p:spPr>
        <p:txBody>
          <a:bodyPr>
            <a:normAutofit/>
          </a:bodyPr>
          <a:lstStyle/>
          <a:p>
            <a:pPr marL="0" indent="0">
              <a:buNone/>
            </a:pPr>
            <a:endParaRPr lang="en-GB" sz="3600" u="sng" dirty="0">
              <a:latin typeface="Comic Sans MS" panose="030F0702030302020204" pitchFamily="66" charset="0"/>
            </a:endParaRPr>
          </a:p>
          <a:p>
            <a:pPr marL="0" indent="0">
              <a:buNone/>
            </a:pPr>
            <a:r>
              <a:rPr lang="en-GB" dirty="0">
                <a:latin typeface="Comic Sans MS" panose="030F0702030302020204" pitchFamily="66" charset="0"/>
              </a:rPr>
              <a:t>Use this video link </a:t>
            </a:r>
            <a:r>
              <a:rPr lang="en-GB" dirty="0">
                <a:latin typeface="Comic Sans MS" panose="030F0702030302020204" pitchFamily="66" charset="0"/>
                <a:hlinkClick r:id="rId2"/>
              </a:rPr>
              <a:t>https://vimeo.com/492198226</a:t>
            </a:r>
            <a:r>
              <a:rPr lang="en-GB" dirty="0">
                <a:latin typeface="Comic Sans MS" panose="030F0702030302020204" pitchFamily="66" charset="0"/>
              </a:rPr>
              <a:t> </a:t>
            </a:r>
            <a:r>
              <a:rPr lang="en-US" dirty="0">
                <a:latin typeface="Comic Sans MS" panose="030F0702030302020204" pitchFamily="66" charset="0"/>
              </a:rPr>
              <a:t>and </a:t>
            </a:r>
            <a:r>
              <a:rPr lang="en-GB" dirty="0">
                <a:latin typeface="Comic Sans MS" panose="030F0702030302020204" pitchFamily="66" charset="0"/>
              </a:rPr>
              <a:t>have </a:t>
            </a:r>
            <a:r>
              <a:rPr lang="en-GB"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dirty="0">
                <a:latin typeface="Comic Sans MS" panose="030F0702030302020204" pitchFamily="66" charset="0"/>
              </a:rPr>
              <a:t>Work through the video, feel free to pause it to explain any of the teaching. </a:t>
            </a:r>
          </a:p>
          <a:p>
            <a:pPr marL="0" indent="0">
              <a:buNone/>
            </a:pPr>
            <a:endParaRPr lang="en-GB" dirty="0">
              <a:latin typeface="Comic Sans MS" panose="030F0702030302020204" pitchFamily="66" charset="0"/>
            </a:endParaRPr>
          </a:p>
          <a:p>
            <a:pPr marL="0" indent="0">
              <a:buNone/>
            </a:pPr>
            <a:r>
              <a:rPr lang="en-GB" sz="3200" dirty="0">
                <a:latin typeface="Comic Sans MS" panose="030F0702030302020204" pitchFamily="66" charset="0"/>
              </a:rPr>
              <a:t>N</a:t>
            </a:r>
            <a:r>
              <a:rPr lang="en-US" sz="3200" dirty="0">
                <a:latin typeface="Comic Sans MS" panose="030F0702030302020204" pitchFamily="66" charset="0"/>
              </a:rPr>
              <a:t>ow you are ready to have a go at the worksheet.</a:t>
            </a:r>
          </a:p>
          <a:p>
            <a:pPr marL="0" indent="0">
              <a:buNone/>
            </a:pPr>
            <a:r>
              <a:rPr lang="en-US" sz="3200" i="1" dirty="0">
                <a:latin typeface="Comic Sans MS" panose="030F0702030302020204" pitchFamily="66" charset="0"/>
              </a:rPr>
              <a:t>Remember you can write your answers in your blue maths book or use the ppt link to save printing it.</a:t>
            </a:r>
          </a:p>
          <a:p>
            <a:pPr marL="0" indent="0" algn="ctr">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6A8F6269-FD13-45A6-BCA5-222D99D8C8A9}"/>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95745" y="339630"/>
            <a:ext cx="2483942" cy="622926"/>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ctrTitle"/>
          </p:nvPr>
        </p:nvSpPr>
        <p:spPr/>
        <p:txBody>
          <a:bodyPr>
            <a:noAutofit/>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                 </a:t>
            </a:r>
            <a:endParaRPr lang="en-US" sz="3600" dirty="0">
              <a:latin typeface="Comic Sans MS" panose="030F0702030302020204" pitchFamily="66" charset="0"/>
            </a:endParaRPr>
          </a:p>
        </p:txBody>
      </p:sp>
      <p:pic>
        <p:nvPicPr>
          <p:cNvPr id="8" name="Picture 7">
            <a:extLst>
              <a:ext uri="{FF2B5EF4-FFF2-40B4-BE49-F238E27FC236}">
                <a16:creationId xmlns:a16="http://schemas.microsoft.com/office/drawing/2014/main" id="{C59881B5-3B57-436C-94BF-CE345E484CEE}"/>
              </a:ext>
            </a:extLst>
          </p:cNvPr>
          <p:cNvPicPr>
            <a:picLocks noChangeAspect="1"/>
          </p:cNvPicPr>
          <p:nvPr/>
        </p:nvPicPr>
        <p:blipFill>
          <a:blip r:embed="rId2"/>
          <a:stretch>
            <a:fillRect/>
          </a:stretch>
        </p:blipFill>
        <p:spPr>
          <a:xfrm>
            <a:off x="1524000" y="1622401"/>
            <a:ext cx="8258175" cy="4667250"/>
          </a:xfrm>
          <a:prstGeom prst="rect">
            <a:avLst/>
          </a:prstGeom>
        </p:spPr>
      </p:pic>
      <p:sp>
        <p:nvSpPr>
          <p:cNvPr id="7" name="Subtitle 6">
            <a:extLst>
              <a:ext uri="{FF2B5EF4-FFF2-40B4-BE49-F238E27FC236}">
                <a16:creationId xmlns:a16="http://schemas.microsoft.com/office/drawing/2014/main" id="{D870C922-77D1-4BDA-909B-52457749BB1A}"/>
              </a:ext>
            </a:extLst>
          </p:cNvPr>
          <p:cNvSpPr>
            <a:spLocks noGrp="1"/>
          </p:cNvSpPr>
          <p:nvPr>
            <p:ph type="subTitle" idx="1"/>
          </p:nvPr>
        </p:nvSpPr>
        <p:spPr>
          <a:xfrm>
            <a:off x="374072" y="971621"/>
            <a:ext cx="11443855" cy="4376233"/>
          </a:xfrm>
        </p:spPr>
        <p:txBody>
          <a:bodyPr>
            <a:normAutofit/>
          </a:bodyPr>
          <a:lstStyle/>
          <a:p>
            <a:pPr algn="l"/>
            <a:r>
              <a:rPr lang="en-GB" sz="2800" dirty="0">
                <a:latin typeface="Comic Sans MS" panose="030F0702030302020204" pitchFamily="66" charset="0"/>
              </a:rPr>
              <a:t>Would you like to have a go at the ‘Deeper Thinking’ question?</a:t>
            </a:r>
            <a:endParaRPr lang="en-US" sz="2800" dirty="0">
              <a:latin typeface="Comic Sans MS" panose="030F0702030302020204" pitchFamily="66" charset="0"/>
            </a:endParaRPr>
          </a:p>
        </p:txBody>
      </p:sp>
      <p:pic>
        <p:nvPicPr>
          <p:cNvPr id="14" name="Picture 13">
            <a:extLst>
              <a:ext uri="{FF2B5EF4-FFF2-40B4-BE49-F238E27FC236}">
                <a16:creationId xmlns:a16="http://schemas.microsoft.com/office/drawing/2014/main" id="{055752F2-A660-4854-B3E8-4EDC064B50F9}"/>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95745" y="365125"/>
            <a:ext cx="2483942" cy="622926"/>
          </a:xfrm>
          <a:prstGeom prst="rect">
            <a:avLst/>
          </a:prstGeom>
        </p:spPr>
      </p:pic>
    </p:spTree>
    <p:extLst>
      <p:ext uri="{BB962C8B-B14F-4D97-AF65-F5344CB8AC3E}">
        <p14:creationId xmlns:p14="http://schemas.microsoft.com/office/powerpoint/2010/main" val="28190342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838200" y="377370"/>
            <a:ext cx="10515600" cy="5733143"/>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8000" dirty="0">
                <a:solidFill>
                  <a:srgbClr val="FF0000"/>
                </a:solidFill>
                <a:latin typeface="Comic Sans MS" panose="030F0702030302020204" pitchFamily="66" charset="0"/>
              </a:rPr>
              <a:t>If you have used a sheet, stick it into the front of your blue maths book. </a:t>
            </a:r>
          </a:p>
          <a:p>
            <a:pPr marL="0" indent="0">
              <a:buNone/>
            </a:pPr>
            <a:endParaRPr lang="en-GB" sz="3500" dirty="0">
              <a:latin typeface="Comic Sans MS" panose="030F0702030302020204" pitchFamily="66" charset="0"/>
            </a:endParaRPr>
          </a:p>
          <a:p>
            <a:pPr marL="0" indent="0">
              <a:buNone/>
            </a:pPr>
            <a:r>
              <a:rPr lang="en-GB" sz="8000" dirty="0">
                <a:latin typeface="Comic Sans MS" panose="030F0702030302020204" pitchFamily="66" charset="0"/>
              </a:rPr>
              <a:t>We will continue with some White Rose teaching again tomorrow.</a:t>
            </a:r>
          </a:p>
          <a:p>
            <a:pPr marL="0" indent="0">
              <a:buNone/>
            </a:pPr>
            <a:endParaRPr lang="en-GB" sz="4000" dirty="0">
              <a:latin typeface="Comic Sans MS" panose="030F0702030302020204" pitchFamily="66" charset="0"/>
            </a:endParaRPr>
          </a:p>
          <a:p>
            <a:pPr marL="0" indent="0">
              <a:buNone/>
            </a:pPr>
            <a:r>
              <a:rPr lang="en-GB" sz="80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8000" dirty="0">
                <a:latin typeface="Comic Sans MS" panose="030F0702030302020204" pitchFamily="66" charset="0"/>
              </a:rPr>
              <a:t>There is a topic session in files for </a:t>
            </a:r>
          </a:p>
          <a:p>
            <a:pPr marL="0" indent="0">
              <a:buNone/>
            </a:pPr>
            <a:r>
              <a:rPr lang="en-GB" sz="8000" dirty="0">
                <a:latin typeface="Comic Sans MS" panose="030F0702030302020204" pitchFamily="66" charset="0"/>
              </a:rPr>
              <a:t>this afternoon but enjoy your </a:t>
            </a:r>
          </a:p>
          <a:p>
            <a:pPr marL="0" indent="0">
              <a:buNone/>
            </a:pPr>
            <a:r>
              <a:rPr lang="en-GB" sz="8000">
                <a:latin typeface="Comic Sans MS" panose="030F0702030302020204" pitchFamily="66" charset="0"/>
              </a:rPr>
              <a:t>lunch </a:t>
            </a:r>
            <a:r>
              <a:rPr lang="en-GB" sz="8000" dirty="0">
                <a:latin typeface="Comic Sans MS" panose="030F0702030302020204" pitchFamily="66" charset="0"/>
              </a:rPr>
              <a:t>first. </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838199" y="3965907"/>
            <a:ext cx="6823365" cy="1558055"/>
          </a:xfrm>
          <a:prstGeom prst="wedgeRoundRectCallout">
            <a:avLst>
              <a:gd name="adj1" fmla="val 64842"/>
              <a:gd name="adj2" fmla="val 102458"/>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356669" y="2673927"/>
            <a:ext cx="2505297" cy="1874797"/>
          </a:xfrm>
          <a:prstGeom prst="rect">
            <a:avLst/>
          </a:prstGeom>
        </p:spPr>
      </p:pic>
    </p:spTree>
    <p:extLst>
      <p:ext uri="{BB962C8B-B14F-4D97-AF65-F5344CB8AC3E}">
        <p14:creationId xmlns:p14="http://schemas.microsoft.com/office/powerpoint/2010/main" val="18540424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 with:</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a:xfrm>
            <a:off x="602673" y="1936461"/>
            <a:ext cx="10515600" cy="4351338"/>
          </a:xfrm>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Safer Internet Day</a:t>
            </a:r>
            <a:endParaRPr lang="en-US" sz="7200" dirty="0">
              <a:solidFill>
                <a:srgbClr val="FF0000"/>
              </a:solidFill>
              <a:latin typeface="Comic Sans MS" panose="030F0702030302020204" pitchFamily="66" charset="0"/>
            </a:endParaRPr>
          </a:p>
        </p:txBody>
      </p:sp>
      <p:sp>
        <p:nvSpPr>
          <p:cNvPr id="4" name="Rectangle 3">
            <a:extLst>
              <a:ext uri="{FF2B5EF4-FFF2-40B4-BE49-F238E27FC236}">
                <a16:creationId xmlns:a16="http://schemas.microsoft.com/office/drawing/2014/main" id="{204CD192-58B9-4834-9A24-CFE4632B49CA}"/>
              </a:ext>
            </a:extLst>
          </p:cNvPr>
          <p:cNvSpPr/>
          <p:nvPr/>
        </p:nvSpPr>
        <p:spPr>
          <a:xfrm>
            <a:off x="2258291" y="5684770"/>
            <a:ext cx="7633854" cy="375552"/>
          </a:xfrm>
          <a:prstGeom prst="rect">
            <a:avLst/>
          </a:prstGeom>
        </p:spPr>
        <p:txBody>
          <a:bodyPr wrap="squar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 </a:t>
            </a:r>
            <a:r>
              <a:rPr lang="en-GB" u="sng" dirty="0">
                <a:solidFill>
                  <a:srgbClr val="FFFF00"/>
                </a:solidFill>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https://www.saferinternet.org.uk/detective-digiduck-virtual-assembly-3-7s</a:t>
            </a:r>
            <a:r>
              <a:rPr lang="en-GB" dirty="0">
                <a:solidFill>
                  <a:srgbClr val="FFFF00"/>
                </a:solidFill>
                <a:latin typeface="Calibri" panose="020F0502020204030204" pitchFamily="34" charset="0"/>
                <a:ea typeface="Calibri" panose="020F0502020204030204" pitchFamily="34" charset="0"/>
                <a:cs typeface="Times New Roman" panose="02020603050405020304" pitchFamily="18" charset="0"/>
              </a:rPr>
              <a:t> </a:t>
            </a:r>
            <a:endParaRPr lang="en-US" dirty="0">
              <a:solidFill>
                <a:srgbClr val="FFFF00"/>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64423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2871</TotalTime>
  <Words>935</Words>
  <Application>Microsoft Office PowerPoint</Application>
  <PresentationFormat>Widescreen</PresentationFormat>
  <Paragraphs>156</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Comic Sans MS</vt:lpstr>
      <vt:lpstr>Times New Roman</vt:lpstr>
      <vt:lpstr>Office Theme</vt:lpstr>
      <vt:lpstr>    Tuesday 9th February 2021</vt:lpstr>
      <vt:lpstr>             RWI     Each day for RWI you will need:                  Rainbow Group                       Sunshine Group                                      A Bad Fox                                A Bad Fright                         book                                         book                                                              ‘Weekly Writing sheet’ RWI (from                              your pack)                                           </vt:lpstr>
      <vt:lpstr>                          Rainbow Group              </vt:lpstr>
      <vt:lpstr>                                       Sunshine Group                 ow   is our sound for this week</vt:lpstr>
      <vt:lpstr>Continue with RWI</vt:lpstr>
      <vt:lpstr>Continue with RWI</vt:lpstr>
      <vt:lpstr>Continue with RWI</vt:lpstr>
      <vt:lpstr>Our Structure for RWI</vt:lpstr>
      <vt:lpstr>          Rainbow Group Today’s Hold a Sentence is:    The man has got a big bag.</vt:lpstr>
      <vt:lpstr>Our Structure for RWI  Now you are ready to write the Hold a Sentence down on your paper. </vt:lpstr>
      <vt:lpstr>           Time to check                      Rainbow Group  The man has got a big bag.</vt:lpstr>
      <vt:lpstr>        Stick your sheet in the front of your purple book.     Thank you for working hard.                                         Now have a break and a snack.  </vt:lpstr>
      <vt:lpstr>                          White Rose Maths</vt:lpstr>
      <vt:lpstr>                       White Rose Maths  Is this true or false? </vt:lpstr>
      <vt:lpstr>                  White Rose Maths </vt:lpstr>
      <vt:lpstr>                          White Rose Maths</vt:lpstr>
      <vt:lpstr>                  White Rose Maths  </vt:lpstr>
      <vt:lpstr>                                                                </vt:lpstr>
      <vt:lpstr>PowerPoint Presentation</vt:lpstr>
      <vt:lpstr>PowerPoint Presentation</vt:lpstr>
      <vt:lpstr> Worship Time with: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147</cp:revision>
  <dcterms:created xsi:type="dcterms:W3CDTF">2021-01-05T21:58:22Z</dcterms:created>
  <dcterms:modified xsi:type="dcterms:W3CDTF">2021-02-08T17:33:34Z</dcterms:modified>
</cp:coreProperties>
</file>